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57" r:id="rId4"/>
    <p:sldId id="276" r:id="rId5"/>
    <p:sldId id="277" r:id="rId6"/>
    <p:sldId id="278" r:id="rId7"/>
    <p:sldId id="261" r:id="rId8"/>
    <p:sldId id="262" r:id="rId9"/>
    <p:sldId id="260" r:id="rId10"/>
    <p:sldId id="263" r:id="rId11"/>
    <p:sldId id="264" r:id="rId12"/>
    <p:sldId id="265" r:id="rId13"/>
    <p:sldId id="268" r:id="rId14"/>
    <p:sldId id="269" r:id="rId15"/>
    <p:sldId id="270" r:id="rId16"/>
    <p:sldId id="271" r:id="rId17"/>
    <p:sldId id="274" r:id="rId18"/>
    <p:sldId id="275" r:id="rId19"/>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26" autoAdjust="0"/>
    <p:restoredTop sz="94660"/>
  </p:normalViewPr>
  <p:slideViewPr>
    <p:cSldViewPr snapToGrid="0">
      <p:cViewPr varScale="1">
        <p:scale>
          <a:sx n="74" d="100"/>
          <a:sy n="74" d="100"/>
        </p:scale>
        <p:origin x="78" y="5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smtClean="0"/>
              <a:t>Titelmasterformat durch Klicken bearbeiten</a:t>
            </a:r>
            <a:endParaRPr lang="de-DE"/>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E70045C1-BD02-43DB-8E8A-1E956E9D7111}" type="datetimeFigureOut">
              <a:rPr lang="de-DE" smtClean="0"/>
              <a:pPr/>
              <a:t>11.11.2014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924DA34-B4BB-44E3-ACB2-2BEF4D2336E4}" type="slidenum">
              <a:rPr lang="de-DE" smtClean="0"/>
              <a:pPr/>
              <a:t>‹Nr.›</a:t>
            </a:fld>
            <a:endParaRPr lang="de-DE"/>
          </a:p>
        </p:txBody>
      </p:sp>
    </p:spTree>
    <p:extLst>
      <p:ext uri="{BB962C8B-B14F-4D97-AF65-F5344CB8AC3E}">
        <p14:creationId xmlns:p14="http://schemas.microsoft.com/office/powerpoint/2010/main" val="7575597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E70045C1-BD02-43DB-8E8A-1E956E9D7111}" type="datetimeFigureOut">
              <a:rPr lang="de-DE" smtClean="0"/>
              <a:pPr/>
              <a:t>11.11.2014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924DA34-B4BB-44E3-ACB2-2BEF4D2336E4}" type="slidenum">
              <a:rPr lang="de-DE" smtClean="0"/>
              <a:pPr/>
              <a:t>‹Nr.›</a:t>
            </a:fld>
            <a:endParaRPr lang="de-DE"/>
          </a:p>
        </p:txBody>
      </p:sp>
    </p:spTree>
    <p:extLst>
      <p:ext uri="{BB962C8B-B14F-4D97-AF65-F5344CB8AC3E}">
        <p14:creationId xmlns:p14="http://schemas.microsoft.com/office/powerpoint/2010/main" val="22962491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E70045C1-BD02-43DB-8E8A-1E956E9D7111}" type="datetimeFigureOut">
              <a:rPr lang="de-DE" smtClean="0"/>
              <a:pPr/>
              <a:t>11.11.2014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924DA34-B4BB-44E3-ACB2-2BEF4D2336E4}" type="slidenum">
              <a:rPr lang="de-DE" smtClean="0"/>
              <a:pPr/>
              <a:t>‹Nr.›</a:t>
            </a:fld>
            <a:endParaRPr lang="de-DE"/>
          </a:p>
        </p:txBody>
      </p:sp>
    </p:spTree>
    <p:extLst>
      <p:ext uri="{BB962C8B-B14F-4D97-AF65-F5344CB8AC3E}">
        <p14:creationId xmlns:p14="http://schemas.microsoft.com/office/powerpoint/2010/main" val="998456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E70045C1-BD02-43DB-8E8A-1E956E9D7111}" type="datetimeFigureOut">
              <a:rPr lang="de-DE" smtClean="0"/>
              <a:pPr/>
              <a:t>11.11.2014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924DA34-B4BB-44E3-ACB2-2BEF4D2336E4}" type="slidenum">
              <a:rPr lang="de-DE" smtClean="0"/>
              <a:pPr/>
              <a:t>‹Nr.›</a:t>
            </a:fld>
            <a:endParaRPr lang="de-DE"/>
          </a:p>
        </p:txBody>
      </p:sp>
    </p:spTree>
    <p:extLst>
      <p:ext uri="{BB962C8B-B14F-4D97-AF65-F5344CB8AC3E}">
        <p14:creationId xmlns:p14="http://schemas.microsoft.com/office/powerpoint/2010/main" val="33282292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smtClean="0"/>
              <a:t>Titelmasterformat durch Klicken bearbeiten</a:t>
            </a:r>
            <a:endParaRPr lang="de-DE"/>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fld id="{E70045C1-BD02-43DB-8E8A-1E956E9D7111}" type="datetimeFigureOut">
              <a:rPr lang="de-DE" smtClean="0"/>
              <a:pPr/>
              <a:t>11.11.2014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924DA34-B4BB-44E3-ACB2-2BEF4D2336E4}" type="slidenum">
              <a:rPr lang="de-DE" smtClean="0"/>
              <a:pPr/>
              <a:t>‹Nr.›</a:t>
            </a:fld>
            <a:endParaRPr lang="de-DE"/>
          </a:p>
        </p:txBody>
      </p:sp>
    </p:spTree>
    <p:extLst>
      <p:ext uri="{BB962C8B-B14F-4D97-AF65-F5344CB8AC3E}">
        <p14:creationId xmlns:p14="http://schemas.microsoft.com/office/powerpoint/2010/main" val="41699640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838200" y="1825625"/>
            <a:ext cx="5181600" cy="435133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6172200" y="1825625"/>
            <a:ext cx="5181600" cy="435133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E70045C1-BD02-43DB-8E8A-1E956E9D7111}" type="datetimeFigureOut">
              <a:rPr lang="de-DE" smtClean="0"/>
              <a:pPr/>
              <a:t>11.11.2014</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C924DA34-B4BB-44E3-ACB2-2BEF4D2336E4}" type="slidenum">
              <a:rPr lang="de-DE" smtClean="0"/>
              <a:pPr/>
              <a:t>‹Nr.›</a:t>
            </a:fld>
            <a:endParaRPr lang="de-DE"/>
          </a:p>
        </p:txBody>
      </p:sp>
    </p:spTree>
    <p:extLst>
      <p:ext uri="{BB962C8B-B14F-4D97-AF65-F5344CB8AC3E}">
        <p14:creationId xmlns:p14="http://schemas.microsoft.com/office/powerpoint/2010/main" val="3283614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smtClean="0"/>
              <a:t>Titelmasterformat durch Klicken bearbeiten</a:t>
            </a:r>
            <a:endParaRPr lang="de-DE"/>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E70045C1-BD02-43DB-8E8A-1E956E9D7111}" type="datetimeFigureOut">
              <a:rPr lang="de-DE" smtClean="0"/>
              <a:pPr/>
              <a:t>11.11.2014</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C924DA34-B4BB-44E3-ACB2-2BEF4D2336E4}" type="slidenum">
              <a:rPr lang="de-DE" smtClean="0"/>
              <a:pPr/>
              <a:t>‹Nr.›</a:t>
            </a:fld>
            <a:endParaRPr lang="de-DE"/>
          </a:p>
        </p:txBody>
      </p:sp>
    </p:spTree>
    <p:extLst>
      <p:ext uri="{BB962C8B-B14F-4D97-AF65-F5344CB8AC3E}">
        <p14:creationId xmlns:p14="http://schemas.microsoft.com/office/powerpoint/2010/main" val="6817772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E70045C1-BD02-43DB-8E8A-1E956E9D7111}" type="datetimeFigureOut">
              <a:rPr lang="de-DE" smtClean="0"/>
              <a:pPr/>
              <a:t>11.11.2014</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C924DA34-B4BB-44E3-ACB2-2BEF4D2336E4}" type="slidenum">
              <a:rPr lang="de-DE" smtClean="0"/>
              <a:pPr/>
              <a:t>‹Nr.›</a:t>
            </a:fld>
            <a:endParaRPr lang="de-DE"/>
          </a:p>
        </p:txBody>
      </p:sp>
    </p:spTree>
    <p:extLst>
      <p:ext uri="{BB962C8B-B14F-4D97-AF65-F5344CB8AC3E}">
        <p14:creationId xmlns:p14="http://schemas.microsoft.com/office/powerpoint/2010/main" val="18005599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E70045C1-BD02-43DB-8E8A-1E956E9D7111}" type="datetimeFigureOut">
              <a:rPr lang="de-DE" smtClean="0"/>
              <a:pPr/>
              <a:t>11.11.2014</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C924DA34-B4BB-44E3-ACB2-2BEF4D2336E4}" type="slidenum">
              <a:rPr lang="de-DE" smtClean="0"/>
              <a:pPr/>
              <a:t>‹Nr.›</a:t>
            </a:fld>
            <a:endParaRPr lang="de-DE"/>
          </a:p>
        </p:txBody>
      </p:sp>
    </p:spTree>
    <p:extLst>
      <p:ext uri="{BB962C8B-B14F-4D97-AF65-F5344CB8AC3E}">
        <p14:creationId xmlns:p14="http://schemas.microsoft.com/office/powerpoint/2010/main" val="30860445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
        <p:nvSpPr>
          <p:cNvPr id="5" name="Datumsplatzhalter 4"/>
          <p:cNvSpPr>
            <a:spLocks noGrp="1"/>
          </p:cNvSpPr>
          <p:nvPr>
            <p:ph type="dt" sz="half" idx="10"/>
          </p:nvPr>
        </p:nvSpPr>
        <p:spPr/>
        <p:txBody>
          <a:bodyPr/>
          <a:lstStyle/>
          <a:p>
            <a:fld id="{E70045C1-BD02-43DB-8E8A-1E956E9D7111}" type="datetimeFigureOut">
              <a:rPr lang="de-DE" smtClean="0"/>
              <a:pPr/>
              <a:t>11.11.2014</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C924DA34-B4BB-44E3-ACB2-2BEF4D2336E4}" type="slidenum">
              <a:rPr lang="de-DE" smtClean="0"/>
              <a:pPr/>
              <a:t>‹Nr.›</a:t>
            </a:fld>
            <a:endParaRPr lang="de-DE"/>
          </a:p>
        </p:txBody>
      </p:sp>
    </p:spTree>
    <p:extLst>
      <p:ext uri="{BB962C8B-B14F-4D97-AF65-F5344CB8AC3E}">
        <p14:creationId xmlns:p14="http://schemas.microsoft.com/office/powerpoint/2010/main" val="33960905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
        <p:nvSpPr>
          <p:cNvPr id="5" name="Datumsplatzhalter 4"/>
          <p:cNvSpPr>
            <a:spLocks noGrp="1"/>
          </p:cNvSpPr>
          <p:nvPr>
            <p:ph type="dt" sz="half" idx="10"/>
          </p:nvPr>
        </p:nvSpPr>
        <p:spPr/>
        <p:txBody>
          <a:bodyPr/>
          <a:lstStyle/>
          <a:p>
            <a:fld id="{E70045C1-BD02-43DB-8E8A-1E956E9D7111}" type="datetimeFigureOut">
              <a:rPr lang="de-DE" smtClean="0"/>
              <a:pPr/>
              <a:t>11.11.2014</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C924DA34-B4BB-44E3-ACB2-2BEF4D2336E4}" type="slidenum">
              <a:rPr lang="de-DE" smtClean="0"/>
              <a:pPr/>
              <a:t>‹Nr.›</a:t>
            </a:fld>
            <a:endParaRPr lang="de-DE"/>
          </a:p>
        </p:txBody>
      </p:sp>
    </p:spTree>
    <p:extLst>
      <p:ext uri="{BB962C8B-B14F-4D97-AF65-F5344CB8AC3E}">
        <p14:creationId xmlns:p14="http://schemas.microsoft.com/office/powerpoint/2010/main" val="18090336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0045C1-BD02-43DB-8E8A-1E956E9D7111}" type="datetimeFigureOut">
              <a:rPr lang="de-DE" smtClean="0"/>
              <a:pPr/>
              <a:t>11.11.2014</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24DA34-B4BB-44E3-ACB2-2BEF4D2336E4}" type="slidenum">
              <a:rPr lang="de-DE" smtClean="0"/>
              <a:pPr/>
              <a:t>‹Nr.›</a:t>
            </a:fld>
            <a:endParaRPr lang="de-DE"/>
          </a:p>
        </p:txBody>
      </p:sp>
    </p:spTree>
    <p:extLst>
      <p:ext uri="{BB962C8B-B14F-4D97-AF65-F5344CB8AC3E}">
        <p14:creationId xmlns:p14="http://schemas.microsoft.com/office/powerpoint/2010/main" val="38557470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sabine.koese@gmx.de"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Anlagen%20Hausarbeit/Lehrplan%20Islam%207.%20Kl..jp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988709" y="5031174"/>
            <a:ext cx="7772400" cy="1917963"/>
          </a:xfrm>
        </p:spPr>
        <p:txBody>
          <a:bodyPr>
            <a:noAutofit/>
          </a:bodyPr>
          <a:lstStyle/>
          <a:p>
            <a:r>
              <a:rPr lang="de-DE" sz="4800" b="1" i="1" dirty="0"/>
              <a:t>Begegnungen mit einer fremden Religion und Kultur:                                    Muslime in Deutschland </a:t>
            </a:r>
            <a:r>
              <a:rPr lang="de-DE" sz="4800" i="1" dirty="0"/>
              <a:t>–                                                                                                         Eine Unterrichtseinheit im Rahmen des Lehrplanthemas FLP 7.5:                                         Der Islam – Begegnung mit Muslimen in unserer </a:t>
            </a:r>
            <a:r>
              <a:rPr lang="de-DE" sz="4800" i="1" dirty="0" smtClean="0"/>
              <a:t>Gesellschaft</a:t>
            </a:r>
            <a:r>
              <a:rPr lang="de-DE" sz="4800" dirty="0"/>
              <a:t/>
            </a:r>
            <a:br>
              <a:rPr lang="de-DE" sz="4800" dirty="0"/>
            </a:br>
            <a:endParaRPr lang="de-DE" sz="4800" dirty="0"/>
          </a:p>
        </p:txBody>
      </p:sp>
      <p:sp>
        <p:nvSpPr>
          <p:cNvPr id="3" name="Textfeld 2"/>
          <p:cNvSpPr txBox="1"/>
          <p:nvPr/>
        </p:nvSpPr>
        <p:spPr>
          <a:xfrm>
            <a:off x="0" y="5671534"/>
            <a:ext cx="3977418" cy="1477328"/>
          </a:xfrm>
          <a:prstGeom prst="rect">
            <a:avLst/>
          </a:prstGeom>
          <a:noFill/>
        </p:spPr>
        <p:txBody>
          <a:bodyPr wrap="square" rtlCol="0">
            <a:spAutoFit/>
          </a:bodyPr>
          <a:lstStyle/>
          <a:p>
            <a:r>
              <a:rPr lang="de-DE" dirty="0" smtClean="0"/>
              <a:t>Referentin:</a:t>
            </a:r>
          </a:p>
          <a:p>
            <a:r>
              <a:rPr lang="de-DE" dirty="0" err="1" smtClean="0"/>
              <a:t>LAssin</a:t>
            </a:r>
            <a:r>
              <a:rPr lang="de-DE" dirty="0" smtClean="0"/>
              <a:t> </a:t>
            </a:r>
            <a:r>
              <a:rPr lang="de-DE" dirty="0" smtClean="0"/>
              <a:t>Sabine Köse</a:t>
            </a:r>
          </a:p>
          <a:p>
            <a:r>
              <a:rPr lang="de-DE" dirty="0" smtClean="0"/>
              <a:t>Email: </a:t>
            </a:r>
            <a:r>
              <a:rPr lang="de-DE" dirty="0" smtClean="0">
                <a:hlinkClick r:id="rId2"/>
              </a:rPr>
              <a:t>sabine.koese@gmx.de</a:t>
            </a:r>
            <a:endParaRPr lang="de-DE" dirty="0" smtClean="0"/>
          </a:p>
          <a:p>
            <a:r>
              <a:rPr lang="de-DE" dirty="0" smtClean="0"/>
              <a:t>Tel: 0176/95446657</a:t>
            </a:r>
          </a:p>
          <a:p>
            <a:endParaRPr lang="de-DE" dirty="0"/>
          </a:p>
        </p:txBody>
      </p:sp>
    </p:spTree>
    <p:extLst>
      <p:ext uri="{BB962C8B-B14F-4D97-AF65-F5344CB8AC3E}">
        <p14:creationId xmlns:p14="http://schemas.microsoft.com/office/powerpoint/2010/main" val="30426000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marL="0" indent="0" algn="ctr"/>
            <a:r>
              <a:rPr lang="de-DE" b="1" dirty="0" smtClean="0"/>
              <a:t>Begegnungen mit einer fremden Religion – </a:t>
            </a:r>
            <a:br>
              <a:rPr lang="de-DE" b="1" dirty="0" smtClean="0"/>
            </a:br>
            <a:r>
              <a:rPr lang="de-DE" b="1" dirty="0" smtClean="0"/>
              <a:t>Ein performativer Ansatz</a:t>
            </a:r>
            <a:br>
              <a:rPr lang="de-DE" b="1" dirty="0" smtClean="0"/>
            </a:br>
            <a:endParaRPr lang="de-DE" dirty="0"/>
          </a:p>
        </p:txBody>
      </p:sp>
      <p:sp>
        <p:nvSpPr>
          <p:cNvPr id="3" name="Inhaltsplatzhalter 2"/>
          <p:cNvSpPr>
            <a:spLocks noGrp="1"/>
          </p:cNvSpPr>
          <p:nvPr>
            <p:ph idx="1"/>
          </p:nvPr>
        </p:nvSpPr>
        <p:spPr>
          <a:xfrm>
            <a:off x="119920" y="1424066"/>
            <a:ext cx="12072079" cy="5216577"/>
          </a:xfrm>
        </p:spPr>
        <p:txBody>
          <a:bodyPr>
            <a:normAutofit/>
          </a:bodyPr>
          <a:lstStyle/>
          <a:p>
            <a:pPr marL="0" indent="0" algn="just">
              <a:buNone/>
            </a:pPr>
            <a:r>
              <a:rPr lang="de-DE" dirty="0" smtClean="0"/>
              <a:t>Schüler erfreuen sich durchaus an religiösen Themen, </a:t>
            </a:r>
            <a:r>
              <a:rPr lang="de-DE" dirty="0" smtClean="0">
                <a:sym typeface="Wingdings" panose="05000000000000000000" pitchFamily="2" charset="2"/>
              </a:rPr>
              <a:t>vor allem </a:t>
            </a:r>
            <a:r>
              <a:rPr lang="de-DE" dirty="0" smtClean="0"/>
              <a:t>wenn </a:t>
            </a:r>
          </a:p>
          <a:p>
            <a:pPr algn="just"/>
            <a:r>
              <a:rPr lang="de-DE" dirty="0" smtClean="0"/>
              <a:t>die Themen einen Bezug zur Gegenwart aufweisen</a:t>
            </a:r>
          </a:p>
          <a:p>
            <a:pPr algn="just"/>
            <a:r>
              <a:rPr lang="de-DE" dirty="0" smtClean="0"/>
              <a:t>die Jugendlichen selbst betroffen sind  </a:t>
            </a:r>
          </a:p>
          <a:p>
            <a:pPr algn="just">
              <a:buFont typeface="Wingdings" panose="05000000000000000000" pitchFamily="2" charset="2"/>
              <a:buChar char="à"/>
            </a:pPr>
            <a:r>
              <a:rPr lang="de-DE" dirty="0" smtClean="0"/>
              <a:t>Bezug zur Lebenswelt der Schüler herstellen </a:t>
            </a:r>
          </a:p>
          <a:p>
            <a:pPr algn="just">
              <a:buFont typeface="Wingdings" panose="05000000000000000000" pitchFamily="2" charset="2"/>
              <a:buChar char="à"/>
            </a:pPr>
            <a:r>
              <a:rPr lang="de-DE" dirty="0" smtClean="0"/>
              <a:t> im Sinne Hans </a:t>
            </a:r>
            <a:r>
              <a:rPr lang="de-DE" dirty="0" err="1" smtClean="0"/>
              <a:t>Mendls</a:t>
            </a:r>
            <a:r>
              <a:rPr lang="de-DE" dirty="0" smtClean="0"/>
              <a:t> die Möglichkeit zu religiösen Erfahrungen geben</a:t>
            </a:r>
          </a:p>
          <a:p>
            <a:pPr algn="just">
              <a:buNone/>
            </a:pPr>
            <a:r>
              <a:rPr lang="de-DE" dirty="0" smtClean="0"/>
              <a:t> </a:t>
            </a:r>
          </a:p>
          <a:p>
            <a:pPr algn="just">
              <a:buFont typeface="Wingdings" panose="05000000000000000000" pitchFamily="2" charset="2"/>
              <a:buChar char="à"/>
            </a:pPr>
            <a:r>
              <a:rPr lang="de-DE" dirty="0" smtClean="0"/>
              <a:t>Schüler erleben das Thema </a:t>
            </a:r>
            <a:r>
              <a:rPr lang="de-DE" i="1" dirty="0" smtClean="0"/>
              <a:t>hautnah</a:t>
            </a:r>
            <a:endParaRPr lang="de-DE" dirty="0" smtClean="0"/>
          </a:p>
          <a:p>
            <a:pPr marL="0" indent="0">
              <a:buNone/>
            </a:pPr>
            <a:endParaRPr lang="de-DE" dirty="0"/>
          </a:p>
        </p:txBody>
      </p:sp>
    </p:spTree>
    <p:extLst>
      <p:ext uri="{BB962C8B-B14F-4D97-AF65-F5344CB8AC3E}">
        <p14:creationId xmlns:p14="http://schemas.microsoft.com/office/powerpoint/2010/main" val="3595905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smtClean="0"/>
              <a:t>Interreligiöser Dialog und Moscheebesuch</a:t>
            </a:r>
            <a:endParaRPr lang="de-DE" b="1" dirty="0"/>
          </a:p>
        </p:txBody>
      </p:sp>
      <p:sp>
        <p:nvSpPr>
          <p:cNvPr id="3" name="Inhaltsplatzhalter 2"/>
          <p:cNvSpPr>
            <a:spLocks noGrp="1"/>
          </p:cNvSpPr>
          <p:nvPr>
            <p:ph idx="1"/>
          </p:nvPr>
        </p:nvSpPr>
        <p:spPr/>
        <p:txBody>
          <a:bodyPr>
            <a:normAutofit/>
          </a:bodyPr>
          <a:lstStyle/>
          <a:p>
            <a:r>
              <a:rPr lang="de-DE" dirty="0" smtClean="0"/>
              <a:t>Begegnung als Abschluss des Themas </a:t>
            </a:r>
            <a:r>
              <a:rPr lang="de-DE" i="1" dirty="0" smtClean="0"/>
              <a:t>Islam</a:t>
            </a:r>
            <a:r>
              <a:rPr lang="de-DE" dirty="0"/>
              <a:t> </a:t>
            </a:r>
            <a:r>
              <a:rPr lang="de-DE" dirty="0" smtClean="0">
                <a:sym typeface="Wingdings" panose="05000000000000000000" pitchFamily="2" charset="2"/>
              </a:rPr>
              <a:t></a:t>
            </a:r>
            <a:r>
              <a:rPr lang="de-DE" dirty="0" smtClean="0"/>
              <a:t> Wiederholung und Vertiefung des Themas/Formulierung von Fragen möglich</a:t>
            </a:r>
          </a:p>
          <a:p>
            <a:r>
              <a:rPr lang="de-DE" dirty="0" smtClean="0"/>
              <a:t>Interreligiöser Dialog vor Exkursion in die Moschee </a:t>
            </a:r>
            <a:r>
              <a:rPr lang="de-DE" dirty="0" smtClean="0">
                <a:sym typeface="Wingdings" panose="05000000000000000000" pitchFamily="2" charset="2"/>
              </a:rPr>
              <a:t> </a:t>
            </a:r>
            <a:r>
              <a:rPr lang="de-DE" dirty="0" smtClean="0"/>
              <a:t>Hemmungen </a:t>
            </a:r>
            <a:r>
              <a:rPr lang="de-DE" dirty="0"/>
              <a:t>nehmen, über </a:t>
            </a:r>
            <a:r>
              <a:rPr lang="de-DE" dirty="0" smtClean="0"/>
              <a:t>den eigenen </a:t>
            </a:r>
            <a:r>
              <a:rPr lang="de-DE" dirty="0"/>
              <a:t>Glauben zu sprechen oder </a:t>
            </a:r>
            <a:r>
              <a:rPr lang="de-DE" dirty="0" smtClean="0"/>
              <a:t>Fragen </a:t>
            </a:r>
            <a:r>
              <a:rPr lang="de-DE" dirty="0"/>
              <a:t>zum Glauben Anderer zu </a:t>
            </a:r>
            <a:r>
              <a:rPr lang="de-DE" dirty="0" smtClean="0"/>
              <a:t>stellen</a:t>
            </a:r>
            <a:endParaRPr lang="de-DE" dirty="0"/>
          </a:p>
          <a:p>
            <a:r>
              <a:rPr lang="de-DE" dirty="0" smtClean="0">
                <a:sym typeface="Wingdings" pitchFamily="2" charset="2"/>
              </a:rPr>
              <a:t>ca</a:t>
            </a:r>
            <a:r>
              <a:rPr lang="de-DE" dirty="0">
                <a:sym typeface="Wingdings" pitchFamily="2" charset="2"/>
              </a:rPr>
              <a:t>. 11 muslimische </a:t>
            </a:r>
            <a:r>
              <a:rPr lang="de-DE" dirty="0" smtClean="0">
                <a:sym typeface="Wingdings" pitchFamily="2" charset="2"/>
              </a:rPr>
              <a:t>Schüler in der damaligen 7. Klasse  Einladung mittels Elternbrief</a:t>
            </a:r>
            <a:endParaRPr lang="de-DE" dirty="0"/>
          </a:p>
        </p:txBody>
      </p:sp>
    </p:spTree>
    <p:extLst>
      <p:ext uri="{BB962C8B-B14F-4D97-AF65-F5344CB8AC3E}">
        <p14:creationId xmlns:p14="http://schemas.microsoft.com/office/powerpoint/2010/main" val="1740676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nhaltsplatzhalter 2"/>
          <p:cNvSpPr>
            <a:spLocks noGrp="1"/>
          </p:cNvSpPr>
          <p:nvPr>
            <p:ph idx="1"/>
          </p:nvPr>
        </p:nvSpPr>
        <p:spPr>
          <a:xfrm>
            <a:off x="251520" y="141668"/>
            <a:ext cx="11197798" cy="6383676"/>
          </a:xfrm>
        </p:spPr>
        <p:txBody>
          <a:bodyPr/>
          <a:lstStyle/>
          <a:p>
            <a:pPr marL="0" indent="0">
              <a:buNone/>
            </a:pPr>
            <a:r>
              <a:rPr lang="de-DE" dirty="0" smtClean="0"/>
              <a:t>Referat als Einstieg in die Stunde </a:t>
            </a:r>
            <a:r>
              <a:rPr lang="de-DE" dirty="0" smtClean="0">
                <a:sym typeface="Wingdings" panose="05000000000000000000" pitchFamily="2" charset="2"/>
              </a:rPr>
              <a:t> muslimische Schüler können im christlichen Religionsunterricht erst einmal </a:t>
            </a:r>
            <a:r>
              <a:rPr lang="de-DE" i="1" dirty="0" smtClean="0">
                <a:sym typeface="Wingdings" panose="05000000000000000000" pitchFamily="2" charset="2"/>
              </a:rPr>
              <a:t>ankommen</a:t>
            </a:r>
            <a:r>
              <a:rPr lang="de-DE" dirty="0" smtClean="0">
                <a:sym typeface="Wingdings" panose="05000000000000000000" pitchFamily="2" charset="2"/>
              </a:rPr>
              <a:t> </a:t>
            </a:r>
          </a:p>
          <a:p>
            <a:pPr marL="0" indent="0">
              <a:buNone/>
            </a:pPr>
            <a:r>
              <a:rPr lang="de-DE" sz="2000" dirty="0" smtClean="0"/>
              <a:t>(Referat durfte am Ende von den Gästen ergänzt werden)</a:t>
            </a:r>
          </a:p>
          <a:p>
            <a:endParaRPr lang="de-DE" dirty="0" smtClean="0"/>
          </a:p>
          <a:p>
            <a:endParaRPr lang="de-DE" dirty="0" smtClean="0"/>
          </a:p>
        </p:txBody>
      </p:sp>
      <p:pic>
        <p:nvPicPr>
          <p:cNvPr id="7" name="Bild 2"/>
          <p:cNvPicPr>
            <a:picLocks noChangeAspect="1" noChangeArrowheads="1"/>
          </p:cNvPicPr>
          <p:nvPr/>
        </p:nvPicPr>
        <p:blipFill>
          <a:blip r:embed="rId2" cstate="print"/>
          <a:srcRect/>
          <a:stretch>
            <a:fillRect/>
          </a:stretch>
        </p:blipFill>
        <p:spPr bwMode="auto">
          <a:xfrm>
            <a:off x="484857" y="1664445"/>
            <a:ext cx="10964461" cy="5560603"/>
          </a:xfrm>
          <a:prstGeom prst="rect">
            <a:avLst/>
          </a:prstGeom>
          <a:noFill/>
          <a:ln w="9525">
            <a:noFill/>
            <a:miter lim="800000"/>
            <a:headEnd/>
            <a:tailEnd/>
          </a:ln>
        </p:spPr>
      </p:pic>
    </p:spTree>
    <p:extLst>
      <p:ext uri="{BB962C8B-B14F-4D97-AF65-F5344CB8AC3E}">
        <p14:creationId xmlns:p14="http://schemas.microsoft.com/office/powerpoint/2010/main" val="31733742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0" y="1"/>
            <a:ext cx="12192000" cy="708338"/>
          </a:xfrm>
        </p:spPr>
        <p:txBody>
          <a:bodyPr>
            <a:normAutofit/>
          </a:bodyPr>
          <a:lstStyle/>
          <a:p>
            <a:pPr>
              <a:buNone/>
            </a:pPr>
            <a:r>
              <a:rPr lang="de-DE" dirty="0"/>
              <a:t>   </a:t>
            </a:r>
            <a:r>
              <a:rPr lang="de-DE" dirty="0" smtClean="0"/>
              <a:t>Nach </a:t>
            </a:r>
            <a:r>
              <a:rPr lang="de-DE" dirty="0"/>
              <a:t>dem </a:t>
            </a:r>
            <a:r>
              <a:rPr lang="de-DE" dirty="0" smtClean="0"/>
              <a:t>Referat: eigentlicher Dialog </a:t>
            </a:r>
            <a:r>
              <a:rPr lang="de-DE" dirty="0" smtClean="0">
                <a:sym typeface="Wingdings" panose="05000000000000000000" pitchFamily="2" charset="2"/>
              </a:rPr>
              <a:t> </a:t>
            </a:r>
            <a:r>
              <a:rPr lang="de-DE" dirty="0" smtClean="0"/>
              <a:t>Hemmungen nehmen </a:t>
            </a:r>
            <a:r>
              <a:rPr lang="de-DE" dirty="0" smtClean="0">
                <a:sym typeface="Wingdings" panose="05000000000000000000" pitchFamily="2" charset="2"/>
              </a:rPr>
              <a:t> </a:t>
            </a:r>
            <a:r>
              <a:rPr lang="de-DE" dirty="0" smtClean="0"/>
              <a:t>Rollenspiel</a:t>
            </a:r>
            <a:endParaRPr lang="de-DE" dirty="0"/>
          </a:p>
        </p:txBody>
      </p:sp>
      <p:sp>
        <p:nvSpPr>
          <p:cNvPr id="8194" name="Text Box 2"/>
          <p:cNvSpPr txBox="1">
            <a:spLocks noChangeArrowheads="1"/>
          </p:cNvSpPr>
          <p:nvPr/>
        </p:nvSpPr>
        <p:spPr bwMode="auto">
          <a:xfrm>
            <a:off x="412124" y="708339"/>
            <a:ext cx="4443211" cy="562618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fontAlgn="base">
              <a:spcBef>
                <a:spcPct val="0"/>
              </a:spcBef>
              <a:spcAft>
                <a:spcPct val="0"/>
              </a:spcAft>
            </a:pPr>
            <a:r>
              <a:rPr lang="de-DE" b="1" dirty="0">
                <a:latin typeface="Calibri" pitchFamily="34" charset="0"/>
                <a:cs typeface="Arial" pitchFamily="34" charset="0"/>
              </a:rPr>
              <a:t>Ihr habt neue Nachbarn. Es handelt sich um eine muslimische Familie. Du hast heute </a:t>
            </a:r>
            <a:r>
              <a:rPr lang="de-DE" b="1" dirty="0" err="1">
                <a:latin typeface="Calibri" pitchFamily="34" charset="0"/>
                <a:cs typeface="Arial" pitchFamily="34" charset="0"/>
              </a:rPr>
              <a:t>Firmunterricht</a:t>
            </a:r>
            <a:r>
              <a:rPr lang="de-DE" b="1" dirty="0">
                <a:latin typeface="Calibri" pitchFamily="34" charset="0"/>
                <a:cs typeface="Arial" pitchFamily="34" charset="0"/>
              </a:rPr>
              <a:t>. Deine Mutter leitet deine </a:t>
            </a:r>
            <a:r>
              <a:rPr lang="de-DE" b="1" dirty="0" err="1">
                <a:latin typeface="Calibri" pitchFamily="34" charset="0"/>
                <a:cs typeface="Arial" pitchFamily="34" charset="0"/>
              </a:rPr>
              <a:t>Firmgruppe</a:t>
            </a:r>
            <a:r>
              <a:rPr lang="de-DE" b="1" dirty="0">
                <a:latin typeface="Calibri" pitchFamily="34" charset="0"/>
                <a:cs typeface="Arial" pitchFamily="34" charset="0"/>
              </a:rPr>
              <a:t>. Da die Eltern von deinem Nachbarn/deiner Nachbarin heute unterwegs sind, darf sie/er zuschauen. Nachdem er/sie dir nun einige Fragen zu deinem Glauben stellt, hast du auch einige Fragen an ihn/sie (z.B. ob es im Islam auch eine Art Firmung gibt, wie/ob sie beten, ob es Gebetsunterricht gibt, ob er/sie in die Moschee geht, ob es eine heilige Schrift gibt etc.)</a:t>
            </a:r>
          </a:p>
          <a:p>
            <a:pPr algn="just" fontAlgn="base">
              <a:spcBef>
                <a:spcPct val="0"/>
              </a:spcBef>
              <a:spcAft>
                <a:spcPct val="0"/>
              </a:spcAft>
            </a:pPr>
            <a:r>
              <a:rPr lang="de-DE" sz="1000" b="1" dirty="0" smtClean="0">
                <a:latin typeface="Calibri" pitchFamily="34" charset="0"/>
                <a:cs typeface="Arial" pitchFamily="34" charset="0"/>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 </a:t>
            </a:r>
            <a:r>
              <a:rPr lang="de-DE" sz="1100" b="1" dirty="0" smtClean="0">
                <a:latin typeface="Calibri" pitchFamily="34" charset="0"/>
                <a:cs typeface="Arial" pitchFamily="34" charset="0"/>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de-DE" sz="1000" b="1" dirty="0" smtClean="0">
                <a:latin typeface="Calibri" pitchFamily="34" charset="0"/>
                <a:cs typeface="Arial" pitchFamily="34" charset="0"/>
              </a:rPr>
              <a:t>_________________________________________________________________________________________________________________________________________________________________________________________</a:t>
            </a:r>
            <a:endParaRPr lang="de-DE" dirty="0">
              <a:latin typeface="Arial" pitchFamily="34" charset="0"/>
              <a:cs typeface="Arial" pitchFamily="34" charset="0"/>
            </a:endParaRPr>
          </a:p>
        </p:txBody>
      </p:sp>
      <p:sp>
        <p:nvSpPr>
          <p:cNvPr id="8195" name="Text Box 3"/>
          <p:cNvSpPr txBox="1">
            <a:spLocks noChangeArrowheads="1"/>
          </p:cNvSpPr>
          <p:nvPr/>
        </p:nvSpPr>
        <p:spPr bwMode="auto">
          <a:xfrm>
            <a:off x="5951984" y="708339"/>
            <a:ext cx="4544298" cy="562618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fontAlgn="base">
              <a:spcBef>
                <a:spcPct val="0"/>
              </a:spcBef>
              <a:spcAft>
                <a:spcPct val="0"/>
              </a:spcAft>
            </a:pPr>
            <a:r>
              <a:rPr lang="de-DE" b="1" dirty="0">
                <a:latin typeface="Calibri" pitchFamily="34" charset="0"/>
                <a:cs typeface="Arial" pitchFamily="34" charset="0"/>
              </a:rPr>
              <a:t>Du bist gerade umgezogen. Deine neuen Nachbarn sind eine christliche Familie. Du bist bei deinem neuen Nachbarn, der genauso alt ist wie du, zu Besuch. Er hat heute </a:t>
            </a:r>
            <a:r>
              <a:rPr lang="de-DE" b="1" dirty="0" err="1">
                <a:latin typeface="Calibri" pitchFamily="34" charset="0"/>
                <a:cs typeface="Arial" pitchFamily="34" charset="0"/>
              </a:rPr>
              <a:t>Firmunterricht</a:t>
            </a:r>
            <a:r>
              <a:rPr lang="de-DE" b="1" dirty="0">
                <a:latin typeface="Calibri" pitchFamily="34" charset="0"/>
                <a:cs typeface="Arial" pitchFamily="34" charset="0"/>
              </a:rPr>
              <a:t>. Du darfst zuhören. Es kommt dir aber einiges seltsam vor. Danach hast du einige Fragen an deine(n) Nachbar(i)n (z.B. was eine Firmung überhaupt ist, ob es Gebetsunterricht gibt, ob es einen Propheten wie Muhammed oder eine heilige Schrift gibt, ob er/sie betet etc</a:t>
            </a:r>
            <a:r>
              <a:rPr lang="de-DE" b="1" dirty="0" smtClean="0">
                <a:latin typeface="Calibri" pitchFamily="34" charset="0"/>
                <a:cs typeface="Arial" pitchFamily="34" charset="0"/>
              </a:rPr>
              <a:t>.)</a:t>
            </a:r>
          </a:p>
          <a:p>
            <a:pPr algn="just" fontAlgn="base">
              <a:spcBef>
                <a:spcPct val="0"/>
              </a:spcBef>
              <a:spcAft>
                <a:spcPct val="0"/>
              </a:spcAft>
            </a:pPr>
            <a:r>
              <a:rPr lang="de-DE" sz="1600" b="1" dirty="0" smtClean="0">
                <a:latin typeface="Calibri" pitchFamily="34" charset="0"/>
                <a:cs typeface="Arial" pitchFamily="34" charset="0"/>
              </a:rPr>
              <a:t> </a:t>
            </a:r>
            <a:r>
              <a:rPr lang="de-DE" sz="1000" b="1" dirty="0" smtClean="0">
                <a:latin typeface="Calibri" pitchFamily="34" charset="0"/>
                <a:cs typeface="Arial" pitchFamily="34" charset="0"/>
              </a:rPr>
              <a:t>_</a:t>
            </a:r>
            <a:r>
              <a:rPr lang="de-DE" sz="1100" b="1" dirty="0" smtClean="0">
                <a:latin typeface="Calibri" pitchFamily="34" charset="0"/>
                <a:cs typeface="Arial" pitchFamily="34" charset="0"/>
              </a:rPr>
              <a:t>___________________________________________________________________________________________________________________________________________________________________________________________________________</a:t>
            </a:r>
            <a:r>
              <a:rPr lang="de-DE" sz="1200" b="1" dirty="0" smtClean="0">
                <a:latin typeface="Calibri" pitchFamily="34" charset="0"/>
                <a:cs typeface="Arial" pitchFamily="34" charset="0"/>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lang="de-DE" dirty="0">
              <a:latin typeface="Arial" pitchFamily="34" charset="0"/>
              <a:cs typeface="Arial" pitchFamily="34" charset="0"/>
            </a:endParaRPr>
          </a:p>
        </p:txBody>
      </p:sp>
    </p:spTree>
    <p:extLst>
      <p:ext uri="{BB962C8B-B14F-4D97-AF65-F5344CB8AC3E}">
        <p14:creationId xmlns:p14="http://schemas.microsoft.com/office/powerpoint/2010/main" val="29733948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832962" y="387658"/>
            <a:ext cx="10805375" cy="923330"/>
          </a:xfrm>
          <a:prstGeom prst="rect">
            <a:avLst/>
          </a:prstGeom>
          <a:noFill/>
        </p:spPr>
        <p:txBody>
          <a:bodyPr wrap="square" rtlCol="0">
            <a:spAutoFit/>
          </a:bodyPr>
          <a:lstStyle/>
          <a:p>
            <a:r>
              <a:rPr lang="de-DE" dirty="0" smtClean="0"/>
              <a:t>Anschließend Gruppenarbeit (pro Gruppe mind. ein muslimischer Schüler)</a:t>
            </a:r>
          </a:p>
          <a:p>
            <a:r>
              <a:rPr lang="de-DE" dirty="0" smtClean="0">
                <a:sym typeface="Wingdings" panose="05000000000000000000" pitchFamily="2" charset="2"/>
              </a:rPr>
              <a:t> </a:t>
            </a:r>
            <a:r>
              <a:rPr lang="de-DE" dirty="0" smtClean="0"/>
              <a:t>Gespräch über Gemeinsamkeiten </a:t>
            </a:r>
            <a:r>
              <a:rPr lang="de-DE" dirty="0"/>
              <a:t>und Unterschiede zwischen Christentum und </a:t>
            </a:r>
            <a:r>
              <a:rPr lang="de-DE" dirty="0" smtClean="0"/>
              <a:t>Islam</a:t>
            </a:r>
          </a:p>
          <a:p>
            <a:r>
              <a:rPr lang="de-DE" dirty="0" smtClean="0">
                <a:sym typeface="Wingdings" panose="05000000000000000000" pitchFamily="2" charset="2"/>
              </a:rPr>
              <a:t></a:t>
            </a:r>
            <a:r>
              <a:rPr lang="de-DE" dirty="0" smtClean="0"/>
              <a:t> Bericht über unterschiedliche oder ähnliche </a:t>
            </a:r>
            <a:r>
              <a:rPr lang="de-DE" dirty="0"/>
              <a:t>Gepflogenheiten </a:t>
            </a:r>
            <a:r>
              <a:rPr lang="de-DE" dirty="0" smtClean="0">
                <a:sym typeface="Wingdings" panose="05000000000000000000" pitchFamily="2" charset="2"/>
              </a:rPr>
              <a:t></a:t>
            </a:r>
            <a:r>
              <a:rPr lang="de-DE" dirty="0" smtClean="0"/>
              <a:t> </a:t>
            </a:r>
            <a:r>
              <a:rPr lang="de-DE" dirty="0"/>
              <a:t>immer wieder neue Fragen auf beiden </a:t>
            </a:r>
            <a:r>
              <a:rPr lang="de-DE" dirty="0" smtClean="0"/>
              <a:t>Seiten </a:t>
            </a:r>
            <a:endParaRPr lang="de-DE" dirty="0"/>
          </a:p>
        </p:txBody>
      </p:sp>
      <p:pic>
        <p:nvPicPr>
          <p:cNvPr id="9220" name="Picture 4"/>
          <p:cNvPicPr>
            <a:picLocks noChangeAspect="1" noChangeArrowheads="1"/>
          </p:cNvPicPr>
          <p:nvPr/>
        </p:nvPicPr>
        <p:blipFill>
          <a:blip r:embed="rId2" cstate="print"/>
          <a:srcRect/>
          <a:stretch>
            <a:fillRect/>
          </a:stretch>
        </p:blipFill>
        <p:spPr bwMode="auto">
          <a:xfrm>
            <a:off x="3383255" y="2034863"/>
            <a:ext cx="4283969" cy="4179194"/>
          </a:xfrm>
          <a:prstGeom prst="rect">
            <a:avLst/>
          </a:prstGeom>
          <a:noFill/>
          <a:ln w="9525">
            <a:noFill/>
            <a:miter lim="800000"/>
            <a:headEnd/>
            <a:tailEnd/>
          </a:ln>
        </p:spPr>
      </p:pic>
    </p:spTree>
    <p:extLst>
      <p:ext uri="{BB962C8B-B14F-4D97-AF65-F5344CB8AC3E}">
        <p14:creationId xmlns:p14="http://schemas.microsoft.com/office/powerpoint/2010/main" val="2667382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2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ctr"/>
            <a:r>
              <a:rPr lang="de-DE" b="1" i="1" dirty="0" smtClean="0"/>
              <a:t>Reflexion zum interreligiösen Dialog</a:t>
            </a:r>
            <a:endParaRPr lang="de-DE" b="1" i="1" dirty="0"/>
          </a:p>
        </p:txBody>
      </p:sp>
      <p:sp>
        <p:nvSpPr>
          <p:cNvPr id="3" name="Inhaltsplatzhalter 2"/>
          <p:cNvSpPr>
            <a:spLocks noGrp="1"/>
          </p:cNvSpPr>
          <p:nvPr>
            <p:ph idx="1"/>
          </p:nvPr>
        </p:nvSpPr>
        <p:spPr>
          <a:xfrm>
            <a:off x="838200" y="1825624"/>
            <a:ext cx="10515600" cy="4716843"/>
          </a:xfrm>
        </p:spPr>
        <p:txBody>
          <a:bodyPr>
            <a:normAutofit fontScale="92500" lnSpcReduction="20000"/>
          </a:bodyPr>
          <a:lstStyle/>
          <a:p>
            <a:r>
              <a:rPr lang="de-DE" dirty="0" smtClean="0"/>
              <a:t>45min eigentlich zu </a:t>
            </a:r>
            <a:r>
              <a:rPr lang="de-DE" dirty="0"/>
              <a:t>kurz </a:t>
            </a:r>
            <a:r>
              <a:rPr lang="de-DE" dirty="0" smtClean="0"/>
              <a:t>für einen interreligiösen Dialog </a:t>
            </a:r>
            <a:r>
              <a:rPr lang="de-DE" dirty="0" smtClean="0">
                <a:sym typeface="Wingdings" panose="05000000000000000000" pitchFamily="2" charset="2"/>
              </a:rPr>
              <a:t></a:t>
            </a:r>
            <a:r>
              <a:rPr lang="de-DE" dirty="0" smtClean="0"/>
              <a:t> </a:t>
            </a:r>
            <a:r>
              <a:rPr lang="de-DE" dirty="0"/>
              <a:t>Zeit </a:t>
            </a:r>
            <a:r>
              <a:rPr lang="de-DE" dirty="0" smtClean="0"/>
              <a:t>verfliegt geradezu</a:t>
            </a:r>
          </a:p>
          <a:p>
            <a:r>
              <a:rPr lang="de-DE" dirty="0" smtClean="0"/>
              <a:t>Gespräche  auf unterschiedlichem Niveau vs. Lehrer möchte Gespräche nicht kontrollieren</a:t>
            </a:r>
          </a:p>
          <a:p>
            <a:r>
              <a:rPr lang="de-DE" dirty="0" smtClean="0"/>
              <a:t>Schüler vor der gesamten Klasse sprechen lassen? </a:t>
            </a:r>
            <a:r>
              <a:rPr lang="de-DE" dirty="0" smtClean="0">
                <a:sym typeface="Wingdings" panose="05000000000000000000" pitchFamily="2" charset="2"/>
              </a:rPr>
              <a:t> unangenehm</a:t>
            </a:r>
          </a:p>
          <a:p>
            <a:r>
              <a:rPr lang="de-DE" dirty="0" smtClean="0"/>
              <a:t>Interreligiöser Dialog als Diskriminierung?</a:t>
            </a:r>
            <a:endParaRPr lang="de-DE" sz="1300" dirty="0" smtClean="0"/>
          </a:p>
          <a:p>
            <a:r>
              <a:rPr lang="de-DE" dirty="0" smtClean="0"/>
              <a:t>Rollenspiel: Platz für Individualität </a:t>
            </a:r>
          </a:p>
          <a:p>
            <a:r>
              <a:rPr lang="de-DE" dirty="0" smtClean="0">
                <a:sym typeface="Wingdings" panose="05000000000000000000" pitchFamily="2" charset="2"/>
              </a:rPr>
              <a:t>Ziel des Dialogs = alle Fragen zu klären und den Schülern Achtung und Toleranz zu </a:t>
            </a:r>
            <a:r>
              <a:rPr lang="de-DE" i="1" dirty="0" smtClean="0">
                <a:sym typeface="Wingdings" panose="05000000000000000000" pitchFamily="2" charset="2"/>
              </a:rPr>
              <a:t>indoktrinieren</a:t>
            </a:r>
            <a:r>
              <a:rPr lang="de-DE" dirty="0" smtClean="0">
                <a:sym typeface="Wingdings" panose="05000000000000000000" pitchFamily="2" charset="2"/>
              </a:rPr>
              <a:t>, </a:t>
            </a:r>
            <a:r>
              <a:rPr lang="de-DE" b="1" dirty="0" smtClean="0">
                <a:sym typeface="Wingdings" panose="05000000000000000000" pitchFamily="2" charset="2"/>
              </a:rPr>
              <a:t>sondern einen Anstoß zu geben </a:t>
            </a:r>
          </a:p>
          <a:p>
            <a:pPr marL="0" indent="0">
              <a:buNone/>
            </a:pPr>
            <a:r>
              <a:rPr lang="de-DE" dirty="0" smtClean="0">
                <a:sym typeface="Wingdings" panose="05000000000000000000" pitchFamily="2" charset="2"/>
              </a:rPr>
              <a:t> Dialog wurde in der Moschee und z.T. zu Hause fortgeführt</a:t>
            </a:r>
          </a:p>
          <a:p>
            <a:pPr>
              <a:buFont typeface="Wingdings" panose="05000000000000000000" pitchFamily="2" charset="2"/>
              <a:buChar char="à"/>
            </a:pPr>
            <a:r>
              <a:rPr lang="de-DE" dirty="0"/>
              <a:t>Hans </a:t>
            </a:r>
            <a:r>
              <a:rPr lang="de-DE" dirty="0" smtClean="0"/>
              <a:t>Küng: </a:t>
            </a:r>
            <a:r>
              <a:rPr lang="de-DE" dirty="0"/>
              <a:t>„Kein Frieden unter den Religionen ohne Dialog zwischen den Religionen</a:t>
            </a:r>
            <a:r>
              <a:rPr lang="de-DE" dirty="0" smtClean="0"/>
              <a:t>.“</a:t>
            </a:r>
            <a:endParaRPr lang="de-DE" dirty="0" smtClean="0">
              <a:sym typeface="Wingdings" panose="05000000000000000000" pitchFamily="2" charset="2"/>
            </a:endParaRPr>
          </a:p>
          <a:p>
            <a:pPr>
              <a:buFont typeface="Wingdings" panose="05000000000000000000" pitchFamily="2" charset="2"/>
              <a:buChar char="à"/>
            </a:pPr>
            <a:endParaRPr lang="de-DE" dirty="0" smtClean="0"/>
          </a:p>
          <a:p>
            <a:endParaRPr lang="de-DE" dirty="0"/>
          </a:p>
        </p:txBody>
      </p:sp>
      <p:cxnSp>
        <p:nvCxnSpPr>
          <p:cNvPr id="5" name="Gerader Verbinder 4"/>
          <p:cNvCxnSpPr/>
          <p:nvPr/>
        </p:nvCxnSpPr>
        <p:spPr>
          <a:xfrm>
            <a:off x="3348506" y="4404576"/>
            <a:ext cx="25758" cy="270456"/>
          </a:xfrm>
          <a:prstGeom prst="line">
            <a:avLst/>
          </a:prstGeom>
          <a:ln w="38100">
            <a:prstDash val="solid"/>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84064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18941" y="193183"/>
            <a:ext cx="11655380" cy="6293021"/>
          </a:xfrm>
        </p:spPr>
        <p:txBody>
          <a:bodyPr>
            <a:normAutofit/>
          </a:bodyPr>
          <a:lstStyle/>
          <a:p>
            <a:pPr marL="0" indent="0" algn="ctr">
              <a:buNone/>
            </a:pPr>
            <a:r>
              <a:rPr lang="de-DE" b="1" i="1" u="sng" dirty="0" smtClean="0"/>
              <a:t>Moscheebesuch </a:t>
            </a:r>
          </a:p>
          <a:p>
            <a:pPr marL="0" indent="0" algn="ctr">
              <a:buNone/>
            </a:pPr>
            <a:endParaRPr lang="de-DE" b="1" i="1" u="sng" dirty="0" smtClean="0"/>
          </a:p>
          <a:p>
            <a:r>
              <a:rPr lang="de-DE" sz="2400" dirty="0"/>
              <a:t> Vorheriges Schuljahr nur eine 7. Klasse (kath.), nächstes Schuljahr alle 7. Klassen mit allen Schülern auf drei Tage </a:t>
            </a:r>
            <a:r>
              <a:rPr lang="de-DE" sz="2400" dirty="0" smtClean="0"/>
              <a:t>verteilt</a:t>
            </a:r>
            <a:endParaRPr lang="de-DE" sz="2400" dirty="0"/>
          </a:p>
          <a:p>
            <a:pPr algn="just"/>
            <a:r>
              <a:rPr lang="de-DE" sz="2400" dirty="0"/>
              <a:t>Am Tag der Exkursion </a:t>
            </a:r>
            <a:r>
              <a:rPr lang="de-DE" sz="2400" dirty="0" smtClean="0"/>
              <a:t>Erstaunen der Schüler, da sich Moschee in einem ganz normalen Wohnhaus befand</a:t>
            </a:r>
            <a:endParaRPr lang="de-DE" sz="2400" dirty="0"/>
          </a:p>
          <a:p>
            <a:r>
              <a:rPr lang="de-DE" sz="2400" dirty="0"/>
              <a:t>Eine </a:t>
            </a:r>
            <a:r>
              <a:rPr lang="de-DE" sz="2400" dirty="0" err="1" smtClean="0"/>
              <a:t>Muslima</a:t>
            </a:r>
            <a:r>
              <a:rPr lang="de-DE" sz="2400" dirty="0" smtClean="0"/>
              <a:t> (deren </a:t>
            </a:r>
            <a:r>
              <a:rPr lang="de-DE" sz="2400" dirty="0"/>
              <a:t>Söhne zufällig auch die 7. Klasse </a:t>
            </a:r>
            <a:r>
              <a:rPr lang="de-DE" sz="2400" dirty="0" smtClean="0"/>
              <a:t>besuchten) </a:t>
            </a:r>
            <a:r>
              <a:rPr lang="de-DE" sz="2400" dirty="0"/>
              <a:t>führte die Schüler/-innen </a:t>
            </a:r>
            <a:r>
              <a:rPr lang="de-DE" sz="2400" dirty="0" smtClean="0"/>
              <a:t>zum Gebetsraum </a:t>
            </a:r>
            <a:r>
              <a:rPr lang="de-DE" sz="2400" dirty="0" smtClean="0">
                <a:sym typeface="Wingdings" panose="05000000000000000000" pitchFamily="2" charset="2"/>
              </a:rPr>
              <a:t> </a:t>
            </a:r>
            <a:r>
              <a:rPr lang="de-DE" sz="2400" dirty="0"/>
              <a:t>erste Eindrücke sammeln; Anregung des entdeckenden </a:t>
            </a:r>
            <a:r>
              <a:rPr lang="de-DE" sz="2400" dirty="0" smtClean="0"/>
              <a:t>Lernens</a:t>
            </a:r>
          </a:p>
          <a:p>
            <a:r>
              <a:rPr lang="de-DE" sz="2400" dirty="0"/>
              <a:t>Anschließend: kurze Vorstellungsrunde; </a:t>
            </a:r>
            <a:r>
              <a:rPr lang="de-DE" sz="2400" i="1" dirty="0"/>
              <a:t>Abfrage</a:t>
            </a:r>
            <a:r>
              <a:rPr lang="de-DE" sz="2400" dirty="0"/>
              <a:t> über den Aufbau der Moschee im Vergleich zur </a:t>
            </a:r>
            <a:r>
              <a:rPr lang="de-DE" sz="2400" dirty="0" smtClean="0"/>
              <a:t>Kirche</a:t>
            </a:r>
          </a:p>
          <a:p>
            <a:r>
              <a:rPr lang="de-DE" sz="2400" dirty="0"/>
              <a:t>Imam der Moschee auf der Pilgerfahrt nach Mekka </a:t>
            </a:r>
            <a:r>
              <a:rPr lang="de-DE" sz="2400" dirty="0">
                <a:sym typeface="Wingdings" panose="05000000000000000000" pitchFamily="2" charset="2"/>
              </a:rPr>
              <a:t> </a:t>
            </a:r>
            <a:r>
              <a:rPr lang="de-DE" sz="2400" dirty="0"/>
              <a:t>muslimischer Schüler der Klasse zeigte den Ruf zum Gebet</a:t>
            </a:r>
          </a:p>
          <a:p>
            <a:r>
              <a:rPr lang="de-DE" sz="2400" dirty="0"/>
              <a:t>Koranrezitation eines weiteren Schülers </a:t>
            </a:r>
          </a:p>
          <a:p>
            <a:r>
              <a:rPr lang="de-DE" sz="2400" dirty="0"/>
              <a:t>Muslimischer Schüler als </a:t>
            </a:r>
            <a:r>
              <a:rPr lang="de-DE" sz="2400" i="1" dirty="0"/>
              <a:t>Imam </a:t>
            </a:r>
            <a:r>
              <a:rPr lang="de-DE" sz="2400" i="1" dirty="0">
                <a:sym typeface="Wingdings" panose="05000000000000000000" pitchFamily="2" charset="2"/>
              </a:rPr>
              <a:t> </a:t>
            </a:r>
            <a:r>
              <a:rPr lang="de-DE" sz="2400" dirty="0">
                <a:sym typeface="Wingdings" panose="05000000000000000000" pitchFamily="2" charset="2"/>
              </a:rPr>
              <a:t>Mitschüler (freiwillig) als </a:t>
            </a:r>
            <a:r>
              <a:rPr lang="de-DE" sz="2400" dirty="0"/>
              <a:t>Gemeinde</a:t>
            </a:r>
          </a:p>
          <a:p>
            <a:endParaRPr lang="de-DE" sz="2400" dirty="0"/>
          </a:p>
          <a:p>
            <a:pPr marL="0" indent="0">
              <a:buNone/>
            </a:pPr>
            <a:endParaRPr lang="de-DE" sz="2400" dirty="0"/>
          </a:p>
        </p:txBody>
      </p:sp>
    </p:spTree>
    <p:extLst>
      <p:ext uri="{BB962C8B-B14F-4D97-AF65-F5344CB8AC3E}">
        <p14:creationId xmlns:p14="http://schemas.microsoft.com/office/powerpoint/2010/main" val="2286691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ctr"/>
            <a:r>
              <a:rPr lang="de-DE" sz="3200" b="1" dirty="0"/>
              <a:t>Reflexion / Vergleich mit der Exkursion aus dem letzten Schuljahr</a:t>
            </a:r>
          </a:p>
        </p:txBody>
      </p:sp>
      <p:sp>
        <p:nvSpPr>
          <p:cNvPr id="3" name="Inhaltsplatzhalter 2"/>
          <p:cNvSpPr>
            <a:spLocks noGrp="1"/>
          </p:cNvSpPr>
          <p:nvPr>
            <p:ph idx="1"/>
          </p:nvPr>
        </p:nvSpPr>
        <p:spPr>
          <a:xfrm>
            <a:off x="283336" y="1825624"/>
            <a:ext cx="11745532" cy="4716843"/>
          </a:xfrm>
        </p:spPr>
        <p:txBody>
          <a:bodyPr>
            <a:normAutofit fontScale="92500" lnSpcReduction="10000"/>
          </a:bodyPr>
          <a:lstStyle/>
          <a:p>
            <a:r>
              <a:rPr lang="de-DE" dirty="0" smtClean="0"/>
              <a:t>Eigene Erkundung des Raums</a:t>
            </a:r>
            <a:r>
              <a:rPr lang="de-DE" dirty="0" smtClean="0">
                <a:sym typeface="Wingdings" panose="05000000000000000000" pitchFamily="2" charset="2"/>
              </a:rPr>
              <a:t> ästhetisches Lernen</a:t>
            </a:r>
          </a:p>
          <a:p>
            <a:r>
              <a:rPr lang="de-DE" dirty="0">
                <a:sym typeface="Wingdings" panose="05000000000000000000" pitchFamily="2" charset="2"/>
              </a:rPr>
              <a:t>v</a:t>
            </a:r>
            <a:r>
              <a:rPr lang="de-DE" dirty="0" smtClean="0">
                <a:sym typeface="Wingdings" panose="05000000000000000000" pitchFamily="2" charset="2"/>
              </a:rPr>
              <a:t>orformulierte Fragen aus dem Unterricht kaum benötigt  viele Fragen </a:t>
            </a:r>
            <a:endParaRPr lang="de-DE" dirty="0" smtClean="0"/>
          </a:p>
          <a:p>
            <a:r>
              <a:rPr lang="de-DE" dirty="0" smtClean="0"/>
              <a:t>Exkursion im letzten Schuljahr: Imam übernahm Koranrezitationen </a:t>
            </a:r>
            <a:r>
              <a:rPr lang="de-DE" dirty="0" smtClean="0">
                <a:sym typeface="Wingdings" panose="05000000000000000000" pitchFamily="2" charset="2"/>
              </a:rPr>
              <a:t></a:t>
            </a:r>
            <a:r>
              <a:rPr lang="de-DE" dirty="0" smtClean="0"/>
              <a:t> kein Deutsch </a:t>
            </a:r>
            <a:r>
              <a:rPr lang="de-DE" dirty="0" smtClean="0">
                <a:sym typeface="Wingdings" pitchFamily="2" charset="2"/>
              </a:rPr>
              <a:t> Übersetzung   Faszination für die fremde Kultur</a:t>
            </a:r>
            <a:r>
              <a:rPr lang="de-DE" dirty="0" smtClean="0"/>
              <a:t> </a:t>
            </a:r>
          </a:p>
          <a:p>
            <a:r>
              <a:rPr lang="de-DE" dirty="0"/>
              <a:t>d</a:t>
            </a:r>
            <a:r>
              <a:rPr lang="de-DE" dirty="0" smtClean="0"/>
              <a:t>ennoch Integration von muslimischen Mitschüler/innen wichtig</a:t>
            </a:r>
            <a:r>
              <a:rPr lang="de-DE" dirty="0" smtClean="0">
                <a:sym typeface="Wingdings" panose="05000000000000000000" pitchFamily="2" charset="2"/>
              </a:rPr>
              <a:t> persönlicher Bezug für</a:t>
            </a:r>
            <a:r>
              <a:rPr lang="de-DE" dirty="0" smtClean="0"/>
              <a:t> </a:t>
            </a:r>
            <a:r>
              <a:rPr lang="de-DE" dirty="0"/>
              <a:t>die jungen </a:t>
            </a:r>
            <a:r>
              <a:rPr lang="de-DE" dirty="0" smtClean="0"/>
              <a:t>Besucher</a:t>
            </a:r>
          </a:p>
          <a:p>
            <a:pPr marL="0" indent="0">
              <a:buNone/>
            </a:pPr>
            <a:r>
              <a:rPr lang="de-DE" dirty="0" smtClean="0">
                <a:sym typeface="Wingdings" pitchFamily="2" charset="2"/>
              </a:rPr>
              <a:t> eine Mischung von beidem am besten (evtl. Imam mit muslimischen Mitschülern als Gemeinde)</a:t>
            </a:r>
            <a:endParaRPr lang="de-DE" dirty="0" smtClean="0"/>
          </a:p>
          <a:p>
            <a:r>
              <a:rPr lang="de-DE" dirty="0" smtClean="0"/>
              <a:t>Anzahl der Schüler mit ca. 40-50 Schüler/-innen pro Exkursionstag zu groß                 </a:t>
            </a:r>
            <a:r>
              <a:rPr lang="de-DE" dirty="0" smtClean="0">
                <a:sym typeface="Wingdings" panose="05000000000000000000" pitchFamily="2" charset="2"/>
              </a:rPr>
              <a:t> Individualität geht verloren</a:t>
            </a:r>
          </a:p>
          <a:p>
            <a:r>
              <a:rPr lang="de-DE" dirty="0" smtClean="0"/>
              <a:t> im vorherigen Schuljahr nur 18 Siebtklässler </a:t>
            </a:r>
            <a:r>
              <a:rPr lang="de-DE" dirty="0" smtClean="0">
                <a:sym typeface="Wingdings" panose="05000000000000000000" pitchFamily="2" charset="2"/>
              </a:rPr>
              <a:t></a:t>
            </a:r>
            <a:r>
              <a:rPr lang="de-DE" dirty="0" smtClean="0"/>
              <a:t> mehr Fragen </a:t>
            </a:r>
            <a:r>
              <a:rPr lang="de-DE" dirty="0" smtClean="0">
                <a:sym typeface="Wingdings" panose="05000000000000000000" pitchFamily="2" charset="2"/>
              </a:rPr>
              <a:t></a:t>
            </a:r>
            <a:r>
              <a:rPr lang="de-DE" dirty="0" smtClean="0"/>
              <a:t> jeder Einzelne noch besser miteinbezogen</a:t>
            </a:r>
          </a:p>
          <a:p>
            <a:endParaRPr lang="de-DE" dirty="0"/>
          </a:p>
          <a:p>
            <a:endParaRPr lang="de-DE" dirty="0"/>
          </a:p>
        </p:txBody>
      </p:sp>
    </p:spTree>
    <p:extLst>
      <p:ext uri="{BB962C8B-B14F-4D97-AF65-F5344CB8AC3E}">
        <p14:creationId xmlns:p14="http://schemas.microsoft.com/office/powerpoint/2010/main" val="252409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5308" y="120091"/>
            <a:ext cx="10934162" cy="1282154"/>
          </a:xfrm>
        </p:spPr>
        <p:txBody>
          <a:bodyPr>
            <a:normAutofit fontScale="90000"/>
          </a:bodyPr>
          <a:lstStyle/>
          <a:p>
            <a:pPr algn="ctr"/>
            <a:r>
              <a:rPr lang="de-DE" sz="3600" b="1" i="1" dirty="0"/>
              <a:t>Evaluation durch die Schüler und </a:t>
            </a:r>
            <a:r>
              <a:rPr lang="de-DE" sz="3600" b="1" i="1" dirty="0" smtClean="0"/>
              <a:t>einer </a:t>
            </a:r>
            <a:r>
              <a:rPr lang="de-DE" sz="3600" b="1" i="1" dirty="0" err="1"/>
              <a:t>Muslima</a:t>
            </a:r>
            <a:r>
              <a:rPr lang="de-DE" sz="3600" b="1" i="1" dirty="0"/>
              <a:t> der </a:t>
            </a:r>
            <a:r>
              <a:rPr lang="de-DE" sz="3600" b="1" i="1" dirty="0" smtClean="0"/>
              <a:t>Moscheegemeinde </a:t>
            </a:r>
            <a:r>
              <a:rPr lang="de-DE" sz="3600" b="1" i="1" dirty="0"/>
              <a:t>(deren Söhne selbst die 7. Klasse besuchten) </a:t>
            </a:r>
          </a:p>
        </p:txBody>
      </p:sp>
      <p:sp>
        <p:nvSpPr>
          <p:cNvPr id="3" name="Inhaltsplatzhalter 2"/>
          <p:cNvSpPr>
            <a:spLocks noGrp="1"/>
          </p:cNvSpPr>
          <p:nvPr>
            <p:ph idx="1"/>
          </p:nvPr>
        </p:nvSpPr>
        <p:spPr>
          <a:xfrm>
            <a:off x="772731" y="1600200"/>
            <a:ext cx="10869769" cy="4997152"/>
          </a:xfrm>
        </p:spPr>
        <p:txBody>
          <a:bodyPr>
            <a:normAutofit/>
          </a:bodyPr>
          <a:lstStyle/>
          <a:p>
            <a:r>
              <a:rPr lang="de-DE" sz="2400" dirty="0" smtClean="0"/>
              <a:t>von </a:t>
            </a:r>
            <a:r>
              <a:rPr lang="de-DE" sz="2400" dirty="0"/>
              <a:t>fast allen Schülern positive Rückmeldung </a:t>
            </a:r>
            <a:r>
              <a:rPr lang="de-DE" sz="2400" dirty="0" smtClean="0">
                <a:sym typeface="Wingdings" panose="05000000000000000000" pitchFamily="2" charset="2"/>
              </a:rPr>
              <a:t></a:t>
            </a:r>
            <a:r>
              <a:rPr lang="de-DE" sz="2400" dirty="0" smtClean="0"/>
              <a:t>Faszination </a:t>
            </a:r>
            <a:r>
              <a:rPr lang="de-DE" sz="2400" dirty="0"/>
              <a:t>über </a:t>
            </a:r>
            <a:r>
              <a:rPr lang="de-DE" sz="2400" dirty="0" smtClean="0"/>
              <a:t>Farben </a:t>
            </a:r>
            <a:r>
              <a:rPr lang="de-DE" sz="2400" dirty="0"/>
              <a:t>und die </a:t>
            </a:r>
            <a:r>
              <a:rPr lang="de-DE" sz="2400" dirty="0" err="1"/>
              <a:t>Kalligraphien</a:t>
            </a:r>
            <a:r>
              <a:rPr lang="de-DE" sz="2400" dirty="0"/>
              <a:t>; </a:t>
            </a:r>
            <a:r>
              <a:rPr lang="de-DE" sz="2400" dirty="0" smtClean="0"/>
              <a:t>normales Wohnhaus; fremde </a:t>
            </a:r>
            <a:r>
              <a:rPr lang="de-DE" sz="2400" dirty="0"/>
              <a:t>Sprache; religiöse Themen, Verköstigung in der </a:t>
            </a:r>
            <a:r>
              <a:rPr lang="de-DE" sz="2400" dirty="0" smtClean="0"/>
              <a:t>Moschee (</a:t>
            </a:r>
            <a:r>
              <a:rPr lang="de-DE" sz="2400" dirty="0"/>
              <a:t>drei orthodoxe Schüler durften an der Exkursion nicht teilnehmen) </a:t>
            </a:r>
          </a:p>
          <a:p>
            <a:r>
              <a:rPr lang="de-DE" sz="2400" dirty="0"/>
              <a:t>M</a:t>
            </a:r>
            <a:r>
              <a:rPr lang="de-DE" sz="2400" dirty="0" smtClean="0"/>
              <a:t>uslimische </a:t>
            </a:r>
            <a:r>
              <a:rPr lang="de-DE" sz="2400" dirty="0"/>
              <a:t>Mütter </a:t>
            </a:r>
            <a:r>
              <a:rPr lang="de-DE" sz="2400" dirty="0" smtClean="0"/>
              <a:t>berichteten: Kinder hätten zu </a:t>
            </a:r>
            <a:r>
              <a:rPr lang="de-DE" sz="2400" dirty="0"/>
              <a:t>Hause noch einige Fragen </a:t>
            </a:r>
            <a:r>
              <a:rPr lang="de-DE" sz="2400" dirty="0" smtClean="0"/>
              <a:t>gestellt </a:t>
            </a:r>
            <a:r>
              <a:rPr lang="de-DE" sz="2400" dirty="0"/>
              <a:t>und </a:t>
            </a:r>
            <a:r>
              <a:rPr lang="de-DE" sz="2400" dirty="0" smtClean="0"/>
              <a:t>mit Freunden/Mitschülern </a:t>
            </a:r>
            <a:r>
              <a:rPr lang="de-DE" sz="2400" dirty="0"/>
              <a:t>darüber </a:t>
            </a:r>
            <a:r>
              <a:rPr lang="de-DE" sz="2400" dirty="0" smtClean="0"/>
              <a:t>gesprochen</a:t>
            </a:r>
            <a:endParaRPr lang="de-DE" sz="2400" dirty="0"/>
          </a:p>
          <a:p>
            <a:pPr marL="0" indent="0">
              <a:buNone/>
            </a:pPr>
            <a:r>
              <a:rPr lang="de-DE" sz="2400" dirty="0">
                <a:sym typeface="Wingdings" panose="05000000000000000000" pitchFamily="2" charset="2"/>
              </a:rPr>
              <a:t> </a:t>
            </a:r>
            <a:r>
              <a:rPr lang="de-DE" sz="2400" dirty="0" smtClean="0"/>
              <a:t>Kinder wurden zum </a:t>
            </a:r>
            <a:r>
              <a:rPr lang="de-DE" sz="2400" dirty="0"/>
              <a:t>Nachdenken angeregt</a:t>
            </a:r>
          </a:p>
          <a:p>
            <a:pPr marL="0" indent="0">
              <a:buNone/>
            </a:pPr>
            <a:r>
              <a:rPr lang="de-DE" sz="2400" dirty="0">
                <a:sym typeface="Wingdings" panose="05000000000000000000" pitchFamily="2" charset="2"/>
              </a:rPr>
              <a:t> </a:t>
            </a:r>
            <a:r>
              <a:rPr lang="de-DE" sz="2400" dirty="0"/>
              <a:t>ein Dialog über den Unterricht hinaus </a:t>
            </a:r>
          </a:p>
          <a:p>
            <a:pPr marL="0" indent="0" algn="just">
              <a:buNone/>
            </a:pPr>
            <a:endParaRPr lang="de-DE" sz="2400" dirty="0" smtClean="0"/>
          </a:p>
          <a:p>
            <a:pPr algn="just"/>
            <a:r>
              <a:rPr lang="de-DE" sz="2400" dirty="0">
                <a:sym typeface="Wingdings" panose="05000000000000000000" pitchFamily="2" charset="2"/>
              </a:rPr>
              <a:t>nicht nur lohnend, in der heutigen Gesellschaft gewissermaßen notwendig/Bereicherung für das Zusammenleben</a:t>
            </a:r>
            <a:endParaRPr lang="de-DE" sz="2400" dirty="0"/>
          </a:p>
          <a:p>
            <a:pPr marL="0" indent="0" algn="just">
              <a:buNone/>
            </a:pPr>
            <a:endParaRPr lang="de-DE" sz="2400" dirty="0"/>
          </a:p>
          <a:p>
            <a:pPr algn="just"/>
            <a:endParaRPr lang="de-DE" sz="2400" dirty="0"/>
          </a:p>
          <a:p>
            <a:pPr algn="just"/>
            <a:endParaRPr lang="de-DE" sz="2400" dirty="0"/>
          </a:p>
          <a:p>
            <a:pPr algn="just"/>
            <a:endParaRPr lang="de-DE" sz="2400" dirty="0"/>
          </a:p>
          <a:p>
            <a:pPr algn="just"/>
            <a:endParaRPr lang="de-DE" sz="2400" dirty="0"/>
          </a:p>
        </p:txBody>
      </p:sp>
    </p:spTree>
    <p:extLst>
      <p:ext uri="{BB962C8B-B14F-4D97-AF65-F5344CB8AC3E}">
        <p14:creationId xmlns:p14="http://schemas.microsoft.com/office/powerpoint/2010/main" val="2436684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Islam im RU – ein lohnendes Wagnis?</a:t>
            </a:r>
            <a:endParaRPr lang="de-DE" dirty="0"/>
          </a:p>
        </p:txBody>
      </p:sp>
      <p:sp>
        <p:nvSpPr>
          <p:cNvPr id="4" name="AutoShape 2" descr="data:image/jpeg;base64,/9j/4AAQSkZJRgABAQAAAQABAAD/2wCEAAkGBxQSEhUUEhQWFRUWGSAaGRcYFxwcHhocGhgWHSAdHB4aHCggHBolHxwcIjEiJSkrLi4uHB8zODMsNygtLisBCgoKDg0OGxAQGywkICYsNCw0LDQsLCwsNCw0LCwsLCwsLCwsLCwsLCw0LDQsLCwsLCwsLCw0LCwsLCwsLCwsLP/AABEIAQQAwgMBEQACEQEDEQH/xAAcAAACAgMBAQAAAAAAAAAAAAAABwUGAQIEAwj/xABIEAACAAQEAwUEBgcFBgcAAAABAgADBBEFEiExBgdBEyJRYXEygZGhFEJSYnKCI2OSorGywRUzNIPRJFNzwuHwCCUmQ5PS8f/EABsBAQACAwEBAAAAAAAAAAAAAAAEBQECAwYH/8QANhEAAgEDAQQIBgEEAwEBAAAAAAECAwQRIQUSMUETIlFhcYGx0TKRocHh8AYUFSNCMzTxUiT/2gAMAwEAAhEDEQA/AHjABABABABABABABAHjV1KSkaZMZURBdmY2AA3JJ2EAcmBY5T1srtqWas2Xe11voRbRgbFTqDYgbjxgCK474qNBIzS5Rnz2uUlC+qpYzHYgGyKvXxKjrGk6kILMnjl5mUslSxjmktVSSZeGn/bqs9mqHeQfru2mw6Hr7X1SI1r1oUabqT4LUJZeCC4lwCtwtJeISK6pqHklTUJNdmVwSA1h0S51U3sDe4tFFs/bv9RX6KaSzw9n+rwOs6W6shVcUT+IqiXT0bTqSklKHqHBs7E6ZbqbeIUXsdWI7oAsdp7QjZUt56yeiX7yRpCG8yV5c1LUGLVWGPMd5UxRNpzMa50W5A8e7mv/AMIxvs27/qreNR8eD8V+5MTjuvBcuL+NZNHaSg7esmaSqZNWJOxe3sJ1JPQG20S6lSNOLnN4S5mEsnry+4jbEKJJ8xAk27JMVb2DoxBtfWxFjbW17XO8bJprKMEhI4ipXntTJUSmnrcGUHBa4vcWvuLG43HWMglIAIAIAIAIAIAIAIAIAIAIAIADAGkuarKGVgVIuGBuCPEHa3nACd4n5gYpPzTcKp/9jlsQJ2QO07IbMQpN+zJBHdF7Am4NwIlS/t6dXopzSl2fuhsoSazghuJ+ZH9s0dPQSJbJU1E1FnC10ABBupvfKWs2uwVr+Mdq9aNGnKpLglkwll4Pb6HV8PVuehkzKqkqAAZQzE5lGxKg2e9yDY3DEW0vFVs3a8K9N9M1GS48ljt9/wAnSpTaeheOEMPqC0ytrrfSqiwydJEoarKXw1JLeJOuoJPnttbRVzUUIPqx+r7fDs/J2pU91ZZwcOctaajrDVS2cm7ZEOXKme40sLmwJA8jHC72zXuKHQSS5ZfN4MxpJPJasVoVnyZsl75JqMjW3swIJHnrFbb1ZUpxqR4p5R0aysERwZwrKw2QZUolyzZnmMNWOw22AGlvU9Y77Rvql7V356Y0S/eZinBRRG8YcB/TqmTUy6mZTTZS5S0sHMVBJGVgwKN3mF9dx4aztm7XlZU5U93Kzla41+uTSpS3nkleGeFKWgv2CEzG9qc5zTH8bt0vvYWER7vaFe71qPTsXBeX3eptGmo8BWU/HFThz4jh9NIZp02qmNJIBJQPcXCWJY5QpXprc32Pu7SrH+lhOTWN1ZflqRJrrNHvxRw0mF4dS1WoxBZ6TGmFySztmdlOtiBYbeB8TepsNo1bm+nFPqYeF4Yw/P8AeBvOCjBdoxqHmpSzq6RTSgzSp11FQRZDNCowlrfc2ax65mTobx6HeWccziX+MgIAIAIAIAIAIAIAIAIA8xULnyZlz2zZbjNa9r23tfrAFS5g4iz9lh8lis2sJDsu8uQoJmPsQCR3Fv1byiJe3StqEqr5cPHl+9htGO88CyxDhLF8OE2Ths151JPVlyZlvLDXvox7rWJGdLX3NtLVlpt+3qQ/zPdl548vZ/U3lSaeg1OHsONNSyJO5lSlS/iVWxPxvHjrm46atKo+DbfkSorCSMU+A0yTjULIlLObeYqANrvrbc9TuY1ndVpU+jc24rlkbqzkkSI4OWuhsQ+O8TUlGP8AaZ6Sz9m+Zj6It2I87RJt7K4uf+KDffy+b0NZTS4lTnc5cOU2AqHF/aWWLevecH5RZx/jd41l7q8W/sjm68TnqudVCCMkqof8qKPm+8b0/wCM3L+KUV8/Yx06MUvOihY2eVUS7n2sqMB5mz3+AMb1P43dY0lF+bz6fcyrhFpouOcPmgFKyTr0dsh+EyxirqbKvIPWm/LX0ydFUi+ZLU2L081skufJdhuqzEYj3A3iPOlWgt6UWu/DRlSR0/Rkz58i57WzWGa3he17Ry6WTju8s8M6DCILjXhKViUlJU1nTI2dWS19iCDcHQg/IRM2ftGpZzc4JPKxhms4KSKVzXwZaLCqVaUFfo09CH0zDuTO+SLd4vlJI6xc7DvJ176c6j1lF+qwl4I5VY4ikj1p+IMYxsl6Rhh9IAQG3aYw+9bMdfs2A1GpEXl/tihZy3HrLsXLxOUKblqXPk1i0+qw1ZtTMM1+0cBmtfKpAAJG/XWLY5l5gAgAgAgAgAgAgDhx3E1paadUPqsqWzkdTlBNh5nb3wAjsbwqskSJOOK7GuzdrOXUqJUwDKmXcIi2UjwZte7eKK32wql7Kg/h4J964/Pl5dp1dPEck7y5x1sVxCrr3l9mEkypCLe+UElmF7C/eUnbYiIn8mq4hTp54tv5afc2oLVsZMeOymSTWY4UEkgAaknQAecZSlJYigL7i3mzSUwK0xFVN+4f0Y9X+t6Lf1EXlnsCvXalV6kfr8vf5HGVZLgUOm4jxvFmIkuZUo6Eyx2Utf8AM1c+gYnyi+/t+zrNZlHL79W/Lh9EawVWrwJWRydTebVuxOpyywPXVmN/WEtsP/WH1JKse1k5ScrsOS2ZJk38cxh/JliNLalw+DS8vfJ1jZ0+Z7nltht/8OfTtZv/AN7xr/crn/6+i9jb+kpdhHVHKWhZiVafLH2VdSB6ZkJ+cdY7WrpapP8AfE0dlT7Wc1RyepSpCT5yt0LZGF/MBQSPfG8dsVc6xX1/Jq7GPJsrGJcpKyWCZTypwGwBKsfcwy/vRNp7Woy0kmv395EeVnNcNSIFbi1A3tVcrLrZs5Sw62N0I+IjpK3sblaxi/ln3OLVSHHJfOE+c4NpeIJb9dLGn50396/CKG+/jb+K2fk/s/f5m8K3aNWU9PWSAR2c+RMF9QHVhvqD1B6HUER5mUKttVxrGS8md8qSNsQkEU8xJACt2TLLCgAA5CFAtoLG0KUk6sZT1WVn565D4aCg5fY9jdHTdlJoVenlFmPbKZTAElmAZnW/Xo1o+jVNp2lNqLqLL7NfTJCUJPkOzhHHlr6OTVIpQTVJyk3ysrFWF7C4DKRewvvE41JiACACACACAIzibFPotJPqN+yls4HiQpsPebCAEHScX1NTSjCq53mTamdTZHNr9jNMuYQzaE6ZbbnvEXsIjVbhKhOrH/VS+ayvVGyWqQ9goAsNBsBHzFvLzkmo8KSklys3ZoqZjmbKoXMxt3jYatYDU+AjM6znhybemPDuM47Crcb8xKbD7oT2tRbSUp9kkXHaH6g2Nt7EadYs7DZFe8an8Me1/bt9O85zqKIukwLFcaHa1c7sJDG6oQQLdCsoWuPAubnxMeljKysOrSjmXbz837GIUKlXV6ItmC8t6GmsTLM9x9aabi/4PZ+IMRau0q9Tg8Lu9+JMp2kI8dS2IgUAAAAbAAAD0HSILy9WSksHqYwYRhmgEjFoAwBGDYzGTACANhtBGr1KhxFy5o6lTklinm9Hliwv5pfKR6WPnE+htGtSeryux+5GqWsJcNBbVFJiOATw6PeWx9pcxlTN+666Wa3TfwPWLOUbXaVNxmtfqvB/veQJwnRY7eCeMJOJSQ8s5Zij9JKJ7yHy8UPRv4G4HiL/AGdVsqm7LVcnyf57UdoTUkdXGVPPm0NRLphec8sqoJtfNobHYHLe3naNbGdOFzTnV+FPL/fEzNPdeChcJYJjf0NKPtJdBTpmBZQGnMHZmNiGNtWOoKHQR7G5/kFtT0p9Z/JebfsRlSk+JbOSdTMakqJcyY00SKuZKRmNzlAQ6n1Yn3xc0pudOMnzSZzfEYcdDAQAQAQBSOcNZbBap5bAhlQAg3BV5ssEgjcFSdYAga3l9KqamjrFmtL7FJXcVR3+ysyHNfunYHQ6AbR4SO1qlGhUouKe83z4Z4kt002mXsRR41Oou+a3HL0eSlpNamaNwMxRSbDKOrsdt9ttRF9sfZcLlutV+BfV+yONSbWi4kNwLy67NhVV95lQSWEtjmCsTfM5+vMvr4C/U6i4u9oZXRUdI8PwuxHehbY60+Ix2MVJOSNWjJlGhjGDY3gamIAxeBsAMABEDGTIMDBm8ZGDGaGBg1qJKTEKTEV0YWZWFwR5g7xtFuLytGauKejEtxzwrMwuctbRMySw9wQdZLHp5odRr+E3vrfWtzC7g6NZZ0+f5/8AUVlxQdJ70eA3+AuLExKmEwWE1bLOQfVbxF/qta4943Bjxu0rCVpW3P8AV8H2r3XP8m1Oe8iT4nxcUlJPqDb9GhIBOhbZV97ED3xws6DuK0aXa8eXP5IzJ4WSp8g+JKeZSmlBK1QZ5s24/vcz+2D1IBRSN9PCPpySSwiCNiMgIAIAiOMK4yKGqmj2pciYy3+0EbL87QB82Ynj1VR0E3Cahc6TOymynzHuIxWbYAjvKSBppZg+99ONCvGtDej2tfIy1g+jpUsKoUaBQAPQaR8wlJzbyTiD424nTDqZp76t7MtPtudh5KNyfAHrYRL2fZzu66px0XFvsX7wNZyUUL3lfgcyc8zFKu7zZpJl36A3Be3T7KjoAbaER6m/rRpQVtS0S4+33feb2tLPXkMmKksDWMAxGTYLQMGYZBsIGrDJAzkwUjIyaWjBseglm1/nG+68Zwa7yzgAsamMmQIxkZDSNkxqcmMYclRKmSZmqTFKm38R5g6+ojenUdOSnHijWUd+LTE1y/qnwrGDTTjZXbsH8DmI7Nx5E5TfoGMW+1aKvLLpI8V1l91+80VEc06m6x745hEmsktIqFzS2tcXINwQQQQb3BF/4x4i2uZ29VVKfFf+EmUU1hlJfhyRQYvhLUihC/aSnUHV1WUe+fEjMbn8PhHsNg3ta46RVXng/DPL8EatBRxgb8eiOIQAQBVOahb+ya3Lv2R+Fxf5XgCNx3gukrlkGolkmSBlKta66dxvFTb13sRcx84obSuLXfVN8ePuu/8AWTHBS4lkMV2vI6CF4lqzjmLpTyzemkkrcbZAR2j/AJiAoP4I9xs+h/b7Jzl8ctfPkvLn5nBLpamOQ4JMlUVUQBVUBVUaBQBYADwAiplJyeWWqWFhGWaMGyRhN4yZfAgMa4yo6UlZ09c4Nii99h6hb5ffaJNKzrVdYx0+RxncU4cWUvEucKBrU9OzKPrTHy3/ACqD/GLCnsh468vkRZXy/wBUcVDzim5/01OhT9WSGA8e8SCfLT1jrPZEcdWTz3msb6WdUN6mnh1DDVWAYHyIuIopLDaZYaNZR7II1yYbNmEYbMJnmRaM5NkLLmjx/Np5n0WlbK4AMyZYErcXCrfQG1iT5i0XVhZqsulq6rkiDc1tx7sCoYXzQr5TDtHWevVXUDTyZQDf1vEypsyhJaLDI8LupHjqNzhLi6RXy7yzlmAd+UxGZfMfaX7w99jpFHc2k7eWJcO0saVaNRacSfJ6xGO3cZEYDFZzwwoZZFWgswbs2I8wWQ+ViG+Ii62RVy5Unw4+5X3sOEhmYLxGkzDkrXPdEntJltbFAc4HiQysI8hcWU4Xbt48d7C8Hw9TVS6uRI0vMSpOJDEWRSiESwCpZZKOTomo/SFVfW+ve6be/srSlaU1Sjxer7X2vw9NCHKTk8n1JLcMARqCLg+Riaam0AEAKbFuPGD4hRYlLWXJZptPJqFByjNLJVZoBJBKOhDAC+vgSNOkjv7mdcZx3Gccyb5cYz9Lw6nmH2guR775pfdJPrYN74+ebUt+gupwXDOV4PX6cCZTeYnpzBxn6Jh9RNBs+TIn437oI9L5vdGNm23T3MKfLOX4LX8CcsRF9yYwMy6d6lvanmy+SISPm1/2RHp9rVt6aprl6neyp4jvPmMnNFRxJmCB4v4plYfKEybdma4lyxu5G+vRRcXPS43iTbWs7iWI8FxZyrVo0o6iX4i5gVlWSDM7KWdOzlXUW+8fabzubeQj0NCwo0tcZfayrqXE5lUiacAgC3cJ8A1NY6l0aVIvdpjC1xp7AOrE9Da3nEG5v6VFPDy+z3JFK3nN9iPoOUgUADQAWA8AOkeXznVltyweg9Y1wYZgtGcGcGrGBlCw5jcvJtVOaqpSGZgM8pjYkqoW6k6agDQ26666XNhtCFOHR1OXMg3FtKUt6Ipa+hmSHMucjS3G6sLH18x57ReQnGa3ovKK+UXF4ZrRVbyXWZKYo6m6sDqDCcIzi4yWUIycXlDx5dcdiuHYzrLUKLjoJoA1Kjow3K+8aXt5y+sXR60Ph9C1t7npOrLiXhTFcSmiE46oBPw+pQi5Esuv4pffFvetvfEiznuV4vv9dDjXjvU2iK5Jz1n4W8iYoZUmOjKdQyuAxBHgcxEQ/wCQxlSvVUi8NpPzWn2IFHWOCO5iYdLm1FDhFJLWWhftpoQABF1XOT4hO0Yk67eMWf8AH41Ksp3NVtt9VZ+b+xzrYWIoeFOVKqUIKWGUqbi1tLEdLR6c4HpABACn40wiUcXaRPH6DE6bLcbiop75XF9iqEAeZt61O19+nTjcU+MHnyejXodKerw+ZYuCuGJeG0wkS2Z7sXd20zOQoJA+qLAC3lud48bf3s7ur0kljkl3fckwhurAu+fmKszU1FL1LHtWHiSSiD45/lF5/HLdLfuJeC9X9jlWfCIwsLw1ZEmVJXaWioPPKoF/fvHCrUc5uT5ss4dSOEdLraNMm6YueanCNTWtIemUPlBVlLKtgSCG7xFxuDbXbSLTZt3ToqSnpzIl3RlNpxIrh/k6T3q2db9XJ1PvdhYegB9Y719rrhSXm/Y4ws3/ALMt1Pyuw1bXks9tbtNfX1CsB8ohS2lcv/bHkjsramuRPYdgNNI/uZEqWdrrLUG3mbXPviLOvUn8Um/M7qnCPBEjaOJuZMuBhSBVgGzYJpAw2YEuBneNTLgZ3iOxvAZFWmSolLMHQnQr5qw1EdaVepRlmDwaThGaxIUvE/KSdKu9G/bJ/u2sJg9D7L/I+Ri8t9rQlpUWH28vwQalpJax1KFTidTz0IR0nI4KqVIbMCLDLvv0izluVIPXKZFW9GS7T6ilAsASLGw08I8c9GXuT1aUDpvfcRrwNci0/wDD1UXSsl9FaWw/MJgP8ojv/KI9alLtyvT3KuhzILiHl5Wk1ddiM6UoVXclWuXYLaWqi1lUnKoubgWFon221raPR21tFvgvBc2+/n9zSVOWspDr5Vy3XCaITDc9kCPwsSVHuUqI9CcS1wAQBRebWGrOpkdHRKyQ3bUuZlDMyWZlUH2rqNh1CxpUhGcXCXB6BPB28MY2lbSyqiWRZ17wH1XHtKfQ/wBD1j5veUJ29eVOXL05PzJ0ZJrIm8Qf6ZxOAe8suaAB0HYJc+7OpPvj1trHodlrtaz837M4x61ZDkU6xTFq1ob2vBGvA006QNtTN4GDbtNIGN3U8s3/AHaGDfACZAbpuHBga7rRjtQIGd1s2Ey+0DG7gLwwYBXhgy4mucQwZ3WYMAeTKCQSBcdeojOWbYRvLghI9c8YZpgVnIqYBU169TlI9A80f1ETP5In0dF+Poiso/EyV5r8N1tVNExZ0qXRyJfaMJjHKHXMSWQKc5tYC4tuOpvH2Le21vHdcW6knjRcuzPLvFWLfgX/AJYYzOrMNkT6gKHbMO6uUFVdlBtsL26aR7MjFqgAgBbc1uFZVXUUT1BIlEvIZlNirzFJlNfb21y66Eso6xDv6tWlQdSlxWvlzNoJN4Z08BcKf2XTTJXamcWdphOXL9VRYC5+zvePEbRvf62spbuNMfX8kqEd1Cm5PBp+IT576tkZifvzJi6/zR6zaaVO3jTjw0XkkLNZqNsdSoRrFCWTaegZ4xgYMWtcnQdT4ecA5IXWN8zCZv0fDJBqppJGfKzA2+wq95x964GnURb22ypSW9VeO7mQat5yiRc7hziap7zdrLG4AnS5W/SyOD8YtYWVCPCK89fUiSr1HzOBOFuIqQGYq1FhqQs9Jvn7Adrn0BjedrRmsOK+Rqqs1wZ04DzdmJZK2TntoZiWVveh7pPjYr6RW19kJ60njufv/wCkuneNaSQ1cMrpVRKSbJYPLcXDD/Q6gjYg7RSVKc6ct2SwyfCakso6iojTJtlm6tpGctGrWpXuJeM6SiuJ0y8z/dJ3n942X3kRJt7OrW1itO3kcqlaFPiVGXxVjFd3sPoCso7Oy3za753Kp7he3jFvS2TTS67bfyIc7yb4G8yVxQhztIDL1QfR2HwRs9/Qx2ezLfGMfVnP+qqZzk78E5kymfsK2W9HUDRhMBC3881mTxswt5mK2vsypDLh1l9SZSu4yeJaF6TUX/8AzXaKxxJTZm0agAYcgxTcjJ1sQq18ZZb9mao/5on/AMjX/wCanLv+34Kml8TJPndV1KtIDrfD8ydoFcAzXzMSh1z2CrcWFgTe97W4/wAbhbtuT1qekdOHLX5+Qr58h4UlOktFSWoREUKqgWAUCwAHQAR64jnrABAENxfSU86knSqqYsqU62LswXKRYqwLaZlYBh5iAFrw/wAyZKCbS1tRLabKuqVCG8ueoXutmW4VyN76X630jyG0NhzjVU7dZjnhzX4JEKqxhlW5CgZ6u/tZZdvS8y/9ItdsZxDz+x1suLG8TFGWBVq3ilziMqhp5YmEDNUMb/o0I0tY+1qDrpqo3OkyFqugdabx2d7OEq3+RQivEg+M8Qn4hWrhFEcoP+Ima2Atcg22QDf7TEL62GzLNY6afl7ka5rZe6hq8I8JU2HShLp5YBsM8wgZ5hHVm9b2GwvoIuiET0AEAVHjTl3R4kCZidnOtpPlgBr9M3Rx5HXwIgBO8ATJ+GYrNw2ee6xIsD3cwXMkweAZAPPVb7RV7UoKdLpOa9CVaVGp7vJjhjzpaFN5mcWGgpwso/p51whtfKBbM/hcXAF+p62MT7C16eeZfCuPsR7mtuR04s6OWHK2XLRavEE7apm98JM7wl5tbsD7U03uS2x8xc+mSSWEVI2ALaCMgzAFe4v4MpMSl5aiWM4Fkmro6ejdR903HlACx4Nq5+H1j4RWNmyjNTTLe0mpsPukXIHQhludLUu07RY6aPn7k60ra7jLNg3EiVFTU02RkenIBuR3geoG4H+o8Yq6ts6dONTOkiXGqpScewmwvhEZnXIgeEeLlwysq5vZmZnDoiggDN2qkEnotgdgenrHob/Z7vaNOGcYaefJlMp7smS/CvEsjEMRWoxqoCpJt2EnKwlZib62vZRYE5j3jluSBaJVnY0bSG5SXi+b8TSUnLifR1HVy5yCZKdZiNqrowZT6EaGJhqe8AV3jvixMNpu2ZTMdmCSpQ3dzew8h1J/qQIN4At5fB0yvb6Ri7tNnNtKRssuSp2RQvUddfUsdTRXG1Jb2KXDtLKlZrdzPicuP8qaR5Z+jl5LqNNS4a3iGN7+hG+xjnR2pVUuvqvkbTs4NZjoQnIf+8qvHKn8X/6R32x8MPM42XFjcmTAoLHYAk+gF4o0svBYvRFD5SDNJqq6aO/PnMSfuIM2nldmH5R4RabT0lCjHgkQbbVObJPkDQ9otZiDjv1E4qPIA52t5Fnt+QR6CEFCKiuSwV8nltjcjYwV/ibjSiw9kSrniW0zULlZja9sxCgkLe+p3sbbGAJymnrMRXlsGRwGVlNwwIuCCNwRAHpACc5jUAXiDDpq6GYlm8+zz6/BgPQCIl9/15eB1of8iLoDHlC5FpPpRX8TSZLqWl06gsDt3EM29uoLsinx9I9LsuG7Qz2tv7fYqruWamOwfUWJGCAInDeJaSomvJk1EqZNl3zIrAkWNj6gHQ22gCWgBR86ZGWuwiemj9tkJ8R2kkgemrftRwuUnRmn2P0N6XxrxIbjVTQ4pSVsvRZ57GeB9YXUX8yV+csRTWr6e2nSly1X7+8SfWW5UjNc9C/VlXklTHOmVGa/4QTFXCO9JLtJc1hZEZym4fkVlS/0hS6ykzBL6FswAzW3Hl166aR6PaVxOlTW48Nsq7ampy1HRMwGlaX2Rp5PZ/Y7NQPdYaHzGsefVeqpb288+JZOlBrGCrUn/p+rlvLdv7OqX7ObLZriS5HdmAnpYaneykG/dtf7PvXXzGfFfUrrih0eq4DqBvFkRRM47eu4jKTATKoJalVvpnIRr26HM49ezEV+0qrp0cLnp7km1hvVNeQcR8bvQ16SZ8oCmmKCJovmBJsSdbEKd1ABsb66A1dGyVai5wfWXImVLhwqYfAu3pr5xWslJ6Ci5UASsUrZGwCzAB/w5ygD4ExebS69tCfh9UV1t1arj+8Rs1NN2iOg+spX4giKSDxJMnz+FoWPL/FbYPXSfZm0yTTbrZpbkE+YYMPcIub2lm6py5Sx6kChLFKS5oYHIYf+USvOZM/nMXhBGHACs5ncrJuJ1kuolT0lrkCTA4YkZSxDIBo182xK7bm+gDHwfDlppEqRLvklIqKTuQqgXPnpAHZACnxysFVxAqrqlBTm5Gwmzdxf8LDTxVordqT3aG72v8kqzjmpnsLPHmy1Kpy1pgcdxR29pUUKfuvlP8FWPV2P/Xh4FNcf8jG5Es4nJi0h5kiakp8kx5bKj/ZZlIDe42MAJjldytrqPEUqKkIkuTmsVcN2hZGQWA1C96/ettt4APKAEvzRrzUY7htIlj9HZZra/WZg5B9ElqfzRGvJKNCbfZ66HSiszRzcxWE+vw6kB17XtXHgoIt8lf4RTWXUo1avdj9+hPr9apCPmWji85aCrbqJEwfFGH9YhWutaC70SK88U34C95DyNap7dJag+pcn+A+MWu2JaQXj9iHZLiyRxnE52K1jUNI7S6aV/iJy/WINiAfC+gHWxOoEcqVOFrS6aosyfBG85yrT3I8FxZMczKYLhE5blsgl2Zzc92ZLFyerEX9bxH2fJu6i+3PozpcrFEj8A5iVkulkIsgsElIobTUKii/vj05Ukpg0nJjeLg7kymHoyZv6iKbbHww8ydZcWSfF/Dsuup2lOBmteW/VG6H0OxHURVW1xKhUUl5+BMq01UjhkLyrxd5tM1POuJ1I3ZMDvlF8t/MWZfyiJG0aKjUU4cJa/vqc7Wbcd18UVaQhpeJSNlmsT69rKJ/n/hExvpdneH2fsR/huRwBooifgiE4dpkM9llAGqBE4i/ezAg6E2F7km1rkxIdxUaim/h4Giow1xzILkpjK0cyfhNSwWck0tKJ0Dgqui+ZADgbkMfCPV0qiqQU1zKecXGTixxR0NQgAgClc0OO0wunOUq1VMFpUvw/WMPsD5nTxIAq3LXBJkimM2ff6RUsZs0t7XeuQG631LG/VjHmNo3HS1cLgtPdlta09yGXxZbWWK9skplDx/FThGKyq/IWp6hOxn23BBBzeBYKFIHUIw0vceg2TW3qbpvivQrb2GJb3aOPDcQlVEpZsh1mS3F1ZTcH/qNiNwYtyEdUAEAcWM4rKpJLz57hJcsXYn5AeLE6AdSYARPLrPX4lV4nMBAzEID0L6Bb/clgD8wio2tWxBU1z18ibZU8y3uwuFHwsq4hNrmmF2dQqIRpLGVQdb63tYbe0297xUzus0FRSxji+0mqilUc2a8zKjs8Mqj4qF/adF/r/GM7Pjm4iv3gc7l/42yh8N1RoMBnVCtaZUTCJZ2Iv+j0+8Msxh6RZ14Kvexg+EVr6+xGpy6Og5dpduWODimoJWlnmjtX8bt7PwXLp43iBf1ukrPsWhKt4KNNHDzjr8mHmXa7T5ioAPutnJ/dA94jfZdNyr73YvwaXksU8dow+HOFZcqkp5cxRnSTLV/xKig/MGPSlWUzio/QsflTW0lYhKEu/wCtlkAfLIPzxX7So9JRyuWvuSLWpuz8S0sI8yW6KNhyCVj9Qq6LOplmEfeDS1v8j8Ysaj3rKLfKWPUiRWK78Crc3SZGI0lSBsqsPMyppb+oiZszr286fj9Ucbvq1FIb8uYrAMpuCAQfEEaGKFrDwyxTysmzQCKfxvwMlflmS37GoQd1+jW1Aa2osdmGo8Dpaxs750NOMfTwI1xb9JquJB0fF+O4UQtVKNZJHU9/QeE1AWB/4gJ30i8o3lGr8MvJ6Mrp0Zx4osVPz5pGHepakP8AZXIwv65gflEnJyOet5iYtWgy6DD2pr/+/O1sviM6qmb9v0iPUvKFNayXr6HWNGcuCPLhngUS5xqq6Z9KqmObM1yqmwsRm9ph0JAtpYC14pLvaUqq3YaL6ssKNooay1ZeAYrUiU0ak+ENDKwcuKUCVEp5U5Q8txYg/wAR4EHUEbGN6dR05KUXho1lCMlhiwThnFcJmNNwyc0yWTcyxa5H35bd1jbS697wtHoLfalKek+q/p++JWVbOcdY6osmGc91TuV9HMlzF0bsiDr17kzKU9MxiyUlJZRFaa0Z013Pqm0FNST5zE2AcrLv6Zc5J90G8aswVzE6DE8dmI9balpVN1lag9dQh1L20zPa1zYbg19xtKlTyo6v6fMlUrSc+OiGHg2FSqaSkmSuVE2HUnqSepMeeq1ZVZuUuJZxioLdidx2jkbC7531+SjlygbGbMuR4qgJP7xSLXZNPNVy7F6kK8liCRC8WYUxGEYbsCAZgB6nLmPuGf4mJNtVS6av8v35HKrB9SmNqomrLQsxCIguSTYKoHXwAikScnhatlhlRWWUThKUcbxYVWU/QqH2Mw9uZuD63Ac+AVARrHqLK16Cnh8Xx9ipr1ukl3DviYcCo80OFziFEyyyRPkntZJG+dAe7+YaXvobHpGGk1hgqfL/AIuFdKyTSEqpekxDoWtpnA+R+yfIi/mL2zdCWV8L/cFrQrqa14nVIwFxij1hZezNOJQXXNfOCfdp845utH+mVJcd7Jv0b6Tf7sFO58UpMqlm9Fd0P5wpH8hifseS3px8H+/Mj3q0TLhwFV9rh1K3hKC//HdD81ivvYbtxNd+fnqSrd5ppk9eIh3wamMmUeiv5xnJo0eVXVLLQvMcIi7sxCgepMZjFye7FZZhuMVlnBw9j8usDtJEwy1ayzGXKsze5QnUgEWNwNY7VqEqOFLGXy5rxNIVIz1iSkRjoBMZBiBkIA8KqrSWAZjqgJCgswW7HYC+5PQRvCDlwWQ2lxZSMX48lSZ7Sq2imqquVSYVVwwB9oZgNOvdLRYU7Cc4KVKa8OHkRJ3KjLE4l1w+VJyrMkrLs4DKyKBcEXBBA2IivnKed2WSQlF6o6zHM2RgwBkD0jIbFBx3M+l45TUw1WWZasOmp7Rz+wR8IvrNdFZyqc3n2RW1nv1lEZOPTKOQVqqrs1aWCEmN7QuNQg3Y76AX3iqoqrNOnTzh8iZNwi96XIqNNTVPEbhUD02Go3fc2zziOi6EEjw1Vb3OYgCL6ysVQ60tZengV9e4dTRcBzYLhEmkkrIp5Yly02UfMknUk9SdYsCMd0AEAKLmjyrac7V2HEpU3zvKBtnb7cs6ZZnUj6x10O+Gk1hhPHAp2Ac05tPeRiMmYzyzYsBlmC3R1a12HjofHXWKi42UpPNJ47ibSu2liWocxONKOuoezlO3aLMVwjS2BNswOtio0bxjFjZ1qFbektMdpm4rwqQwuJauUc0NhkoA+yzg+RzlrfBgffEHaccXD8vQk2j/AMSLiYgEo1EDICAF5XstfjDU9UwFPSIHWUzACY9lbMwPtABj7l8C0W1NOjaKdNdaTxnsX7+8CBLE627LguQcY8x6RZE2npWdphQqsyUMqodtG0On3QR5wtdnVXNTqJY7Hxf73mta5hhxiTfLvioV9P3tJ0qyzB9q+zjyax9CD5RFvrXoKmnB8PY721bpI68S2keMQmd/A1IgZC0MASfNvilZ85JEhgySTmZhqDM2sOhCjr1JPhHodmWrpwc58X6fkrLuvvtRXI7l5lyqqimU9ZIaZOZcqhAMsxj7J8UYGx0vqLjwjT+3SpVVOlLC7+XuZ/qlOG7Nal/4Bw+bJoKeXOBExVNwdwGdmUHzCkC3TbpFVezjUrylDgTLdONNKRYxLvEZI3csAyW/0hgKWTnqqhZaM7GyoCzHwAFyT7hG8YuTSXE20SbYnOCeEq7FZ86vpp6SLTnBdixYF1JIUBSCArgakbx65UY9EqbWVgo3N728hm4FyekK/bYhOmV029++SEGv2bkt6E28o6QhGCxFYNXJt5YyJElUUIihVUWCqAAAOgA0AjYwekAEAEAEAR2K4DTVX+Ip5U7pd5asR6Ei490AUzFeTGGTQ3Zy3ksQbFJjEAnrlckWv0gCkck5pWXV0zaNKmhj+YFT85fzii2vDrxl3Y/fmWNlLRoZWWKYn5MhIGMnmRA2K/xNwTS15DTgyzALCYhAaw1sbggj1ES7e8q0FiPDsZHrUI1HllXfk3T9KiaPVVP8AIm/3ef/AMo4OyjyZCYtwXW4TPSow8vOW2uVbsNrq6D2kO9xt5EAmRTvKN1B062n7yfacJUZ0nvQ1Jmh5vKvdrKaZLmDQ9nY/uuQV9LmI09kt60pJrv/AAdo3mNJI6a3nBSKD2Uqc7W0BCqL+BOYkfAxpHZFVvrNL6mXeQxomVefxPieMMZNMnZym0YS7gAfrJh6eQtfaxibG2trRb83l9/2RwdWrWeI8C54Lyto5UkLUJ28wm5fM6W09lQrDu+tyT8BAq7UrSlmGi+ZJhaQSxLUtOEYFTUwAkSJcu3ULqfVj3j7zEGrXqVXmcmzvGlGC6qJSUI4o2kz1aYBGxzUWzR4G6KFzkxjsKLs00aobJvsg1b46L+YxZbMpdJW3nwWvmRrqo1DHaXHkzg/0bCZFxZp15zefaWy/uBI9IVhd4AIAIAIAIAIAIAIAROAS/onEVfTn2Z2Z106sVmgDyCuw90Ve1oZoqXYyVaSxPAyQ0eeLPAFukBjmeLCMHRGQIGDMDBmAPCsmy1W80oq+LkAfFtI2ipN4iYbSWpF0dPQT2zylpJrD6yLKYg+qgmOs5V4LEnJeOTnFUparH0JlABoNIj5OuD03jBrwMMhEbGU0zKCMGGz0YAQNVlmuaBnAl+ac41uKU9FL1ylZenR5zKT8FyfAx6PZVLdpOfa/oVt3PM8dh9IyJQRVVRZVAAHgALARaEU3gAgAgAgAgAgAgAgBKc2JRpsbw6rXQTbS2/K+Rj+xNA90R7uG/Rku78nSjLdmmXwx5IujUiBtk1gZMQBsBAwVnj/AIvTDpIIAedM/u0J003Zra5R8zp4kTLO0dxLsS4sjVq6prvEHjOMz6uZ2lRMaY3S50W/RRso8hHpKVGFJbsFgq5zlN5kziRiCCCQRqCNwY6tZNC98C8wp8ickupmtMkMcpLm5l30zBjrYdQTte0Vl5s+nUi5QWJepLoXMovEnoPYNHmy0wbl9IyapamFeMBowzQMpGjzQoLHZQSfQC8bRWXgS0QouS9A1fjEyrm3tKzTj1GeYSFX3XYj8Aj2VOChFRXIopPLyfR8bmAgAgAgAgAgAgAgAgBb8+MEafhvbJo9K4m+eX2WselrhvyQB14JiH0inkzv95LVyPAlQSPcdI8dVh0c3DsZeU3vRTOy8czc0jKNjAjBkxMmhVLMbBQST4ADUxnGXhGHoj5o4oxpq2qmT3v3j3QfqoNFX3Dfzueseut6Ko01BfrKGpNzk5ETHY0CACAPoPlfjhqqFM5vMk/om88o7p87rYX8QY8vtCh0dZ44PX3Li1qb9PwLYTELBJwbAxgwAgCq80MTNNh80i2ab+iH5wb/ALgaJ2z6XSV13aka5qbtN9+h3/8Ah/wPsMOM5ls9S5e9tezTuqD5XzsPJo9QVAzYAIAIAIAIAIAIAIAIA4sbw8VFPOkNtNlsh/MpF/nACe5QYgWpHppmkylmFSDuAxJH72ce4R57alLdq73ai0sp5hjsL3eKwmmpgZM+kDBVuZGIdjh089XXsx/mHKf3cx90SrCG/cRXZr8jjdS3aTPnmPVFIEAEAEAM3kbWWn1Em/tyw4/I1v8Anio2vDqRl34/fkTrGXWaHDlihyWmT1VIwaORsVjJhMW3N5TPmUFGD3p074XKoP5z8IuNjw60peRAvZLCQ78PokkSklSlypLUIo8AosIvSAdEAEAEAEAEAEAEAEAEAEAIxpQw/iSfK1EqtXOo6Zn799f1izFFvtRXbTpb9He7NSVaT3amO0YRjzZamsDYMsBkWHPKstJp5P23Zz+RQB/OfhFxsiHWlLux+/IgX8tFET0XpWhABABAFu5VVZl4lJ8HDIfehI+YEQdox3reXdr9SRavFVH0CseYwXLPUNaBpjJgmMGSkcM0n9ocQzJx1k4eoUecw5gB+0Zh/II9Rs6l0dBd+pUXM96o+4c8TiOEAEAEAEAEAEAEAEAEAEAKrn3hZEinxCUP0tJNW5+4zC1/G0wL+0Y1nFSi4vmZTw8omcKxBaiTLnS/ZmKGHlcag+YNx7o8hVpunNxfIvKclKOTpjmdDF4AUPPUntaXwyPr55lv/T4xe7I+GXkVt9xQrouCAEAEAEAWPl0P/MqX8f8AytEW+/68vA7W/wDyo+i7x5QvDZYGGcGP4qtJTTahtpakgeJ0Cj3sQPfHShSdWooLmc6s9yLbOjk5gTU2HrMm6zqomfMPXv8Asj9mxt0LNHsEklhFG3nUvUZMBABABABABABABABABABAEXxPhC1lJPp22myyoPgbd0+5rH3QAmuTWKN2c6imgrMp3JCncAsQy2+6/wDNFDtWjiaqLnp5llZVMpxGPvFSTuBi0ALznZh+ejlzgNZMyxPgswWP7wSLTZVTFVx7V6EK9j1ExJR6ArAgAgAgBg8msHaZVmoIOSQpsfvuCoHn3Sx+EVe1aqjS3Ob9CZZQzPe7B3CPPFqwEAUTj1zWVlHhaH+9mB51uktbm3uUO1vJYutk0ONV+C+5XXtThBeI7kUAAAWA0Ai7K8zABABABABABABABABABABABACD5iyf7JxyXWqLSKrVwPcs0W6nVZnmTEe6o9NScOfLxOtGpuTTGX5iPJF0mZgDmxGhSfKeTNXNLmCzD/vYjcHoRG9OpKElKPFGs4qSwxM4/wAp6qUxNKVny+gJCOPIhiFPqDr4CL6jtSnJf5NH9CuqWc0+rqVOp4VrZZs1LPHmJbEfEAiJsbqjLhJfMjujNcmayOGqxzZaWef8p7fEiwjLuKS4yXzQVKb5Mn8G5ZVs5wJqCQnV3IJt5KpuT629Yi1dpUYLqvLO0LSpJ66Do4fwSVRyFkSQQo1JO7Md2Yjc/wBAB0jz9evOtPfkWlOnGmsIkgOkcTcyIGCrcoMP+lVtbirDus5kyPNRlu232Qig/jEevtqXR0ow7EUdWW9NsbkdzmEAEAEAEAEAEAEAEAEAEAEAEAVPmdwuMQoJssLeagMySeudRew/ELr779IAonKriUVVKJLn9NTgKwP1k2VvcBlPmL9Y83tG2dOpvLg/XmWtpV3o7r4ouuaK/BLwZvBDBi8AYhkyZywMZMFYwZyYtAzkzGDBVeYeKvLkLTyNairfsZQG9msGbx2IF+hYHpFhs636Wrl8Fr7EW6q7kMLixkcL4IlDSyaaX7MpQCbWzNuzepYk++PTFQSsAEAEAEAEAEAEAEAEAEAEAEAEAEAIXmVhbYPikvEZCn6PUN+lUdGP94vh3h31ufaDeEcLiiq1Nwf6zpSqOnJSL9h1dLqJSzZLB5bi6sPfuOhB0I6EGPK1ISpycZLUuoTUllHSBHM3MgXgY4GYGDBhkyZEYMMxAyedVPWWjPMYKiAszHYAdY2jFyaS4mHJRWWQHLCkOIVU3FZysJaEyqNW2Ci4d7dWN7X6EsNbC3q7S3VCmo8+fiUtaq6ksjViScggAgAgAgAgAgAgAgAgAgAgAgAgAgCM4lwKVXU0ymni6TBa43U9GX7wOv8A0gD5+osRqeHat6SqUzKZmzKwFrg6dpLvpe1rrfcWv1MG8slXWVpIkULh09HwG3h9fLqJazZLh5bi6sOv+hvoQdQY83UhKEt2Swy1hJSWUdIjQ2C0GDDGAQRgyazXCgsxCqBckmwAAuST0EZSb0RjKFjNep4gq/o1PmTD5b/pZoFgwU7k7Fj9RPQkaaeksbJUVvy+J/Qqbiu6jwuA+qCjSTLSVKUKktQqqOgUWAixIx7wAQAQAQAQAQAQAQAQAQAQAQAQAQAQAQBGcQ4BT10lpNTLDodvFT9pDurDxH8IAS1RwnieBTWejDVlGzXaWoJbw7yC5D2+ugINhcDaI1zawrrXj2nalWlTehOYJzJop7CXMZqeZexWcMoDDcZvZG31ssUdbZ1anqlld3sT4XUJdxcVt0Nx4iIDRIzk4cQxenkECdOlSiwuA8xVJ9ATG8KM5/BFvyMOpGPxPBXsU5kYfJBtO7Vh9WWpa/5jZfnEqns64m+GPH9ycpXVNc8kFh9PX8QuAFalw3N32vrMCnYE+23oMqka3IF7i1sIUOs9ZdvsQK1zKppwQ7cEwiTSSUkU6BJaCwA+ZJ6sdyTvE8jndABABABABABABABABABABABABABABABABABABAEDxFwbRV2tVTpMb7eqv+2hDW8r2gBZYvympJLOJU6qUbhRMSwv/l/x1jDinxM5aNuHOUNFUFnnTalipGhmJrp1PZ3+BEEkuBgvOD8sMLpmzJSozDrNLTPgHJUHzAjILeBbaAMwAQAQAQAQAQAQAQAQAQB//9k="/>
          <p:cNvSpPr>
            <a:spLocks noChangeAspect="1" noChangeArrowheads="1"/>
          </p:cNvSpPr>
          <p:nvPr/>
        </p:nvSpPr>
        <p:spPr bwMode="auto">
          <a:xfrm>
            <a:off x="-152400" y="-457201"/>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6" name="AutoShape 4" descr="data:image/jpeg;base64,/9j/4AAQSkZJRgABAQAAAQABAAD/2wCEAAkGBxQSEhUUEhQWFRUWGSAaGRcYFxwcHhocGhgWHSAdHB4aHCggHBolHxwcIjEiJSkrLi4uHB8zODMsNygtLisBCgoKDg0OGxAQGywkICYsNCw0LDQsLCwsNCw0LCwsLCwsLCwsLCwsLCw0LDQsLCwsLCwsLCw0LCwsLCwsLCwsLP/AABEIAQQAwgMBEQACEQEDEQH/xAAcAAACAgMBAQAAAAAAAAAAAAAABwUGAQIEAwj/xABIEAACAAQEAwUEBgcFBgcAAAABAgADBBEFEiExBgdBEyJRYXEygZGhFEJSYnKCI2OSorGywRUzNIPRJFNzwuHwCCUmQ5PS8f/EABsBAQACAwEBAAAAAAAAAAAAAAAEBQECAwYH/8QANhEAAgEDAQQIBgEEAwEBAAAAAAECAwQRIQUSMUETIlFhcYGx0TKRocHh8AYUFSNCMzTxUiT/2gAMAwEAAhEDEQA/AHjABABABABABABABAHjV1KSkaZMZURBdmY2AA3JJ2EAcmBY5T1srtqWas2Xe11voRbRgbFTqDYgbjxgCK474qNBIzS5Rnz2uUlC+qpYzHYgGyKvXxKjrGk6kILMnjl5mUslSxjmktVSSZeGn/bqs9mqHeQfru2mw6Hr7X1SI1r1oUabqT4LUJZeCC4lwCtwtJeISK6pqHklTUJNdmVwSA1h0S51U3sDe4tFFs/bv9RX6KaSzw9n+rwOs6W6shVcUT+IqiXT0bTqSklKHqHBs7E6ZbqbeIUXsdWI7oAsdp7QjZUt56yeiX7yRpCG8yV5c1LUGLVWGPMd5UxRNpzMa50W5A8e7mv/AMIxvs27/qreNR8eD8V+5MTjuvBcuL+NZNHaSg7esmaSqZNWJOxe3sJ1JPQG20S6lSNOLnN4S5mEsnry+4jbEKJJ8xAk27JMVb2DoxBtfWxFjbW17XO8bJprKMEhI4ipXntTJUSmnrcGUHBa4vcWvuLG43HWMglIAIAIAIAIAIAIAIAIAIAIAIADAGkuarKGVgVIuGBuCPEHa3nACd4n5gYpPzTcKp/9jlsQJ2QO07IbMQpN+zJBHdF7Am4NwIlS/t6dXopzSl2fuhsoSazghuJ+ZH9s0dPQSJbJU1E1FnC10ABBupvfKWs2uwVr+Mdq9aNGnKpLglkwll4Pb6HV8PVuehkzKqkqAAZQzE5lGxKg2e9yDY3DEW0vFVs3a8K9N9M1GS48ljt9/wAnSpTaeheOEMPqC0ytrrfSqiwydJEoarKXw1JLeJOuoJPnttbRVzUUIPqx+r7fDs/J2pU91ZZwcOctaajrDVS2cm7ZEOXKme40sLmwJA8jHC72zXuKHQSS5ZfN4MxpJPJasVoVnyZsl75JqMjW3swIJHnrFbb1ZUpxqR4p5R0aysERwZwrKw2QZUolyzZnmMNWOw22AGlvU9Y77Rvql7V356Y0S/eZinBRRG8YcB/TqmTUy6mZTTZS5S0sHMVBJGVgwKN3mF9dx4aztm7XlZU5U93Kzla41+uTSpS3nkleGeFKWgv2CEzG9qc5zTH8bt0vvYWER7vaFe71qPTsXBeX3eptGmo8BWU/HFThz4jh9NIZp02qmNJIBJQPcXCWJY5QpXprc32Pu7SrH+lhOTWN1ZflqRJrrNHvxRw0mF4dS1WoxBZ6TGmFySztmdlOtiBYbeB8TepsNo1bm+nFPqYeF4Yw/P8AeBvOCjBdoxqHmpSzq6RTSgzSp11FQRZDNCowlrfc2ax65mTobx6HeWccziX+MgIAIAIAIAIAIAIAIAIA8xULnyZlz2zZbjNa9r23tfrAFS5g4iz9lh8lis2sJDsu8uQoJmPsQCR3Fv1byiJe3StqEqr5cPHl+9htGO88CyxDhLF8OE2Ths151JPVlyZlvLDXvox7rWJGdLX3NtLVlpt+3qQ/zPdl548vZ/U3lSaeg1OHsONNSyJO5lSlS/iVWxPxvHjrm46atKo+DbfkSorCSMU+A0yTjULIlLObeYqANrvrbc9TuY1ndVpU+jc24rlkbqzkkSI4OWuhsQ+O8TUlGP8AaZ6Sz9m+Zj6It2I87RJt7K4uf+KDffy+b0NZTS4lTnc5cOU2AqHF/aWWLevecH5RZx/jd41l7q8W/sjm68TnqudVCCMkqof8qKPm+8b0/wCM3L+KUV8/Yx06MUvOihY2eVUS7n2sqMB5mz3+AMb1P43dY0lF+bz6fcyrhFpouOcPmgFKyTr0dsh+EyxirqbKvIPWm/LX0ydFUi+ZLU2L081skufJdhuqzEYj3A3iPOlWgt6UWu/DRlSR0/Rkz58i57WzWGa3he17Ry6WTju8s8M6DCILjXhKViUlJU1nTI2dWS19iCDcHQg/IRM2ftGpZzc4JPKxhms4KSKVzXwZaLCqVaUFfo09CH0zDuTO+SLd4vlJI6xc7DvJ176c6j1lF+qwl4I5VY4ikj1p+IMYxsl6Rhh9IAQG3aYw+9bMdfs2A1GpEXl/tihZy3HrLsXLxOUKblqXPk1i0+qw1ZtTMM1+0cBmtfKpAAJG/XWLY5l5gAgAgAgAgAgAgDhx3E1paadUPqsqWzkdTlBNh5nb3wAjsbwqskSJOOK7GuzdrOXUqJUwDKmXcIi2UjwZte7eKK32wql7Kg/h4J964/Pl5dp1dPEck7y5x1sVxCrr3l9mEkypCLe+UElmF7C/eUnbYiIn8mq4hTp54tv5afc2oLVsZMeOymSTWY4UEkgAaknQAecZSlJYigL7i3mzSUwK0xFVN+4f0Y9X+t6Lf1EXlnsCvXalV6kfr8vf5HGVZLgUOm4jxvFmIkuZUo6Eyx2Utf8AM1c+gYnyi+/t+zrNZlHL79W/Lh9EawVWrwJWRydTebVuxOpyywPXVmN/WEtsP/WH1JKse1k5ScrsOS2ZJk38cxh/JliNLalw+DS8vfJ1jZ0+Z7nltht/8OfTtZv/AN7xr/crn/6+i9jb+kpdhHVHKWhZiVafLH2VdSB6ZkJ+cdY7WrpapP8AfE0dlT7Wc1RyepSpCT5yt0LZGF/MBQSPfG8dsVc6xX1/Jq7GPJsrGJcpKyWCZTypwGwBKsfcwy/vRNp7Woy0kmv395EeVnNcNSIFbi1A3tVcrLrZs5Sw62N0I+IjpK3sblaxi/ln3OLVSHHJfOE+c4NpeIJb9dLGn50396/CKG+/jb+K2fk/s/f5m8K3aNWU9PWSAR2c+RMF9QHVhvqD1B6HUER5mUKttVxrGS8md8qSNsQkEU8xJACt2TLLCgAA5CFAtoLG0KUk6sZT1WVn565D4aCg5fY9jdHTdlJoVenlFmPbKZTAElmAZnW/Xo1o+jVNp2lNqLqLL7NfTJCUJPkOzhHHlr6OTVIpQTVJyk3ysrFWF7C4DKRewvvE41JiACACACACAIzibFPotJPqN+yls4HiQpsPebCAEHScX1NTSjCq53mTamdTZHNr9jNMuYQzaE6ZbbnvEXsIjVbhKhOrH/VS+ayvVGyWqQ9goAsNBsBHzFvLzkmo8KSklys3ZoqZjmbKoXMxt3jYatYDU+AjM6znhybemPDuM47Crcb8xKbD7oT2tRbSUp9kkXHaH6g2Nt7EadYs7DZFe8an8Me1/bt9O85zqKIukwLFcaHa1c7sJDG6oQQLdCsoWuPAubnxMeljKysOrSjmXbz837GIUKlXV6ItmC8t6GmsTLM9x9aabi/4PZ+IMRau0q9Tg8Lu9+JMp2kI8dS2IgUAAAAbAAAD0HSILy9WSksHqYwYRhmgEjFoAwBGDYzGTACANhtBGr1KhxFy5o6lTklinm9Hliwv5pfKR6WPnE+htGtSeryux+5GqWsJcNBbVFJiOATw6PeWx9pcxlTN+666Wa3TfwPWLOUbXaVNxmtfqvB/veQJwnRY7eCeMJOJSQ8s5Zij9JKJ7yHy8UPRv4G4HiL/AGdVsqm7LVcnyf57UdoTUkdXGVPPm0NRLphec8sqoJtfNobHYHLe3naNbGdOFzTnV+FPL/fEzNPdeChcJYJjf0NKPtJdBTpmBZQGnMHZmNiGNtWOoKHQR7G5/kFtT0p9Z/JebfsRlSk+JbOSdTMakqJcyY00SKuZKRmNzlAQ6n1Yn3xc0pudOMnzSZzfEYcdDAQAQAQBSOcNZbBap5bAhlQAg3BV5ssEgjcFSdYAga3l9KqamjrFmtL7FJXcVR3+ysyHNfunYHQ6AbR4SO1qlGhUouKe83z4Z4kt002mXsRR41Oou+a3HL0eSlpNamaNwMxRSbDKOrsdt9ttRF9sfZcLlutV+BfV+yONSbWi4kNwLy67NhVV95lQSWEtjmCsTfM5+vMvr4C/U6i4u9oZXRUdI8PwuxHehbY60+Ix2MVJOSNWjJlGhjGDY3gamIAxeBsAMABEDGTIMDBm8ZGDGaGBg1qJKTEKTEV0YWZWFwR5g7xtFuLytGauKejEtxzwrMwuctbRMySw9wQdZLHp5odRr+E3vrfWtzC7g6NZZ0+f5/8AUVlxQdJ70eA3+AuLExKmEwWE1bLOQfVbxF/qta4943Bjxu0rCVpW3P8AV8H2r3XP8m1Oe8iT4nxcUlJPqDb9GhIBOhbZV97ED3xws6DuK0aXa8eXP5IzJ4WSp8g+JKeZSmlBK1QZ5s24/vcz+2D1IBRSN9PCPpySSwiCNiMgIAIAiOMK4yKGqmj2pciYy3+0EbL87QB82Ynj1VR0E3Cahc6TOymynzHuIxWbYAjvKSBppZg+99ONCvGtDej2tfIy1g+jpUsKoUaBQAPQaR8wlJzbyTiD424nTDqZp76t7MtPtudh5KNyfAHrYRL2fZzu66px0XFvsX7wNZyUUL3lfgcyc8zFKu7zZpJl36A3Be3T7KjoAbaER6m/rRpQVtS0S4+33feb2tLPXkMmKksDWMAxGTYLQMGYZBsIGrDJAzkwUjIyaWjBseglm1/nG+68Zwa7yzgAsamMmQIxkZDSNkxqcmMYclRKmSZmqTFKm38R5g6+ojenUdOSnHijWUd+LTE1y/qnwrGDTTjZXbsH8DmI7Nx5E5TfoGMW+1aKvLLpI8V1l91+80VEc06m6x745hEmsktIqFzS2tcXINwQQQQb3BF/4x4i2uZ29VVKfFf+EmUU1hlJfhyRQYvhLUihC/aSnUHV1WUe+fEjMbn8PhHsNg3ta46RVXng/DPL8EatBRxgb8eiOIQAQBVOahb+ya3Lv2R+Fxf5XgCNx3gukrlkGolkmSBlKta66dxvFTb13sRcx84obSuLXfVN8ePuu/8AWTHBS4lkMV2vI6CF4lqzjmLpTyzemkkrcbZAR2j/AJiAoP4I9xs+h/b7Jzl8ctfPkvLn5nBLpamOQ4JMlUVUQBVUBVUaBQBYADwAiplJyeWWqWFhGWaMGyRhN4yZfAgMa4yo6UlZ09c4Nii99h6hb5ffaJNKzrVdYx0+RxncU4cWUvEucKBrU9OzKPrTHy3/ACqD/GLCnsh468vkRZXy/wBUcVDzim5/01OhT9WSGA8e8SCfLT1jrPZEcdWTz3msb6WdUN6mnh1DDVWAYHyIuIopLDaZYaNZR7II1yYbNmEYbMJnmRaM5NkLLmjx/Np5n0WlbK4AMyZYErcXCrfQG1iT5i0XVhZqsulq6rkiDc1tx7sCoYXzQr5TDtHWevVXUDTyZQDf1vEypsyhJaLDI8LupHjqNzhLi6RXy7yzlmAd+UxGZfMfaX7w99jpFHc2k7eWJcO0saVaNRacSfJ6xGO3cZEYDFZzwwoZZFWgswbs2I8wWQ+ViG+Ii62RVy5Unw4+5X3sOEhmYLxGkzDkrXPdEntJltbFAc4HiQysI8hcWU4Xbt48d7C8Hw9TVS6uRI0vMSpOJDEWRSiESwCpZZKOTomo/SFVfW+ve6be/srSlaU1Sjxer7X2vw9NCHKTk8n1JLcMARqCLg+Riaam0AEAKbFuPGD4hRYlLWXJZptPJqFByjNLJVZoBJBKOhDAC+vgSNOkjv7mdcZx3Gccyb5cYz9Lw6nmH2guR775pfdJPrYN74+ebUt+gupwXDOV4PX6cCZTeYnpzBxn6Jh9RNBs+TIn437oI9L5vdGNm23T3MKfLOX4LX8CcsRF9yYwMy6d6lvanmy+SISPm1/2RHp9rVt6aprl6neyp4jvPmMnNFRxJmCB4v4plYfKEybdma4lyxu5G+vRRcXPS43iTbWs7iWI8FxZyrVo0o6iX4i5gVlWSDM7KWdOzlXUW+8fabzubeQj0NCwo0tcZfayrqXE5lUiacAgC3cJ8A1NY6l0aVIvdpjC1xp7AOrE9Da3nEG5v6VFPDy+z3JFK3nN9iPoOUgUADQAWA8AOkeXznVltyweg9Y1wYZgtGcGcGrGBlCw5jcvJtVOaqpSGZgM8pjYkqoW6k6agDQ26666XNhtCFOHR1OXMg3FtKUt6Ipa+hmSHMucjS3G6sLH18x57ReQnGa3ovKK+UXF4ZrRVbyXWZKYo6m6sDqDCcIzi4yWUIycXlDx5dcdiuHYzrLUKLjoJoA1Kjow3K+8aXt5y+sXR60Ph9C1t7npOrLiXhTFcSmiE46oBPw+pQi5Esuv4pffFvetvfEiznuV4vv9dDjXjvU2iK5Jz1n4W8iYoZUmOjKdQyuAxBHgcxEQ/wCQxlSvVUi8NpPzWn2IFHWOCO5iYdLm1FDhFJLWWhftpoQABF1XOT4hO0Yk67eMWf8AH41Ksp3NVtt9VZ+b+xzrYWIoeFOVKqUIKWGUqbi1tLEdLR6c4HpABACn40wiUcXaRPH6DE6bLcbiop75XF9iqEAeZt61O19+nTjcU+MHnyejXodKerw+ZYuCuGJeG0wkS2Z7sXd20zOQoJA+qLAC3lud48bf3s7ur0kljkl3fckwhurAu+fmKszU1FL1LHtWHiSSiD45/lF5/HLdLfuJeC9X9jlWfCIwsLw1ZEmVJXaWioPPKoF/fvHCrUc5uT5ss4dSOEdLraNMm6YueanCNTWtIemUPlBVlLKtgSCG7xFxuDbXbSLTZt3ToqSnpzIl3RlNpxIrh/k6T3q2db9XJ1PvdhYegB9Y719rrhSXm/Y4ws3/ALMt1Pyuw1bXks9tbtNfX1CsB8ohS2lcv/bHkjsramuRPYdgNNI/uZEqWdrrLUG3mbXPviLOvUn8Um/M7qnCPBEjaOJuZMuBhSBVgGzYJpAw2YEuBneNTLgZ3iOxvAZFWmSolLMHQnQr5qw1EdaVepRlmDwaThGaxIUvE/KSdKu9G/bJ/u2sJg9D7L/I+Ri8t9rQlpUWH28vwQalpJax1KFTidTz0IR0nI4KqVIbMCLDLvv0izluVIPXKZFW9GS7T6ilAsASLGw08I8c9GXuT1aUDpvfcRrwNci0/wDD1UXSsl9FaWw/MJgP8ojv/KI9alLtyvT3KuhzILiHl5Wk1ddiM6UoVXclWuXYLaWqi1lUnKoubgWFon221raPR21tFvgvBc2+/n9zSVOWspDr5Vy3XCaITDc9kCPwsSVHuUqI9CcS1wAQBRebWGrOpkdHRKyQ3bUuZlDMyWZlUH2rqNh1CxpUhGcXCXB6BPB28MY2lbSyqiWRZ17wH1XHtKfQ/wBD1j5veUJ29eVOXL05PzJ0ZJrIm8Qf6ZxOAe8suaAB0HYJc+7OpPvj1trHodlrtaz837M4x61ZDkU6xTFq1ob2vBGvA006QNtTN4GDbtNIGN3U8s3/AHaGDfACZAbpuHBga7rRjtQIGd1s2Ey+0DG7gLwwYBXhgy4mucQwZ3WYMAeTKCQSBcdeojOWbYRvLghI9c8YZpgVnIqYBU169TlI9A80f1ETP5In0dF+Poiso/EyV5r8N1tVNExZ0qXRyJfaMJjHKHXMSWQKc5tYC4tuOpvH2Le21vHdcW6knjRcuzPLvFWLfgX/AJYYzOrMNkT6gKHbMO6uUFVdlBtsL26aR7MjFqgAgBbc1uFZVXUUT1BIlEvIZlNirzFJlNfb21y66Eso6xDv6tWlQdSlxWvlzNoJN4Z08BcKf2XTTJXamcWdphOXL9VRYC5+zvePEbRvf62spbuNMfX8kqEd1Cm5PBp+IT576tkZifvzJi6/zR6zaaVO3jTjw0XkkLNZqNsdSoRrFCWTaegZ4xgYMWtcnQdT4ecA5IXWN8zCZv0fDJBqppJGfKzA2+wq95x964GnURb22ypSW9VeO7mQat5yiRc7hziap7zdrLG4AnS5W/SyOD8YtYWVCPCK89fUiSr1HzOBOFuIqQGYq1FhqQs9Jvn7Adrn0BjedrRmsOK+Rqqs1wZ04DzdmJZK2TntoZiWVveh7pPjYr6RW19kJ60njufv/wCkuneNaSQ1cMrpVRKSbJYPLcXDD/Q6gjYg7RSVKc6ct2SwyfCakso6iojTJtlm6tpGctGrWpXuJeM6SiuJ0y8z/dJ3n942X3kRJt7OrW1itO3kcqlaFPiVGXxVjFd3sPoCso7Oy3za753Kp7he3jFvS2TTS67bfyIc7yb4G8yVxQhztIDL1QfR2HwRs9/Qx2ezLfGMfVnP+qqZzk78E5kymfsK2W9HUDRhMBC3881mTxswt5mK2vsypDLh1l9SZSu4yeJaF6TUX/8AzXaKxxJTZm0agAYcgxTcjJ1sQq18ZZb9mao/5on/AMjX/wCanLv+34Kml8TJPndV1KtIDrfD8ydoFcAzXzMSh1z2CrcWFgTe97W4/wAbhbtuT1qekdOHLX5+Qr58h4UlOktFSWoREUKqgWAUCwAHQAR64jnrABAENxfSU86knSqqYsqU62LswXKRYqwLaZlYBh5iAFrw/wAyZKCbS1tRLabKuqVCG8ueoXutmW4VyN76X630jyG0NhzjVU7dZjnhzX4JEKqxhlW5CgZ6u/tZZdvS8y/9ItdsZxDz+x1suLG8TFGWBVq3ilziMqhp5YmEDNUMb/o0I0tY+1qDrpqo3OkyFqugdabx2d7OEq3+RQivEg+M8Qn4hWrhFEcoP+Ima2Atcg22QDf7TEL62GzLNY6afl7ka5rZe6hq8I8JU2HShLp5YBsM8wgZ5hHVm9b2GwvoIuiET0AEAVHjTl3R4kCZidnOtpPlgBr9M3Rx5HXwIgBO8ATJ+GYrNw2ee6xIsD3cwXMkweAZAPPVb7RV7UoKdLpOa9CVaVGp7vJjhjzpaFN5mcWGgpwso/p51whtfKBbM/hcXAF+p62MT7C16eeZfCuPsR7mtuR04s6OWHK2XLRavEE7apm98JM7wl5tbsD7U03uS2x8xc+mSSWEVI2ALaCMgzAFe4v4MpMSl5aiWM4Fkmro6ejdR903HlACx4Nq5+H1j4RWNmyjNTTLe0mpsPukXIHQhludLUu07RY6aPn7k60ra7jLNg3EiVFTU02RkenIBuR3geoG4H+o8Yq6ts6dONTOkiXGqpScewmwvhEZnXIgeEeLlwysq5vZmZnDoiggDN2qkEnotgdgenrHob/Z7vaNOGcYaefJlMp7smS/CvEsjEMRWoxqoCpJt2EnKwlZib62vZRYE5j3jluSBaJVnY0bSG5SXi+b8TSUnLifR1HVy5yCZKdZiNqrowZT6EaGJhqe8AV3jvixMNpu2ZTMdmCSpQ3dzew8h1J/qQIN4At5fB0yvb6Ri7tNnNtKRssuSp2RQvUddfUsdTRXG1Jb2KXDtLKlZrdzPicuP8qaR5Z+jl5LqNNS4a3iGN7+hG+xjnR2pVUuvqvkbTs4NZjoQnIf+8qvHKn8X/6R32x8MPM42XFjcmTAoLHYAk+gF4o0svBYvRFD5SDNJqq6aO/PnMSfuIM2nldmH5R4RabT0lCjHgkQbbVObJPkDQ9otZiDjv1E4qPIA52t5Fnt+QR6CEFCKiuSwV8nltjcjYwV/ibjSiw9kSrniW0zULlZja9sxCgkLe+p3sbbGAJymnrMRXlsGRwGVlNwwIuCCNwRAHpACc5jUAXiDDpq6GYlm8+zz6/BgPQCIl9/15eB1of8iLoDHlC5FpPpRX8TSZLqWl06gsDt3EM29uoLsinx9I9LsuG7Qz2tv7fYqruWamOwfUWJGCAInDeJaSomvJk1EqZNl3zIrAkWNj6gHQ22gCWgBR86ZGWuwiemj9tkJ8R2kkgemrftRwuUnRmn2P0N6XxrxIbjVTQ4pSVsvRZ57GeB9YXUX8yV+csRTWr6e2nSly1X7+8SfWW5UjNc9C/VlXklTHOmVGa/4QTFXCO9JLtJc1hZEZym4fkVlS/0hS6ykzBL6FswAzW3Hl166aR6PaVxOlTW48Nsq7ampy1HRMwGlaX2Rp5PZ/Y7NQPdYaHzGsefVeqpb288+JZOlBrGCrUn/p+rlvLdv7OqX7ObLZriS5HdmAnpYaneykG/dtf7PvXXzGfFfUrrih0eq4DqBvFkRRM47eu4jKTATKoJalVvpnIRr26HM49ezEV+0qrp0cLnp7km1hvVNeQcR8bvQ16SZ8oCmmKCJovmBJsSdbEKd1ABsb66A1dGyVai5wfWXImVLhwqYfAu3pr5xWslJ6Ci5UASsUrZGwCzAB/w5ygD4ExebS69tCfh9UV1t1arj+8Rs1NN2iOg+spX4giKSDxJMnz+FoWPL/FbYPXSfZm0yTTbrZpbkE+YYMPcIub2lm6py5Sx6kChLFKS5oYHIYf+USvOZM/nMXhBGHACs5ncrJuJ1kuolT0lrkCTA4YkZSxDIBo182xK7bm+gDHwfDlppEqRLvklIqKTuQqgXPnpAHZACnxysFVxAqrqlBTm5Gwmzdxf8LDTxVordqT3aG72v8kqzjmpnsLPHmy1Kpy1pgcdxR29pUUKfuvlP8FWPV2P/Xh4FNcf8jG5Es4nJi0h5kiakp8kx5bKj/ZZlIDe42MAJjldytrqPEUqKkIkuTmsVcN2hZGQWA1C96/ettt4APKAEvzRrzUY7htIlj9HZZra/WZg5B9ElqfzRGvJKNCbfZ66HSiszRzcxWE+vw6kB17XtXHgoIt8lf4RTWXUo1avdj9+hPr9apCPmWji85aCrbqJEwfFGH9YhWutaC70SK88U34C95DyNap7dJag+pcn+A+MWu2JaQXj9iHZLiyRxnE52K1jUNI7S6aV/iJy/WINiAfC+gHWxOoEcqVOFrS6aosyfBG85yrT3I8FxZMczKYLhE5blsgl2Zzc92ZLFyerEX9bxH2fJu6i+3PozpcrFEj8A5iVkulkIsgsElIobTUKii/vj05Ukpg0nJjeLg7kymHoyZv6iKbbHww8ydZcWSfF/Dsuup2lOBmteW/VG6H0OxHURVW1xKhUUl5+BMq01UjhkLyrxd5tM1POuJ1I3ZMDvlF8t/MWZfyiJG0aKjUU4cJa/vqc7Wbcd18UVaQhpeJSNlmsT69rKJ/n/hExvpdneH2fsR/huRwBooifgiE4dpkM9llAGqBE4i/ezAg6E2F7km1rkxIdxUaim/h4Giow1xzILkpjK0cyfhNSwWck0tKJ0Dgqui+ZADgbkMfCPV0qiqQU1zKecXGTixxR0NQgAgClc0OO0wunOUq1VMFpUvw/WMPsD5nTxIAq3LXBJkimM2ff6RUsZs0t7XeuQG631LG/VjHmNo3HS1cLgtPdlta09yGXxZbWWK9skplDx/FThGKyq/IWp6hOxn23BBBzeBYKFIHUIw0vceg2TW3qbpvivQrb2GJb3aOPDcQlVEpZsh1mS3F1ZTcH/qNiNwYtyEdUAEAcWM4rKpJLz57hJcsXYn5AeLE6AdSYARPLrPX4lV4nMBAzEID0L6Bb/clgD8wio2tWxBU1z18ibZU8y3uwuFHwsq4hNrmmF2dQqIRpLGVQdb63tYbe0297xUzus0FRSxji+0mqilUc2a8zKjs8Mqj4qF/adF/r/GM7Pjm4iv3gc7l/42yh8N1RoMBnVCtaZUTCJZ2Iv+j0+8Msxh6RZ14Kvexg+EVr6+xGpy6Og5dpduWODimoJWlnmjtX8bt7PwXLp43iBf1ukrPsWhKt4KNNHDzjr8mHmXa7T5ioAPutnJ/dA94jfZdNyr73YvwaXksU8dow+HOFZcqkp5cxRnSTLV/xKig/MGPSlWUzio/QsflTW0lYhKEu/wCtlkAfLIPzxX7So9JRyuWvuSLWpuz8S0sI8yW6KNhyCVj9Qq6LOplmEfeDS1v8j8Ysaj3rKLfKWPUiRWK78Crc3SZGI0lSBsqsPMyppb+oiZszr286fj9Ucbvq1FIb8uYrAMpuCAQfEEaGKFrDwyxTysmzQCKfxvwMlflmS37GoQd1+jW1Aa2osdmGo8Dpaxs750NOMfTwI1xb9JquJB0fF+O4UQtVKNZJHU9/QeE1AWB/4gJ30i8o3lGr8MvJ6Mrp0Zx4osVPz5pGHepakP8AZXIwv65gflEnJyOet5iYtWgy6DD2pr/+/O1sviM6qmb9v0iPUvKFNayXr6HWNGcuCPLhngUS5xqq6Z9KqmObM1yqmwsRm9ph0JAtpYC14pLvaUqq3YaL6ssKNooay1ZeAYrUiU0ak+ENDKwcuKUCVEp5U5Q8txYg/wAR4EHUEbGN6dR05KUXho1lCMlhiwThnFcJmNNwyc0yWTcyxa5H35bd1jbS697wtHoLfalKek+q/p++JWVbOcdY6osmGc91TuV9HMlzF0bsiDr17kzKU9MxiyUlJZRFaa0Z013Pqm0FNST5zE2AcrLv6Zc5J90G8aswVzE6DE8dmI9balpVN1lag9dQh1L20zPa1zYbg19xtKlTyo6v6fMlUrSc+OiGHg2FSqaSkmSuVE2HUnqSepMeeq1ZVZuUuJZxioLdidx2jkbC7531+SjlygbGbMuR4qgJP7xSLXZNPNVy7F6kK8liCRC8WYUxGEYbsCAZgB6nLmPuGf4mJNtVS6av8v35HKrB9SmNqomrLQsxCIguSTYKoHXwAikScnhatlhlRWWUThKUcbxYVWU/QqH2Mw9uZuD63Ac+AVARrHqLK16Cnh8Xx9ipr1ukl3DviYcCo80OFziFEyyyRPkntZJG+dAe7+YaXvobHpGGk1hgqfL/AIuFdKyTSEqpekxDoWtpnA+R+yfIi/mL2zdCWV8L/cFrQrqa14nVIwFxij1hZezNOJQXXNfOCfdp845utH+mVJcd7Jv0b6Tf7sFO58UpMqlm9Fd0P5wpH8hifseS3px8H+/Mj3q0TLhwFV9rh1K3hKC//HdD81ivvYbtxNd+fnqSrd5ppk9eIh3wamMmUeiv5xnJo0eVXVLLQvMcIi7sxCgepMZjFye7FZZhuMVlnBw9j8usDtJEwy1ayzGXKsze5QnUgEWNwNY7VqEqOFLGXy5rxNIVIz1iSkRjoBMZBiBkIA8KqrSWAZjqgJCgswW7HYC+5PQRvCDlwWQ2lxZSMX48lSZ7Sq2imqquVSYVVwwB9oZgNOvdLRYU7Cc4KVKa8OHkRJ3KjLE4l1w+VJyrMkrLs4DKyKBcEXBBA2IivnKed2WSQlF6o6zHM2RgwBkD0jIbFBx3M+l45TUw1WWZasOmp7Rz+wR8IvrNdFZyqc3n2RW1nv1lEZOPTKOQVqqrs1aWCEmN7QuNQg3Y76AX3iqoqrNOnTzh8iZNwi96XIqNNTVPEbhUD02Go3fc2zziOi6EEjw1Vb3OYgCL6ysVQ60tZengV9e4dTRcBzYLhEmkkrIp5Yly02UfMknUk9SdYsCMd0AEAKLmjyrac7V2HEpU3zvKBtnb7cs6ZZnUj6x10O+Gk1hhPHAp2Ac05tPeRiMmYzyzYsBlmC3R1a12HjofHXWKi42UpPNJ47ibSu2liWocxONKOuoezlO3aLMVwjS2BNswOtio0bxjFjZ1qFbektMdpm4rwqQwuJauUc0NhkoA+yzg+RzlrfBgffEHaccXD8vQk2j/AMSLiYgEo1EDICAF5XstfjDU9UwFPSIHWUzACY9lbMwPtABj7l8C0W1NOjaKdNdaTxnsX7+8CBLE627LguQcY8x6RZE2npWdphQqsyUMqodtG0On3QR5wtdnVXNTqJY7Hxf73mta5hhxiTfLvioV9P3tJ0qyzB9q+zjyax9CD5RFvrXoKmnB8PY721bpI68S2keMQmd/A1IgZC0MASfNvilZ85JEhgySTmZhqDM2sOhCjr1JPhHodmWrpwc58X6fkrLuvvtRXI7l5lyqqimU9ZIaZOZcqhAMsxj7J8UYGx0vqLjwjT+3SpVVOlLC7+XuZ/qlOG7Nal/4Bw+bJoKeXOBExVNwdwGdmUHzCkC3TbpFVezjUrylDgTLdONNKRYxLvEZI3csAyW/0hgKWTnqqhZaM7GyoCzHwAFyT7hG8YuTSXE20SbYnOCeEq7FZ86vpp6SLTnBdixYF1JIUBSCArgakbx65UY9EqbWVgo3N728hm4FyekK/bYhOmV029++SEGv2bkt6E28o6QhGCxFYNXJt5YyJElUUIihVUWCqAAAOgA0AjYwekAEAEAEAR2K4DTVX+Ip5U7pd5asR6Ei490AUzFeTGGTQ3Zy3ksQbFJjEAnrlckWv0gCkck5pWXV0zaNKmhj+YFT85fzii2vDrxl3Y/fmWNlLRoZWWKYn5MhIGMnmRA2K/xNwTS15DTgyzALCYhAaw1sbggj1ES7e8q0FiPDsZHrUI1HllXfk3T9KiaPVVP8AIm/3ef/AMo4OyjyZCYtwXW4TPSow8vOW2uVbsNrq6D2kO9xt5EAmRTvKN1B062n7yfacJUZ0nvQ1Jmh5vKvdrKaZLmDQ9nY/uuQV9LmI09kt60pJrv/AAdo3mNJI6a3nBSKD2Uqc7W0BCqL+BOYkfAxpHZFVvrNL6mXeQxomVefxPieMMZNMnZym0YS7gAfrJh6eQtfaxibG2trRb83l9/2RwdWrWeI8C54Lyto5UkLUJ28wm5fM6W09lQrDu+tyT8BAq7UrSlmGi+ZJhaQSxLUtOEYFTUwAkSJcu3ULqfVj3j7zEGrXqVXmcmzvGlGC6qJSUI4o2kz1aYBGxzUWzR4G6KFzkxjsKLs00aobJvsg1b46L+YxZbMpdJW3nwWvmRrqo1DHaXHkzg/0bCZFxZp15zefaWy/uBI9IVhd4AIAIAIAIAIAIAIAROAS/onEVfTn2Z2Z106sVmgDyCuw90Ve1oZoqXYyVaSxPAyQ0eeLPAFukBjmeLCMHRGQIGDMDBmAPCsmy1W80oq+LkAfFtI2ipN4iYbSWpF0dPQT2zylpJrD6yLKYg+qgmOs5V4LEnJeOTnFUparH0JlABoNIj5OuD03jBrwMMhEbGU0zKCMGGz0YAQNVlmuaBnAl+ac41uKU9FL1ylZenR5zKT8FyfAx6PZVLdpOfa/oVt3PM8dh9IyJQRVVRZVAAHgALARaEU3gAgAgAgAgAgAgAgBKc2JRpsbw6rXQTbS2/K+Rj+xNA90R7uG/Rku78nSjLdmmXwx5IujUiBtk1gZMQBsBAwVnj/AIvTDpIIAedM/u0J003Zra5R8zp4kTLO0dxLsS4sjVq6prvEHjOMz6uZ2lRMaY3S50W/RRso8hHpKVGFJbsFgq5zlN5kziRiCCCQRqCNwY6tZNC98C8wp8ickupmtMkMcpLm5l30zBjrYdQTte0Vl5s+nUi5QWJepLoXMovEnoPYNHmy0wbl9IyapamFeMBowzQMpGjzQoLHZQSfQC8bRWXgS0QouS9A1fjEyrm3tKzTj1GeYSFX3XYj8Aj2VOChFRXIopPLyfR8bmAgAgAgAgAgAgAgAgBb8+MEafhvbJo9K4m+eX2WselrhvyQB14JiH0inkzv95LVyPAlQSPcdI8dVh0c3DsZeU3vRTOy8czc0jKNjAjBkxMmhVLMbBQST4ADUxnGXhGHoj5o4oxpq2qmT3v3j3QfqoNFX3Dfzueseut6Ko01BfrKGpNzk5ETHY0CACAPoPlfjhqqFM5vMk/om88o7p87rYX8QY8vtCh0dZ44PX3Li1qb9PwLYTELBJwbAxgwAgCq80MTNNh80i2ab+iH5wb/ALgaJ2z6XSV13aka5qbtN9+h3/8Ah/wPsMOM5ls9S5e9tezTuqD5XzsPJo9QVAzYAIAIAIAIAIAIAIAIA4sbw8VFPOkNtNlsh/MpF/nACe5QYgWpHppmkylmFSDuAxJH72ce4R57alLdq73ai0sp5hjsL3eKwmmpgZM+kDBVuZGIdjh089XXsx/mHKf3cx90SrCG/cRXZr8jjdS3aTPnmPVFIEAEAEAM3kbWWn1Em/tyw4/I1v8Anio2vDqRl34/fkTrGXWaHDlihyWmT1VIwaORsVjJhMW3N5TPmUFGD3p074XKoP5z8IuNjw60peRAvZLCQ78PokkSklSlypLUIo8AosIvSAdEAEAEAEAEAEAEAEAEAEAIxpQw/iSfK1EqtXOo6Zn799f1izFFvtRXbTpb9He7NSVaT3amO0YRjzZamsDYMsBkWHPKstJp5P23Zz+RQB/OfhFxsiHWlLux+/IgX8tFET0XpWhABABAFu5VVZl4lJ8HDIfehI+YEQdox3reXdr9SRavFVH0CseYwXLPUNaBpjJgmMGSkcM0n9ocQzJx1k4eoUecw5gB+0Zh/II9Rs6l0dBd+pUXM96o+4c8TiOEAEAEAEAEAEAEAEAEAEAKrn3hZEinxCUP0tJNW5+4zC1/G0wL+0Y1nFSi4vmZTw8omcKxBaiTLnS/ZmKGHlcag+YNx7o8hVpunNxfIvKclKOTpjmdDF4AUPPUntaXwyPr55lv/T4xe7I+GXkVt9xQrouCAEAEAEAWPl0P/MqX8f8AytEW+/68vA7W/wDyo+i7x5QvDZYGGcGP4qtJTTahtpakgeJ0Cj3sQPfHShSdWooLmc6s9yLbOjk5gTU2HrMm6zqomfMPXv8Asj9mxt0LNHsEklhFG3nUvUZMBABABABABABABABABABAEXxPhC1lJPp22myyoPgbd0+5rH3QAmuTWKN2c6imgrMp3JCncAsQy2+6/wDNFDtWjiaqLnp5llZVMpxGPvFSTuBi0ALznZh+ejlzgNZMyxPgswWP7wSLTZVTFVx7V6EK9j1ExJR6ArAgAgAgBg8msHaZVmoIOSQpsfvuCoHn3Sx+EVe1aqjS3Ob9CZZQzPe7B3CPPFqwEAUTj1zWVlHhaH+9mB51uktbm3uUO1vJYutk0ONV+C+5XXtThBeI7kUAAAWA0Ai7K8zABABABABABABABABABABABACD5iyf7JxyXWqLSKrVwPcs0W6nVZnmTEe6o9NScOfLxOtGpuTTGX5iPJF0mZgDmxGhSfKeTNXNLmCzD/vYjcHoRG9OpKElKPFGs4qSwxM4/wAp6qUxNKVny+gJCOPIhiFPqDr4CL6jtSnJf5NH9CuqWc0+rqVOp4VrZZs1LPHmJbEfEAiJsbqjLhJfMjujNcmayOGqxzZaWef8p7fEiwjLuKS4yXzQVKb5Mn8G5ZVs5wJqCQnV3IJt5KpuT629Yi1dpUYLqvLO0LSpJ66Do4fwSVRyFkSQQo1JO7Md2Yjc/wBAB0jz9evOtPfkWlOnGmsIkgOkcTcyIGCrcoMP+lVtbirDus5kyPNRlu232Qig/jEevtqXR0ow7EUdWW9NsbkdzmEAEAEAEAEAEAEAEAEAEAEAEAVPmdwuMQoJssLeagMySeudRew/ELr779IAonKriUVVKJLn9NTgKwP1k2VvcBlPmL9Y83tG2dOpvLg/XmWtpV3o7r4ouuaK/BLwZvBDBi8AYhkyZywMZMFYwZyYtAzkzGDBVeYeKvLkLTyNairfsZQG9msGbx2IF+hYHpFhs636Wrl8Fr7EW6q7kMLixkcL4IlDSyaaX7MpQCbWzNuzepYk++PTFQSsAEAEAEAEAEAEAEAEAEAEAEAEAEAIXmVhbYPikvEZCn6PUN+lUdGP94vh3h31ufaDeEcLiiq1Nwf6zpSqOnJSL9h1dLqJSzZLB5bi6sPfuOhB0I6EGPK1ISpycZLUuoTUllHSBHM3MgXgY4GYGDBhkyZEYMMxAyedVPWWjPMYKiAszHYAdY2jFyaS4mHJRWWQHLCkOIVU3FZysJaEyqNW2Ci4d7dWN7X6EsNbC3q7S3VCmo8+fiUtaq6ksjViScggAgAgAgAgAgAgAgAgAgAgAgAgAgCM4lwKVXU0ymni6TBa43U9GX7wOv8A0gD5+osRqeHat6SqUzKZmzKwFrg6dpLvpe1rrfcWv1MG8slXWVpIkULh09HwG3h9fLqJazZLh5bi6sOv+hvoQdQY83UhKEt2Swy1hJSWUdIjQ2C0GDDGAQRgyazXCgsxCqBckmwAAuST0EZSb0RjKFjNep4gq/o1PmTD5b/pZoFgwU7k7Fj9RPQkaaeksbJUVvy+J/Qqbiu6jwuA+qCjSTLSVKUKktQqqOgUWAixIx7wAQAQAQAQAQAQAQAQAQAQAQAQAQAQAQBGcQ4BT10lpNTLDodvFT9pDurDxH8IAS1RwnieBTWejDVlGzXaWoJbw7yC5D2+ugINhcDaI1zawrrXj2nalWlTehOYJzJop7CXMZqeZexWcMoDDcZvZG31ssUdbZ1anqlld3sT4XUJdxcVt0Nx4iIDRIzk4cQxenkECdOlSiwuA8xVJ9ATG8KM5/BFvyMOpGPxPBXsU5kYfJBtO7Vh9WWpa/5jZfnEqns64m+GPH9ycpXVNc8kFh9PX8QuAFalw3N32vrMCnYE+23oMqka3IF7i1sIUOs9ZdvsQK1zKppwQ7cEwiTSSUkU6BJaCwA+ZJ6sdyTvE8jndABABABABABABABABABABABABABABABABABABAEDxFwbRV2tVTpMb7eqv+2hDW8r2gBZYvympJLOJU6qUbhRMSwv/l/x1jDinxM5aNuHOUNFUFnnTalipGhmJrp1PZ3+BEEkuBgvOD8sMLpmzJSozDrNLTPgHJUHzAjILeBbaAMwAQAQAQAQAQAQAQAQAQB//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3" name="Inhaltsplatzhalter 2"/>
          <p:cNvSpPr>
            <a:spLocks noGrp="1"/>
          </p:cNvSpPr>
          <p:nvPr>
            <p:ph idx="1"/>
          </p:nvPr>
        </p:nvSpPr>
        <p:spPr>
          <a:xfrm>
            <a:off x="222250" y="1690689"/>
            <a:ext cx="11886055" cy="923722"/>
          </a:xfrm>
        </p:spPr>
        <p:txBody>
          <a:bodyPr>
            <a:normAutofit/>
          </a:bodyPr>
          <a:lstStyle/>
          <a:p>
            <a:pPr marL="0" indent="0">
              <a:buNone/>
            </a:pPr>
            <a:r>
              <a:rPr lang="de-DE" sz="2400" dirty="0" smtClean="0"/>
              <a:t>Menschen anderer Kulturen, Globalisierung, Gastarbeitern aus den 1960er Jahren bekannt</a:t>
            </a:r>
          </a:p>
          <a:p>
            <a:endParaRPr lang="de-DE" sz="2400" dirty="0"/>
          </a:p>
        </p:txBody>
      </p:sp>
      <p:pic>
        <p:nvPicPr>
          <p:cNvPr id="1030" name="Picture 6" descr="http://www.aperfectworld.org/clipart/emotions/shocked13.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79855" y="2559890"/>
            <a:ext cx="1054250" cy="1412382"/>
          </a:xfrm>
          <a:prstGeom prst="rect">
            <a:avLst/>
          </a:prstGeom>
          <a:noFill/>
          <a:extLst>
            <a:ext uri="{909E8E84-426E-40DD-AFC4-6F175D3DCCD1}">
              <a14:hiddenFill xmlns:a14="http://schemas.microsoft.com/office/drawing/2010/main">
                <a:solidFill>
                  <a:srgbClr val="FFFFFF"/>
                </a:solidFill>
              </a14:hiddenFill>
            </a:ext>
          </a:extLst>
        </p:spPr>
      </p:pic>
      <p:sp>
        <p:nvSpPr>
          <p:cNvPr id="10" name="Textfeld 9"/>
          <p:cNvSpPr txBox="1"/>
          <p:nvPr/>
        </p:nvSpPr>
        <p:spPr>
          <a:xfrm>
            <a:off x="222250" y="2974314"/>
            <a:ext cx="11272603" cy="830997"/>
          </a:xfrm>
          <a:prstGeom prst="rect">
            <a:avLst/>
          </a:prstGeom>
          <a:noFill/>
        </p:spPr>
        <p:txBody>
          <a:bodyPr wrap="square" rtlCol="0">
            <a:spAutoFit/>
          </a:bodyPr>
          <a:lstStyle/>
          <a:p>
            <a:r>
              <a:rPr lang="de-DE" sz="2400" u="sng" dirty="0" smtClean="0"/>
              <a:t>DOCH:</a:t>
            </a:r>
            <a:r>
              <a:rPr lang="de-DE" sz="2400" dirty="0" smtClean="0"/>
              <a:t> ca. 4 Millionen Muslime in Deutschland; eine Moschee in meinem Heimatort?</a:t>
            </a:r>
            <a:endParaRPr lang="de-DE" sz="2400" u="sng" dirty="0" smtClean="0"/>
          </a:p>
          <a:p>
            <a:endParaRPr lang="de-DE" sz="2400" dirty="0"/>
          </a:p>
        </p:txBody>
      </p:sp>
      <p:sp>
        <p:nvSpPr>
          <p:cNvPr id="11" name="Textfeld 10"/>
          <p:cNvSpPr txBox="1"/>
          <p:nvPr/>
        </p:nvSpPr>
        <p:spPr>
          <a:xfrm>
            <a:off x="307975" y="3972272"/>
            <a:ext cx="11009026" cy="2308324"/>
          </a:xfrm>
          <a:prstGeom prst="rect">
            <a:avLst/>
          </a:prstGeom>
          <a:noFill/>
        </p:spPr>
        <p:txBody>
          <a:bodyPr wrap="square" rtlCol="0">
            <a:spAutoFit/>
          </a:bodyPr>
          <a:lstStyle/>
          <a:p>
            <a:r>
              <a:rPr lang="de-DE" sz="2400" dirty="0" smtClean="0"/>
              <a:t>Aufgrund der Fremdheit und Berührungsangst </a:t>
            </a:r>
            <a:r>
              <a:rPr lang="de-DE" sz="2400" dirty="0" smtClean="0">
                <a:sym typeface="Wingdings" panose="05000000000000000000" pitchFamily="2" charset="2"/>
              </a:rPr>
              <a:t> Erwartung von </a:t>
            </a:r>
            <a:r>
              <a:rPr lang="de-DE" sz="2400" dirty="0" smtClean="0"/>
              <a:t>direkter Anpassung an das neue Land und dessen Sitten</a:t>
            </a:r>
          </a:p>
          <a:p>
            <a:pPr marL="342900" indent="-342900">
              <a:buFont typeface="Wingdings" panose="05000000000000000000" pitchFamily="2" charset="2"/>
              <a:buChar char="à"/>
            </a:pPr>
            <a:r>
              <a:rPr lang="de-DE" sz="2400" i="1" dirty="0" smtClean="0">
                <a:sym typeface="Wingdings" panose="05000000000000000000" pitchFamily="2" charset="2"/>
              </a:rPr>
              <a:t>Assimiliationspädagogik</a:t>
            </a:r>
            <a:r>
              <a:rPr lang="de-DE" sz="2400" dirty="0" smtClean="0">
                <a:sym typeface="Wingdings" panose="05000000000000000000" pitchFamily="2" charset="2"/>
              </a:rPr>
              <a:t> überholt</a:t>
            </a:r>
          </a:p>
          <a:p>
            <a:r>
              <a:rPr lang="de-DE" sz="2400" dirty="0" smtClean="0">
                <a:sym typeface="Wingdings" panose="05000000000000000000" pitchFamily="2" charset="2"/>
              </a:rPr>
              <a:t> </a:t>
            </a:r>
            <a:r>
              <a:rPr lang="de-DE" sz="2400" dirty="0" smtClean="0"/>
              <a:t>Integration und Auseinandersetzung mit heimischer Gesellschaft für friedliches Zusammenleben jedoch erforderlich </a:t>
            </a:r>
          </a:p>
          <a:p>
            <a:endParaRPr lang="de-DE" sz="2400" u="sng" dirty="0" smtClean="0"/>
          </a:p>
        </p:txBody>
      </p:sp>
    </p:spTree>
    <p:extLst>
      <p:ext uri="{BB962C8B-B14F-4D97-AF65-F5344CB8AC3E}">
        <p14:creationId xmlns:p14="http://schemas.microsoft.com/office/powerpoint/2010/main" val="1735944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30"/>
                                        </p:tgtEl>
                                        <p:attrNameLst>
                                          <p:attrName>style.visibility</p:attrName>
                                        </p:attrNameLst>
                                      </p:cBhvr>
                                      <p:to>
                                        <p:strVal val="visible"/>
                                      </p:to>
                                    </p:set>
                                    <p:animEffect transition="in" filter="fade">
                                      <p:cBhvr>
                                        <p:cTn id="17" dur="500"/>
                                        <p:tgtEl>
                                          <p:spTgt spid="1030"/>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11">
                                            <p:txEl>
                                              <p:pRg st="0" end="0"/>
                                            </p:txEl>
                                          </p:spTgt>
                                        </p:tgtEl>
                                        <p:attrNameLst>
                                          <p:attrName>style.visibility</p:attrName>
                                        </p:attrNameLst>
                                      </p:cBhvr>
                                      <p:to>
                                        <p:strVal val="visible"/>
                                      </p:to>
                                    </p:set>
                                    <p:animEffect transition="in" filter="fade">
                                      <p:cBhvr>
                                        <p:cTn id="22" dur="500"/>
                                        <p:tgtEl>
                                          <p:spTgt spid="11">
                                            <p:txEl>
                                              <p:pRg st="0" end="0"/>
                                            </p:txEl>
                                          </p:spTgt>
                                        </p:tgtEl>
                                      </p:cBhvr>
                                    </p:animEffect>
                                    <p:anim calcmode="lin" valueType="num">
                                      <p:cBhvr>
                                        <p:cTn id="23"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24" dur="50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11">
                                            <p:txEl>
                                              <p:pRg st="1" end="1"/>
                                            </p:txEl>
                                          </p:spTgt>
                                        </p:tgtEl>
                                        <p:attrNameLst>
                                          <p:attrName>style.visibility</p:attrName>
                                        </p:attrNameLst>
                                      </p:cBhvr>
                                      <p:to>
                                        <p:strVal val="visible"/>
                                      </p:to>
                                    </p:set>
                                    <p:animEffect transition="in" filter="fade">
                                      <p:cBhvr>
                                        <p:cTn id="29" dur="500"/>
                                        <p:tgtEl>
                                          <p:spTgt spid="11">
                                            <p:txEl>
                                              <p:pRg st="1" end="1"/>
                                            </p:txEl>
                                          </p:spTgt>
                                        </p:tgtEl>
                                      </p:cBhvr>
                                    </p:animEffect>
                                    <p:anim calcmode="lin" valueType="num">
                                      <p:cBhvr>
                                        <p:cTn id="30" dur="500" fill="hold"/>
                                        <p:tgtEl>
                                          <p:spTgt spid="11">
                                            <p:txEl>
                                              <p:pRg st="1" end="1"/>
                                            </p:txEl>
                                          </p:spTgt>
                                        </p:tgtEl>
                                        <p:attrNameLst>
                                          <p:attrName>ppt_x</p:attrName>
                                        </p:attrNameLst>
                                      </p:cBhvr>
                                      <p:tavLst>
                                        <p:tav tm="0">
                                          <p:val>
                                            <p:strVal val="#ppt_x"/>
                                          </p:val>
                                        </p:tav>
                                        <p:tav tm="100000">
                                          <p:val>
                                            <p:strVal val="#ppt_x"/>
                                          </p:val>
                                        </p:tav>
                                      </p:tavLst>
                                    </p:anim>
                                    <p:anim calcmode="lin" valueType="num">
                                      <p:cBhvr>
                                        <p:cTn id="31" dur="500" fill="hold"/>
                                        <p:tgtEl>
                                          <p:spTgt spid="1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11">
                                            <p:txEl>
                                              <p:pRg st="2" end="2"/>
                                            </p:txEl>
                                          </p:spTgt>
                                        </p:tgtEl>
                                        <p:attrNameLst>
                                          <p:attrName>style.visibility</p:attrName>
                                        </p:attrNameLst>
                                      </p:cBhvr>
                                      <p:to>
                                        <p:strVal val="visible"/>
                                      </p:to>
                                    </p:set>
                                    <p:animEffect transition="in" filter="fade">
                                      <p:cBhvr>
                                        <p:cTn id="36" dur="500"/>
                                        <p:tgtEl>
                                          <p:spTgt spid="11">
                                            <p:txEl>
                                              <p:pRg st="2" end="2"/>
                                            </p:txEl>
                                          </p:spTgt>
                                        </p:tgtEl>
                                      </p:cBhvr>
                                    </p:animEffect>
                                    <p:anim calcmode="lin" valueType="num">
                                      <p:cBhvr>
                                        <p:cTn id="37" dur="500" fill="hold"/>
                                        <p:tgtEl>
                                          <p:spTgt spid="11">
                                            <p:txEl>
                                              <p:pRg st="2" end="2"/>
                                            </p:txEl>
                                          </p:spTgt>
                                        </p:tgtEl>
                                        <p:attrNameLst>
                                          <p:attrName>ppt_x</p:attrName>
                                        </p:attrNameLst>
                                      </p:cBhvr>
                                      <p:tavLst>
                                        <p:tav tm="0">
                                          <p:val>
                                            <p:strVal val="#ppt_x"/>
                                          </p:val>
                                        </p:tav>
                                        <p:tav tm="100000">
                                          <p:val>
                                            <p:strVal val="#ppt_x"/>
                                          </p:val>
                                        </p:tav>
                                      </p:tavLst>
                                    </p:anim>
                                    <p:anim calcmode="lin" valueType="num">
                                      <p:cBhvr>
                                        <p:cTn id="38" dur="500" fill="hold"/>
                                        <p:tgtEl>
                                          <p:spTgt spid="11">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359764" y="464695"/>
            <a:ext cx="11347554" cy="769441"/>
          </a:xfrm>
          <a:prstGeom prst="rect">
            <a:avLst/>
          </a:prstGeom>
          <a:noFill/>
        </p:spPr>
        <p:txBody>
          <a:bodyPr wrap="square" rtlCol="0">
            <a:spAutoFit/>
          </a:bodyPr>
          <a:lstStyle/>
          <a:p>
            <a:pPr marL="342900" indent="-342900">
              <a:buFont typeface="Arial" panose="020B0604020202020204" pitchFamily="34" charset="0"/>
              <a:buChar char="•"/>
            </a:pPr>
            <a:r>
              <a:rPr lang="de-DE" sz="2200" dirty="0" smtClean="0"/>
              <a:t>Umsetzung dieser Erwartung oft nicht ganz einfach </a:t>
            </a:r>
            <a:r>
              <a:rPr lang="de-DE" sz="2200" dirty="0" smtClean="0">
                <a:sym typeface="Wingdings" panose="05000000000000000000" pitchFamily="2" charset="2"/>
              </a:rPr>
              <a:t>Reaktionen der Bevölkerung </a:t>
            </a:r>
          </a:p>
          <a:p>
            <a:r>
              <a:rPr lang="de-DE" sz="2200" dirty="0" smtClean="0">
                <a:sym typeface="Wingdings" panose="05000000000000000000" pitchFamily="2" charset="2"/>
              </a:rPr>
              <a:t></a:t>
            </a:r>
            <a:r>
              <a:rPr lang="de-DE" sz="2200" dirty="0" smtClean="0"/>
              <a:t> </a:t>
            </a:r>
            <a:r>
              <a:rPr lang="de-DE" sz="2200" b="1" dirty="0" smtClean="0"/>
              <a:t>Vorurteile/Stereotype</a:t>
            </a:r>
            <a:r>
              <a:rPr lang="de-DE" sz="2200" dirty="0" smtClean="0"/>
              <a:t> im Sprachgebrauch </a:t>
            </a:r>
            <a:r>
              <a:rPr lang="de-DE" sz="2200" b="1" dirty="0" smtClean="0"/>
              <a:t>aufgrund von Unkenntnis</a:t>
            </a:r>
            <a:endParaRPr lang="de-DE" sz="2200" dirty="0"/>
          </a:p>
        </p:txBody>
      </p:sp>
      <p:sp>
        <p:nvSpPr>
          <p:cNvPr id="4" name="Textfeld 3"/>
          <p:cNvSpPr txBox="1"/>
          <p:nvPr/>
        </p:nvSpPr>
        <p:spPr>
          <a:xfrm>
            <a:off x="359764" y="1827651"/>
            <a:ext cx="10957810" cy="1107996"/>
          </a:xfrm>
          <a:prstGeom prst="rect">
            <a:avLst/>
          </a:prstGeom>
          <a:noFill/>
        </p:spPr>
        <p:txBody>
          <a:bodyPr wrap="square" rtlCol="0">
            <a:spAutoFit/>
          </a:bodyPr>
          <a:lstStyle/>
          <a:p>
            <a:pPr marL="342900" indent="-342900">
              <a:buFont typeface="Arial" panose="020B0604020202020204" pitchFamily="34" charset="0"/>
              <a:buChar char="•"/>
            </a:pPr>
            <a:r>
              <a:rPr lang="de-DE" sz="2200" u="sng" dirty="0" smtClean="0"/>
              <a:t>Einheimische bei der Integrationsarbeit involviert </a:t>
            </a:r>
          </a:p>
          <a:p>
            <a:r>
              <a:rPr lang="de-DE" sz="2200" dirty="0" smtClean="0">
                <a:sym typeface="Wingdings" panose="05000000000000000000" pitchFamily="2" charset="2"/>
              </a:rPr>
              <a:t>zumindest Schritt wagen</a:t>
            </a:r>
            <a:r>
              <a:rPr lang="de-DE" sz="2200" dirty="0" smtClean="0"/>
              <a:t>, die Andersartigkeit zu erforschen und die Kultur kennenzulernen</a:t>
            </a:r>
          </a:p>
          <a:p>
            <a:r>
              <a:rPr lang="de-DE" sz="2200" dirty="0" smtClean="0">
                <a:sym typeface="Wingdings" panose="05000000000000000000" pitchFamily="2" charset="2"/>
              </a:rPr>
              <a:t> </a:t>
            </a:r>
            <a:r>
              <a:rPr lang="de-DE" sz="2200" dirty="0" smtClean="0"/>
              <a:t>Vorurteile abbauen </a:t>
            </a:r>
            <a:endParaRPr lang="de-DE" sz="2200" dirty="0"/>
          </a:p>
        </p:txBody>
      </p:sp>
      <p:pic>
        <p:nvPicPr>
          <p:cNvPr id="2052" name="Picture 4" descr="http://www.kunstsam.de/karikatur_frauenrechte_islam.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79484" y="3274201"/>
            <a:ext cx="2785815" cy="35837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4560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2052"/>
                                        </p:tgtEl>
                                        <p:attrNameLst>
                                          <p:attrName>style.visibility</p:attrName>
                                        </p:attrNameLst>
                                      </p:cBhvr>
                                      <p:to>
                                        <p:strVal val="visible"/>
                                      </p:to>
                                    </p:set>
                                    <p:anim calcmode="lin" valueType="num">
                                      <p:cBhvr additive="base">
                                        <p:cTn id="23" dur="500" fill="hold"/>
                                        <p:tgtEl>
                                          <p:spTgt spid="2052"/>
                                        </p:tgtEl>
                                        <p:attrNameLst>
                                          <p:attrName>ppt_x</p:attrName>
                                        </p:attrNameLst>
                                      </p:cBhvr>
                                      <p:tavLst>
                                        <p:tav tm="0">
                                          <p:val>
                                            <p:strVal val="#ppt_x"/>
                                          </p:val>
                                        </p:tav>
                                        <p:tav tm="100000">
                                          <p:val>
                                            <p:strVal val="#ppt_x"/>
                                          </p:val>
                                        </p:tav>
                                      </p:tavLst>
                                    </p:anim>
                                    <p:anim calcmode="lin" valueType="num">
                                      <p:cBhvr additive="base">
                                        <p:cTn id="24" dur="500" fill="hold"/>
                                        <p:tgtEl>
                                          <p:spTgt spid="20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472002"/>
          </a:xfrm>
        </p:spPr>
        <p:txBody>
          <a:bodyPr>
            <a:normAutofit fontScale="90000"/>
          </a:bodyPr>
          <a:lstStyle/>
          <a:p>
            <a:pPr algn="ctr"/>
            <a:r>
              <a:rPr lang="de-DE" dirty="0" smtClean="0"/>
              <a:t>Quiz - Lösung</a:t>
            </a:r>
            <a:endParaRPr lang="de-DE" dirty="0"/>
          </a:p>
        </p:txBody>
      </p:sp>
      <p:sp>
        <p:nvSpPr>
          <p:cNvPr id="3" name="Inhaltsplatzhalter 2"/>
          <p:cNvSpPr>
            <a:spLocks noGrp="1"/>
          </p:cNvSpPr>
          <p:nvPr>
            <p:ph idx="1"/>
          </p:nvPr>
        </p:nvSpPr>
        <p:spPr>
          <a:xfrm>
            <a:off x="218941" y="1017431"/>
            <a:ext cx="11822805" cy="579549"/>
          </a:xfrm>
        </p:spPr>
        <p:txBody>
          <a:bodyPr/>
          <a:lstStyle/>
          <a:p>
            <a:pPr marL="514350" indent="-514350">
              <a:buAutoNum type="arabicParenR"/>
            </a:pPr>
            <a:r>
              <a:rPr lang="de-DE" sz="1800" dirty="0" smtClean="0"/>
              <a:t>Die </a:t>
            </a:r>
            <a:r>
              <a:rPr lang="de-DE" sz="1800" dirty="0"/>
              <a:t>größte Gruppe der Muslime bilden die </a:t>
            </a:r>
            <a:r>
              <a:rPr lang="de-DE" sz="1800" dirty="0" smtClean="0"/>
              <a:t>…</a:t>
            </a:r>
          </a:p>
          <a:p>
            <a:pPr marL="0" indent="0">
              <a:buNone/>
            </a:pPr>
            <a:endParaRPr lang="de-DE" dirty="0"/>
          </a:p>
          <a:p>
            <a:pPr marL="0" indent="0">
              <a:buNone/>
            </a:pPr>
            <a:endParaRPr lang="de-DE" dirty="0"/>
          </a:p>
        </p:txBody>
      </p:sp>
      <p:sp>
        <p:nvSpPr>
          <p:cNvPr id="4" name="Textfeld 3"/>
          <p:cNvSpPr txBox="1"/>
          <p:nvPr/>
        </p:nvSpPr>
        <p:spPr>
          <a:xfrm>
            <a:off x="218941" y="1687132"/>
            <a:ext cx="11526591" cy="646331"/>
          </a:xfrm>
          <a:prstGeom prst="rect">
            <a:avLst/>
          </a:prstGeom>
          <a:noFill/>
        </p:spPr>
        <p:txBody>
          <a:bodyPr wrap="square" rtlCol="0">
            <a:spAutoFit/>
          </a:bodyPr>
          <a:lstStyle/>
          <a:p>
            <a:r>
              <a:rPr lang="en-US" dirty="0"/>
              <a:t>b</a:t>
            </a:r>
            <a:r>
              <a:rPr lang="en-US" dirty="0" smtClean="0"/>
              <a:t>) </a:t>
            </a:r>
            <a:r>
              <a:rPr lang="en-US" dirty="0" err="1" smtClean="0"/>
              <a:t>Sunniten</a:t>
            </a:r>
            <a:r>
              <a:rPr lang="en-US" dirty="0" smtClean="0"/>
              <a:t> </a:t>
            </a:r>
            <a:endParaRPr lang="de-DE" dirty="0"/>
          </a:p>
          <a:p>
            <a:endParaRPr lang="de-DE" dirty="0"/>
          </a:p>
        </p:txBody>
      </p:sp>
      <p:sp>
        <p:nvSpPr>
          <p:cNvPr id="6" name="Textfeld 5"/>
          <p:cNvSpPr txBox="1"/>
          <p:nvPr/>
        </p:nvSpPr>
        <p:spPr>
          <a:xfrm>
            <a:off x="218941" y="2333463"/>
            <a:ext cx="11706896" cy="646331"/>
          </a:xfrm>
          <a:prstGeom prst="rect">
            <a:avLst/>
          </a:prstGeom>
          <a:noFill/>
        </p:spPr>
        <p:txBody>
          <a:bodyPr wrap="square" rtlCol="0">
            <a:spAutoFit/>
          </a:bodyPr>
          <a:lstStyle/>
          <a:p>
            <a:r>
              <a:rPr lang="de-DE" dirty="0"/>
              <a:t>2) Erläutern Sie den Unterschied zwischen Islam und Islamismus.</a:t>
            </a:r>
          </a:p>
          <a:p>
            <a:endParaRPr lang="de-DE" dirty="0"/>
          </a:p>
        </p:txBody>
      </p:sp>
      <p:sp>
        <p:nvSpPr>
          <p:cNvPr id="7" name="Textfeld 6"/>
          <p:cNvSpPr txBox="1"/>
          <p:nvPr/>
        </p:nvSpPr>
        <p:spPr>
          <a:xfrm>
            <a:off x="309093" y="2979794"/>
            <a:ext cx="11882907" cy="923330"/>
          </a:xfrm>
          <a:prstGeom prst="rect">
            <a:avLst/>
          </a:prstGeom>
          <a:noFill/>
        </p:spPr>
        <p:txBody>
          <a:bodyPr wrap="square" rtlCol="0">
            <a:spAutoFit/>
          </a:bodyPr>
          <a:lstStyle/>
          <a:p>
            <a:r>
              <a:rPr lang="de-DE" dirty="0" smtClean="0"/>
              <a:t>Islam </a:t>
            </a:r>
            <a:r>
              <a:rPr lang="de-DE" dirty="0" smtClean="0">
                <a:sym typeface="Wingdings" panose="05000000000000000000" pitchFamily="2" charset="2"/>
              </a:rPr>
              <a:t> Religion; Islamisten  Gruppierung von Menschen, die sich zwar zum Islam zählen, aber die einzelnen Stellen des Korans </a:t>
            </a:r>
            <a:r>
              <a:rPr lang="de-DE" i="1" dirty="0" smtClean="0">
                <a:sym typeface="Wingdings" panose="05000000000000000000" pitchFamily="2" charset="2"/>
              </a:rPr>
              <a:t>falsch </a:t>
            </a:r>
            <a:r>
              <a:rPr lang="de-DE" dirty="0" smtClean="0">
                <a:sym typeface="Wingdings" panose="05000000000000000000" pitchFamily="2" charset="2"/>
              </a:rPr>
              <a:t>auslegen und deren Kontext nicht betrachten und die Regeln anschließend so auf Heute übertragen; Sie rechtfertigen auch häufig mit dem Dschihad (</a:t>
            </a:r>
            <a:r>
              <a:rPr lang="de-DE" dirty="0" err="1" smtClean="0">
                <a:sym typeface="Wingdings" panose="05000000000000000000" pitchFamily="2" charset="2"/>
              </a:rPr>
              <a:t>eigtl</a:t>
            </a:r>
            <a:r>
              <a:rPr lang="de-DE" dirty="0" smtClean="0">
                <a:sym typeface="Wingdings" panose="05000000000000000000" pitchFamily="2" charset="2"/>
              </a:rPr>
              <a:t>. Bemühen auf dem Weg Gottes) ihren Krieg gegen die </a:t>
            </a:r>
            <a:r>
              <a:rPr lang="de-DE" i="1" dirty="0" smtClean="0">
                <a:sym typeface="Wingdings" panose="05000000000000000000" pitchFamily="2" charset="2"/>
              </a:rPr>
              <a:t>Ungläubigen</a:t>
            </a:r>
            <a:r>
              <a:rPr lang="de-DE" dirty="0" smtClean="0">
                <a:sym typeface="Wingdings" panose="05000000000000000000" pitchFamily="2" charset="2"/>
              </a:rPr>
              <a:t>.</a:t>
            </a:r>
            <a:endParaRPr lang="de-DE" dirty="0"/>
          </a:p>
        </p:txBody>
      </p:sp>
      <p:sp>
        <p:nvSpPr>
          <p:cNvPr id="8" name="Textfeld 7"/>
          <p:cNvSpPr txBox="1"/>
          <p:nvPr/>
        </p:nvSpPr>
        <p:spPr>
          <a:xfrm>
            <a:off x="309093" y="4185634"/>
            <a:ext cx="11044707" cy="646331"/>
          </a:xfrm>
          <a:prstGeom prst="rect">
            <a:avLst/>
          </a:prstGeom>
          <a:noFill/>
        </p:spPr>
        <p:txBody>
          <a:bodyPr wrap="square" rtlCol="0">
            <a:spAutoFit/>
          </a:bodyPr>
          <a:lstStyle/>
          <a:p>
            <a:r>
              <a:rPr lang="de-DE" dirty="0"/>
              <a:t>3) Welche islamische Glaubensvorschrift wird von den meisten Muslimen eingehalten?</a:t>
            </a:r>
          </a:p>
          <a:p>
            <a:endParaRPr lang="de-DE" dirty="0"/>
          </a:p>
        </p:txBody>
      </p:sp>
      <p:sp>
        <p:nvSpPr>
          <p:cNvPr id="9" name="Textfeld 8"/>
          <p:cNvSpPr txBox="1"/>
          <p:nvPr/>
        </p:nvSpPr>
        <p:spPr>
          <a:xfrm>
            <a:off x="437882" y="4831965"/>
            <a:ext cx="11487955" cy="369332"/>
          </a:xfrm>
          <a:prstGeom prst="rect">
            <a:avLst/>
          </a:prstGeom>
          <a:noFill/>
        </p:spPr>
        <p:txBody>
          <a:bodyPr wrap="square" rtlCol="0">
            <a:spAutoFit/>
          </a:bodyPr>
          <a:lstStyle/>
          <a:p>
            <a:r>
              <a:rPr lang="de-DE" dirty="0" smtClean="0"/>
              <a:t>c) Speisevorschriften 88,7 %</a:t>
            </a:r>
            <a:endParaRPr lang="de-DE" dirty="0"/>
          </a:p>
        </p:txBody>
      </p:sp>
      <p:sp>
        <p:nvSpPr>
          <p:cNvPr id="10" name="Rechteck 9"/>
          <p:cNvSpPr/>
          <p:nvPr/>
        </p:nvSpPr>
        <p:spPr>
          <a:xfrm>
            <a:off x="218941" y="5349924"/>
            <a:ext cx="3985386" cy="410882"/>
          </a:xfrm>
          <a:prstGeom prst="rect">
            <a:avLst/>
          </a:prstGeom>
        </p:spPr>
        <p:txBody>
          <a:bodyPr wrap="none">
            <a:spAutoFit/>
          </a:bodyPr>
          <a:lstStyle/>
          <a:p>
            <a:pPr>
              <a:lnSpc>
                <a:spcPct val="115000"/>
              </a:lnSpc>
              <a:spcAft>
                <a:spcPts val="1000"/>
              </a:spcAft>
            </a:pPr>
            <a:r>
              <a:rPr lang="de-DE" dirty="0">
                <a:latin typeface="Cambria" panose="02040503050406030204" pitchFamily="18" charset="0"/>
                <a:ea typeface="Calibri" panose="020F0502020204030204" pitchFamily="34" charset="0"/>
                <a:cs typeface="Times New Roman" panose="02020603050405020304" pitchFamily="18" charset="0"/>
              </a:rPr>
              <a:t>4) Nennen Sie die 5 Säulen des Islams?</a:t>
            </a:r>
            <a:endParaRPr lang="de-DE"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Textfeld 10"/>
          <p:cNvSpPr txBox="1"/>
          <p:nvPr/>
        </p:nvSpPr>
        <p:spPr>
          <a:xfrm>
            <a:off x="218940" y="5874008"/>
            <a:ext cx="11706897" cy="369332"/>
          </a:xfrm>
          <a:prstGeom prst="rect">
            <a:avLst/>
          </a:prstGeom>
          <a:noFill/>
        </p:spPr>
        <p:txBody>
          <a:bodyPr wrap="square" rtlCol="0">
            <a:spAutoFit/>
          </a:bodyPr>
          <a:lstStyle/>
          <a:p>
            <a:r>
              <a:rPr lang="de-DE" dirty="0" smtClean="0"/>
              <a:t>1. </a:t>
            </a:r>
            <a:r>
              <a:rPr lang="de-DE" dirty="0" err="1" smtClean="0"/>
              <a:t>Shahada</a:t>
            </a:r>
            <a:r>
              <a:rPr lang="de-DE" dirty="0" smtClean="0"/>
              <a:t> (= Glaubensbekenntnis)  2. Gebetsritual 3. Almostensteuer 5. Das Fasten 6. Der Hadsch (Pilgerfahrt nach Mekka)</a:t>
            </a:r>
            <a:endParaRPr lang="de-DE" dirty="0"/>
          </a:p>
        </p:txBody>
      </p:sp>
    </p:spTree>
    <p:extLst>
      <p:ext uri="{BB962C8B-B14F-4D97-AF65-F5344CB8AC3E}">
        <p14:creationId xmlns:p14="http://schemas.microsoft.com/office/powerpoint/2010/main" val="1152811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p:bldP spid="10"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838200" y="386366"/>
            <a:ext cx="10515600" cy="5790597"/>
          </a:xfrm>
        </p:spPr>
        <p:txBody>
          <a:bodyPr/>
          <a:lstStyle/>
          <a:p>
            <a:pPr marL="0" indent="0">
              <a:buNone/>
            </a:pPr>
            <a:r>
              <a:rPr lang="de-DE" b="1" dirty="0" smtClean="0"/>
              <a:t>Das </a:t>
            </a:r>
            <a:r>
              <a:rPr lang="de-DE" b="1" dirty="0"/>
              <a:t>Zweite Vatikanische Konzil</a:t>
            </a:r>
            <a:r>
              <a:rPr lang="de-DE" b="1" baseline="30000" dirty="0"/>
              <a:t>1</a:t>
            </a:r>
            <a:r>
              <a:rPr lang="de-DE" b="1" dirty="0"/>
              <a:t> (1962-1965) erklärte</a:t>
            </a:r>
            <a:r>
              <a:rPr lang="de-DE" b="1" dirty="0" smtClean="0"/>
              <a:t>:</a:t>
            </a:r>
            <a:endParaRPr lang="de-DE" dirty="0"/>
          </a:p>
          <a:p>
            <a:pPr marL="0" indent="0">
              <a:buNone/>
            </a:pPr>
            <a:r>
              <a:rPr lang="de-DE" dirty="0" smtClean="0"/>
              <a:t>„</a:t>
            </a:r>
            <a:r>
              <a:rPr lang="de-DE" dirty="0"/>
              <a:t>Mit Hochachtung betrachtet die Kirche auch die Muslime, die den alleinigen Gott anbeten, den lebendigen und in sich seienden, barmherzigen und allmächtigen, den </a:t>
            </a:r>
            <a:r>
              <a:rPr lang="de-DE" dirty="0" smtClean="0"/>
              <a:t>Schöpfer des Himmels und </a:t>
            </a:r>
            <a:r>
              <a:rPr lang="de-DE" dirty="0"/>
              <a:t>der Erde, der zu den Menschen gesprochen hat. Sie mühen sich, auch seinen verborgenen Ratschlüssen sich mit ganzer Seele zu unterwerfen, so wie Abraham sich Gott unterworfen hat, auf den der islamische Glaube sich gerne beruft. Jesus, den sie allerdings nicht als Gott anerkennen, verehren sie doch als Propheten, und sie ehren seine jungfräuliche Mutter Maria, die sie bisweilen auch in Frömmigkeit anrufen. Überdies erwarten sie den Tag des Gerichts, an dem Gott alle Menschen auferweckt und ihnen vergilt. Deshalb legen sie Wert auf sittliche Lebenshaltung und verehren Gott besonders durch Gebet, Almosen und Fasten. […]“ (NA 3) </a:t>
            </a:r>
            <a:endParaRPr lang="de-DE" dirty="0" smtClean="0"/>
          </a:p>
        </p:txBody>
      </p:sp>
      <p:sp>
        <p:nvSpPr>
          <p:cNvPr id="5" name="Textfeld 4"/>
          <p:cNvSpPr txBox="1"/>
          <p:nvPr/>
        </p:nvSpPr>
        <p:spPr>
          <a:xfrm>
            <a:off x="6096000" y="1828800"/>
            <a:ext cx="2404056" cy="369332"/>
          </a:xfrm>
          <a:prstGeom prst="rect">
            <a:avLst/>
          </a:prstGeom>
          <a:noFill/>
        </p:spPr>
        <p:txBody>
          <a:bodyPr wrap="square" rtlCol="0">
            <a:spAutoFit/>
          </a:bodyPr>
          <a:lstStyle/>
          <a:p>
            <a:endParaRPr lang="de-DE" dirty="0"/>
          </a:p>
        </p:txBody>
      </p:sp>
    </p:spTree>
    <p:extLst>
      <p:ext uri="{BB962C8B-B14F-4D97-AF65-F5344CB8AC3E}">
        <p14:creationId xmlns:p14="http://schemas.microsoft.com/office/powerpoint/2010/main" val="12506564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21972" y="193183"/>
            <a:ext cx="11539470" cy="3400023"/>
          </a:xfrm>
        </p:spPr>
        <p:txBody>
          <a:bodyPr>
            <a:normAutofit/>
          </a:bodyPr>
          <a:lstStyle/>
          <a:p>
            <a:pPr marL="0" indent="0">
              <a:buNone/>
            </a:pPr>
            <a:r>
              <a:rPr lang="de-DE" sz="2400" dirty="0"/>
              <a:t>6) Welche der folgenden Bibelstellen könnten auch in ähnlicher Weise im Koran stehen? Erläutern Sie zu jeder Bibelstelle auch kurz, weshalb diese im Koran stehen könnte bzw. weshalb nicht.</a:t>
            </a:r>
          </a:p>
          <a:p>
            <a:pPr marL="514350" indent="-514350">
              <a:buAutoNum type="alphaLcParenR"/>
            </a:pPr>
            <a:r>
              <a:rPr lang="de-DE" sz="2400" dirty="0" smtClean="0"/>
              <a:t>Nein </a:t>
            </a:r>
            <a:r>
              <a:rPr lang="de-DE" sz="2400" dirty="0" smtClean="0">
                <a:sym typeface="Wingdings" panose="05000000000000000000" pitchFamily="2" charset="2"/>
              </a:rPr>
              <a:t> Diener Gottes; Bezeichnung Kinder Gottes ist nicht üblich</a:t>
            </a:r>
          </a:p>
          <a:p>
            <a:pPr marL="514350" indent="-514350">
              <a:buAutoNum type="alphaLcParenR"/>
            </a:pPr>
            <a:r>
              <a:rPr lang="de-DE" sz="2400" dirty="0" smtClean="0">
                <a:sym typeface="Wingdings" panose="05000000000000000000" pitchFamily="2" charset="2"/>
              </a:rPr>
              <a:t>Ja  Abraham (</a:t>
            </a:r>
            <a:r>
              <a:rPr lang="de-DE" sz="2400" dirty="0" err="1" smtClean="0">
                <a:sym typeface="Wingdings" panose="05000000000000000000" pitchFamily="2" charset="2"/>
              </a:rPr>
              <a:t>abrahamitische</a:t>
            </a:r>
            <a:r>
              <a:rPr lang="de-DE" sz="2400" dirty="0" smtClean="0">
                <a:sym typeface="Wingdings" panose="05000000000000000000" pitchFamily="2" charset="2"/>
              </a:rPr>
              <a:t> Religion)</a:t>
            </a:r>
          </a:p>
          <a:p>
            <a:pPr marL="514350" indent="-514350">
              <a:buAutoNum type="alphaLcParenR"/>
            </a:pPr>
            <a:r>
              <a:rPr lang="de-DE" sz="2400" dirty="0" smtClean="0">
                <a:sym typeface="Wingdings" panose="05000000000000000000" pitchFamily="2" charset="2"/>
              </a:rPr>
              <a:t>Ja  Gott ist einzig</a:t>
            </a:r>
          </a:p>
          <a:p>
            <a:pPr marL="514350" indent="-514350">
              <a:buAutoNum type="alphaLcParenR"/>
            </a:pPr>
            <a:r>
              <a:rPr lang="de-DE" sz="2400" dirty="0" smtClean="0">
                <a:sym typeface="Wingdings" panose="05000000000000000000" pitchFamily="2" charset="2"/>
              </a:rPr>
              <a:t>Nein  Gott zeugt nicht; keine Kinder; Jesus als Prophet</a:t>
            </a:r>
            <a:endParaRPr lang="de-DE" sz="2400" dirty="0"/>
          </a:p>
        </p:txBody>
      </p:sp>
      <p:sp>
        <p:nvSpPr>
          <p:cNvPr id="8" name="Textfeld 7"/>
          <p:cNvSpPr txBox="1"/>
          <p:nvPr/>
        </p:nvSpPr>
        <p:spPr>
          <a:xfrm>
            <a:off x="321972" y="3876541"/>
            <a:ext cx="11539470" cy="830997"/>
          </a:xfrm>
          <a:prstGeom prst="rect">
            <a:avLst/>
          </a:prstGeom>
          <a:noFill/>
        </p:spPr>
        <p:txBody>
          <a:bodyPr wrap="square" rtlCol="0">
            <a:spAutoFit/>
          </a:bodyPr>
          <a:lstStyle/>
          <a:p>
            <a:r>
              <a:rPr lang="de-DE" sz="2400" dirty="0" smtClean="0"/>
              <a:t>7) </a:t>
            </a:r>
            <a:r>
              <a:rPr lang="de-DE" sz="2400" dirty="0"/>
              <a:t>Legen Sie dar, aus welchem Grund der Titel dieser deutschen Übersetzung den Untertitel „Die </a:t>
            </a:r>
            <a:r>
              <a:rPr lang="de-DE" sz="2400" dirty="0" smtClean="0"/>
              <a:t>UNGEFÄHRE </a:t>
            </a:r>
            <a:r>
              <a:rPr lang="de-DE" sz="2400" dirty="0"/>
              <a:t>Bedeutung in der deutschen Sprache“ beinhaltet. </a:t>
            </a:r>
          </a:p>
        </p:txBody>
      </p:sp>
      <p:sp>
        <p:nvSpPr>
          <p:cNvPr id="9" name="Textfeld 8"/>
          <p:cNvSpPr txBox="1"/>
          <p:nvPr/>
        </p:nvSpPr>
        <p:spPr>
          <a:xfrm>
            <a:off x="321972" y="4984124"/>
            <a:ext cx="11011436" cy="1200329"/>
          </a:xfrm>
          <a:prstGeom prst="rect">
            <a:avLst/>
          </a:prstGeom>
          <a:noFill/>
        </p:spPr>
        <p:txBody>
          <a:bodyPr wrap="square" rtlCol="0">
            <a:spAutoFit/>
          </a:bodyPr>
          <a:lstStyle/>
          <a:p>
            <a:pPr algn="just"/>
            <a:r>
              <a:rPr lang="de-DE" sz="2400" dirty="0" smtClean="0"/>
              <a:t>Da Muslime glauben, dass Gott selbst durch den Erzengel Gabriel Mohammed den Koran diktiert hat, gilt jedes arabische Wort im Koran als Wort Gott. Eine Übersetzung gibt somit nur die ungefähre Bedeutung des Wortes Gottes wider. </a:t>
            </a:r>
            <a:endParaRPr lang="de-DE" sz="2400" dirty="0"/>
          </a:p>
        </p:txBody>
      </p:sp>
    </p:spTree>
    <p:extLst>
      <p:ext uri="{BB962C8B-B14F-4D97-AF65-F5344CB8AC3E}">
        <p14:creationId xmlns:p14="http://schemas.microsoft.com/office/powerpoint/2010/main" val="1726046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29784" y="464695"/>
            <a:ext cx="11527436" cy="1695409"/>
          </a:xfrm>
        </p:spPr>
        <p:txBody>
          <a:bodyPr>
            <a:noAutofit/>
          </a:bodyPr>
          <a:lstStyle/>
          <a:p>
            <a:pPr marL="0" indent="0">
              <a:buNone/>
            </a:pPr>
            <a:r>
              <a:rPr lang="de-DE" sz="2400" b="1" u="sng" dirty="0" smtClean="0"/>
              <a:t>Zu beachten sind aber auch: </a:t>
            </a:r>
          </a:p>
          <a:p>
            <a:r>
              <a:rPr lang="de-DE" sz="2000" dirty="0" smtClean="0"/>
              <a:t>Heterogenität/individuelle Prägung</a:t>
            </a:r>
          </a:p>
          <a:p>
            <a:r>
              <a:rPr lang="de-DE" sz="2000" dirty="0" smtClean="0"/>
              <a:t>Wille zur Integration</a:t>
            </a:r>
            <a:endParaRPr lang="de-DE" sz="2000" dirty="0"/>
          </a:p>
        </p:txBody>
      </p:sp>
      <p:sp>
        <p:nvSpPr>
          <p:cNvPr id="4" name="Textfeld 3"/>
          <p:cNvSpPr txBox="1"/>
          <p:nvPr/>
        </p:nvSpPr>
        <p:spPr>
          <a:xfrm>
            <a:off x="329784" y="2485543"/>
            <a:ext cx="11527436" cy="707886"/>
          </a:xfrm>
          <a:prstGeom prst="rect">
            <a:avLst/>
          </a:prstGeom>
          <a:noFill/>
        </p:spPr>
        <p:txBody>
          <a:bodyPr wrap="square" rtlCol="0">
            <a:spAutoFit/>
          </a:bodyPr>
          <a:lstStyle/>
          <a:p>
            <a:pPr marL="342900" indent="-342900" algn="just">
              <a:buFont typeface="Wingdings" panose="05000000000000000000" pitchFamily="2" charset="2"/>
              <a:buChar char="à"/>
            </a:pPr>
            <a:r>
              <a:rPr lang="de-DE" sz="2000" dirty="0" smtClean="0">
                <a:hlinkClick r:id="rId2" action="ppaction://hlinkfile"/>
              </a:rPr>
              <a:t>Doch zuerst Glaubenselemente und Religionsgeschichte kennenlernen, die allen Konfessionen gemein sind </a:t>
            </a:r>
            <a:endParaRPr lang="de-DE" sz="2000" dirty="0" smtClean="0"/>
          </a:p>
          <a:p>
            <a:pPr algn="just"/>
            <a:endParaRPr lang="de-DE" sz="2000" dirty="0" smtClean="0"/>
          </a:p>
        </p:txBody>
      </p:sp>
      <p:sp>
        <p:nvSpPr>
          <p:cNvPr id="2" name="Textfeld 1"/>
          <p:cNvSpPr txBox="1"/>
          <p:nvPr/>
        </p:nvSpPr>
        <p:spPr>
          <a:xfrm>
            <a:off x="329783" y="3118758"/>
            <a:ext cx="11650181" cy="400110"/>
          </a:xfrm>
          <a:prstGeom prst="rect">
            <a:avLst/>
          </a:prstGeom>
          <a:noFill/>
        </p:spPr>
        <p:txBody>
          <a:bodyPr wrap="square" rtlCol="0">
            <a:spAutoFit/>
          </a:bodyPr>
          <a:lstStyle/>
          <a:p>
            <a:r>
              <a:rPr lang="de-DE" sz="2000" dirty="0" smtClean="0">
                <a:sym typeface="Wingdings" panose="05000000000000000000" pitchFamily="2" charset="2"/>
              </a:rPr>
              <a:t> Dennoch </a:t>
            </a:r>
            <a:r>
              <a:rPr lang="de-DE" sz="2000" dirty="0" smtClean="0"/>
              <a:t>Individualität eines jeden Menschen, </a:t>
            </a:r>
            <a:r>
              <a:rPr lang="de-DE" sz="2000" dirty="0"/>
              <a:t>die auch den eigenen Glauben </a:t>
            </a:r>
            <a:r>
              <a:rPr lang="de-DE" sz="2000" dirty="0" smtClean="0"/>
              <a:t>miteinschließt, verdeutlichen.</a:t>
            </a:r>
            <a:endParaRPr lang="de-DE" sz="2000" dirty="0"/>
          </a:p>
        </p:txBody>
      </p:sp>
      <p:pic>
        <p:nvPicPr>
          <p:cNvPr id="1026" name="Picture 2" descr="http://gutezitate.com/zitate-bilder/zitat-individualitat-ist-das-was-mich-von-der-welt-absondert-liebe-ist-das-was-mich-mit-ihr-walther-rathenau-214019.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73488" y="3826644"/>
            <a:ext cx="6311486" cy="29701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0333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347730" y="854439"/>
            <a:ext cx="11089765" cy="1384995"/>
          </a:xfrm>
          <a:prstGeom prst="rect">
            <a:avLst/>
          </a:prstGeom>
        </p:spPr>
        <p:txBody>
          <a:bodyPr wrap="square">
            <a:spAutoFit/>
          </a:bodyPr>
          <a:lstStyle/>
          <a:p>
            <a:r>
              <a:rPr lang="de-DE" sz="2800" b="1" i="1" dirty="0" smtClean="0"/>
              <a:t>Inter</a:t>
            </a:r>
            <a:r>
              <a:rPr lang="de-DE" sz="2800" dirty="0" smtClean="0"/>
              <a:t>kulturelles und </a:t>
            </a:r>
            <a:r>
              <a:rPr lang="de-DE" sz="2800" b="1" i="1" dirty="0" smtClean="0"/>
              <a:t>inter</a:t>
            </a:r>
            <a:r>
              <a:rPr lang="de-DE" sz="2800" dirty="0" smtClean="0"/>
              <a:t>religiöse Lernen geschieht nur </a:t>
            </a:r>
            <a:r>
              <a:rPr lang="de-DE" sz="2800" b="1" i="1" dirty="0" smtClean="0"/>
              <a:t>zwischen </a:t>
            </a:r>
            <a:r>
              <a:rPr lang="de-DE" sz="2800" dirty="0" smtClean="0"/>
              <a:t>Vertretern der verschiedenen Kulturen bzw. Religionen.</a:t>
            </a:r>
          </a:p>
          <a:p>
            <a:endParaRPr lang="de-DE" sz="2800" dirty="0" smtClean="0"/>
          </a:p>
        </p:txBody>
      </p:sp>
      <p:sp>
        <p:nvSpPr>
          <p:cNvPr id="2" name="Textfeld 1"/>
          <p:cNvSpPr txBox="1"/>
          <p:nvPr/>
        </p:nvSpPr>
        <p:spPr>
          <a:xfrm>
            <a:off x="347730" y="2524259"/>
            <a:ext cx="11668259" cy="1938992"/>
          </a:xfrm>
          <a:prstGeom prst="rect">
            <a:avLst/>
          </a:prstGeom>
          <a:noFill/>
        </p:spPr>
        <p:txBody>
          <a:bodyPr wrap="square" rtlCol="0">
            <a:spAutoFit/>
          </a:bodyPr>
          <a:lstStyle/>
          <a:p>
            <a:pPr marL="285750" indent="-285750">
              <a:buFont typeface="Wingdings" panose="05000000000000000000" pitchFamily="2" charset="2"/>
              <a:buChar char="à"/>
            </a:pPr>
            <a:r>
              <a:rPr lang="de-DE" sz="2400" dirty="0"/>
              <a:t>Begegnung der fremden Kultur in modernen Medien als Ersatz? </a:t>
            </a:r>
          </a:p>
          <a:p>
            <a:pPr marL="457200" indent="-457200">
              <a:buFont typeface="Wingdings" panose="05000000000000000000" pitchFamily="2" charset="2"/>
              <a:buChar char="à"/>
            </a:pPr>
            <a:r>
              <a:rPr lang="de-DE" sz="2400" dirty="0"/>
              <a:t>nicht nur </a:t>
            </a:r>
            <a:r>
              <a:rPr lang="de-DE" sz="2400" dirty="0" smtClean="0"/>
              <a:t>Wissenserwerb</a:t>
            </a:r>
            <a:endParaRPr lang="de-DE" sz="2400" dirty="0"/>
          </a:p>
          <a:p>
            <a:pPr marL="457200" indent="-457200">
              <a:buFont typeface="Wingdings" panose="05000000000000000000" pitchFamily="2" charset="2"/>
              <a:buChar char="à"/>
            </a:pPr>
            <a:r>
              <a:rPr lang="de-DE" sz="2400" dirty="0"/>
              <a:t>auch Aufbau von Werten, dem Verantwortungsbewusstsein und der eigenen Persönlichkeitsentwicklung</a:t>
            </a:r>
          </a:p>
          <a:p>
            <a:endParaRPr lang="de-DE" sz="2400" dirty="0"/>
          </a:p>
        </p:txBody>
      </p:sp>
    </p:spTree>
    <p:extLst>
      <p:ext uri="{BB962C8B-B14F-4D97-AF65-F5344CB8AC3E}">
        <p14:creationId xmlns:p14="http://schemas.microsoft.com/office/powerpoint/2010/main" val="2026185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04734" y="176707"/>
            <a:ext cx="11452485" cy="1846965"/>
          </a:xfrm>
        </p:spPr>
        <p:txBody>
          <a:bodyPr>
            <a:normAutofit/>
          </a:bodyPr>
          <a:lstStyle/>
          <a:p>
            <a:pPr marL="0" indent="0">
              <a:buNone/>
            </a:pPr>
            <a:r>
              <a:rPr lang="de-DE" dirty="0" smtClean="0"/>
              <a:t>Fremdartiges kann nur erkannt werden, wenn das Eigene bekannt ist</a:t>
            </a:r>
            <a:endParaRPr lang="de-DE" dirty="0"/>
          </a:p>
          <a:p>
            <a:pPr marL="0" indent="0">
              <a:buNone/>
            </a:pPr>
            <a:r>
              <a:rPr lang="de-DE" dirty="0" smtClean="0">
                <a:sym typeface="Wingdings" panose="05000000000000000000" pitchFamily="2" charset="2"/>
              </a:rPr>
              <a:t> </a:t>
            </a:r>
            <a:r>
              <a:rPr lang="de-DE" dirty="0" smtClean="0"/>
              <a:t>Perspektivwechsel </a:t>
            </a:r>
          </a:p>
          <a:p>
            <a:pPr marL="0" indent="0">
              <a:buNone/>
            </a:pPr>
            <a:endParaRPr lang="de-DE" dirty="0"/>
          </a:p>
          <a:p>
            <a:pPr marL="0" indent="0">
              <a:buNone/>
            </a:pPr>
            <a:endParaRPr lang="de-DE" dirty="0" smtClean="0"/>
          </a:p>
          <a:p>
            <a:pPr marL="0" indent="0">
              <a:buNone/>
            </a:pPr>
            <a:endParaRPr lang="de-DE" dirty="0"/>
          </a:p>
          <a:p>
            <a:pPr marL="0" indent="0">
              <a:buNone/>
            </a:pPr>
            <a:endParaRPr lang="de-DE" dirty="0" smtClean="0"/>
          </a:p>
          <a:p>
            <a:pPr marL="0" indent="0">
              <a:buNone/>
            </a:pPr>
            <a:endParaRPr lang="de-DE" dirty="0"/>
          </a:p>
        </p:txBody>
      </p:sp>
      <p:sp>
        <p:nvSpPr>
          <p:cNvPr id="4" name="Textfeld 3"/>
          <p:cNvSpPr txBox="1"/>
          <p:nvPr/>
        </p:nvSpPr>
        <p:spPr>
          <a:xfrm>
            <a:off x="757002" y="2204432"/>
            <a:ext cx="11434998" cy="1384995"/>
          </a:xfrm>
          <a:prstGeom prst="rect">
            <a:avLst/>
          </a:prstGeom>
          <a:noFill/>
        </p:spPr>
        <p:txBody>
          <a:bodyPr wrap="square" rtlCol="0">
            <a:spAutoFit/>
          </a:bodyPr>
          <a:lstStyle/>
          <a:p>
            <a:r>
              <a:rPr lang="de-DE" sz="2800" u="sng" dirty="0" smtClean="0"/>
              <a:t>ACHTUNG: </a:t>
            </a:r>
            <a:r>
              <a:rPr lang="de-DE" sz="2800" dirty="0"/>
              <a:t>Karlo Meyer warnt vor einer Vereinnahmung der anderen </a:t>
            </a:r>
            <a:r>
              <a:rPr lang="de-DE" sz="2800" dirty="0" smtClean="0"/>
              <a:t>Religion </a:t>
            </a:r>
          </a:p>
          <a:p>
            <a:pPr marL="457200" indent="-457200">
              <a:buFont typeface="Wingdings" panose="05000000000000000000" pitchFamily="2" charset="2"/>
              <a:buChar char="à"/>
            </a:pPr>
            <a:r>
              <a:rPr lang="de-DE" sz="2800" dirty="0" smtClean="0">
                <a:sym typeface="Wingdings" panose="05000000000000000000" pitchFamily="2" charset="2"/>
              </a:rPr>
              <a:t>keine </a:t>
            </a:r>
            <a:r>
              <a:rPr lang="de-DE" sz="2800" dirty="0" smtClean="0"/>
              <a:t>relativierende </a:t>
            </a:r>
            <a:r>
              <a:rPr lang="de-DE" sz="2800" dirty="0"/>
              <a:t>Gleichheit </a:t>
            </a:r>
            <a:r>
              <a:rPr lang="de-DE" sz="2800" dirty="0" smtClean="0"/>
              <a:t>herstellen, ohne Fremdheit zu thematisieren</a:t>
            </a:r>
            <a:endParaRPr lang="de-DE" sz="2800" u="sng" dirty="0"/>
          </a:p>
        </p:txBody>
      </p:sp>
      <p:sp>
        <p:nvSpPr>
          <p:cNvPr id="5" name="Gewitterblitz 4"/>
          <p:cNvSpPr/>
          <p:nvPr/>
        </p:nvSpPr>
        <p:spPr>
          <a:xfrm>
            <a:off x="52465" y="2383435"/>
            <a:ext cx="704537" cy="944381"/>
          </a:xfrm>
          <a:prstGeom prst="lightningBol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extfeld 5"/>
          <p:cNvSpPr txBox="1"/>
          <p:nvPr/>
        </p:nvSpPr>
        <p:spPr>
          <a:xfrm>
            <a:off x="404733" y="4173349"/>
            <a:ext cx="11452486" cy="1877437"/>
          </a:xfrm>
          <a:prstGeom prst="rect">
            <a:avLst/>
          </a:prstGeom>
          <a:noFill/>
        </p:spPr>
        <p:txBody>
          <a:bodyPr wrap="square" rtlCol="0">
            <a:spAutoFit/>
          </a:bodyPr>
          <a:lstStyle/>
          <a:p>
            <a:pPr algn="just"/>
            <a:r>
              <a:rPr lang="de-DE" sz="2400" i="1" u="sng" dirty="0" smtClean="0"/>
              <a:t>Papst Franziskus </a:t>
            </a:r>
            <a:r>
              <a:rPr lang="de-DE" sz="2400" u="sng" dirty="0" smtClean="0"/>
              <a:t>in </a:t>
            </a:r>
            <a:r>
              <a:rPr lang="de-DE" sz="2400" u="sng" dirty="0"/>
              <a:t>seinem ersten Apostolischen Schreiben </a:t>
            </a:r>
            <a:r>
              <a:rPr lang="de-DE" sz="2400" i="1" u="sng" dirty="0" err="1"/>
              <a:t>Evangelii</a:t>
            </a:r>
            <a:r>
              <a:rPr lang="de-DE" sz="2400" i="1" u="sng" dirty="0"/>
              <a:t> </a:t>
            </a:r>
            <a:r>
              <a:rPr lang="de-DE" sz="2400" i="1" u="sng" dirty="0" smtClean="0"/>
              <a:t>Gaudium</a:t>
            </a:r>
            <a:r>
              <a:rPr lang="de-DE" sz="2400" u="sng" dirty="0" smtClean="0"/>
              <a:t>(vgl</a:t>
            </a:r>
            <a:r>
              <a:rPr lang="de-DE" sz="2400" u="sng" dirty="0"/>
              <a:t>. EG 251</a:t>
            </a:r>
            <a:r>
              <a:rPr lang="de-DE" sz="2400" u="sng" dirty="0" smtClean="0"/>
              <a:t>):</a:t>
            </a:r>
          </a:p>
          <a:p>
            <a:pPr marL="342900" indent="-342900" algn="just">
              <a:buFont typeface="Arial" panose="020B0604020202020204" pitchFamily="34" charset="0"/>
              <a:buChar char="•"/>
            </a:pPr>
            <a:r>
              <a:rPr lang="de-DE" sz="2400" dirty="0" smtClean="0"/>
              <a:t>Darlegung von Gemeinsamkeiten in der Glaubenslehre</a:t>
            </a:r>
            <a:endParaRPr lang="de-DE" sz="2400" dirty="0"/>
          </a:p>
          <a:p>
            <a:pPr marL="342900" indent="-342900" algn="just">
              <a:buFont typeface="Arial" panose="020B0604020202020204" pitchFamily="34" charset="0"/>
              <a:buChar char="•"/>
            </a:pPr>
            <a:r>
              <a:rPr lang="de-DE" sz="2400" dirty="0" smtClean="0"/>
              <a:t>Warnung vor einem versöhnlichen Synkretismus </a:t>
            </a:r>
            <a:endParaRPr lang="de-DE" sz="2400" dirty="0"/>
          </a:p>
          <a:p>
            <a:pPr marL="342900" indent="-342900" algn="just">
              <a:buFont typeface="Wingdings" panose="05000000000000000000" pitchFamily="2" charset="2"/>
              <a:buChar char="à"/>
            </a:pPr>
            <a:r>
              <a:rPr lang="de-DE" sz="2400" dirty="0" smtClean="0">
                <a:sym typeface="Wingdings" panose="05000000000000000000" pitchFamily="2" charset="2"/>
              </a:rPr>
              <a:t>Voraussetzung für f</a:t>
            </a:r>
            <a:r>
              <a:rPr lang="de-DE" sz="2400" dirty="0" smtClean="0"/>
              <a:t>ruchtbaren Dialog: gute Kenntnis der eigenen Religion</a:t>
            </a:r>
          </a:p>
          <a:p>
            <a:pPr algn="just"/>
            <a:endParaRPr lang="de-DE" sz="2000" dirty="0"/>
          </a:p>
        </p:txBody>
      </p:sp>
    </p:spTree>
    <p:extLst>
      <p:ext uri="{BB962C8B-B14F-4D97-AF65-F5344CB8AC3E}">
        <p14:creationId xmlns:p14="http://schemas.microsoft.com/office/powerpoint/2010/main" val="792311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1518</Words>
  <Application>Microsoft Office PowerPoint</Application>
  <PresentationFormat>Breitbild</PresentationFormat>
  <Paragraphs>112</Paragraphs>
  <Slides>18</Slides>
  <Notes>0</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18</vt:i4>
      </vt:variant>
    </vt:vector>
  </HeadingPairs>
  <TitlesOfParts>
    <vt:vector size="25" baseType="lpstr">
      <vt:lpstr>Arial</vt:lpstr>
      <vt:lpstr>Calibri</vt:lpstr>
      <vt:lpstr>Calibri Light</vt:lpstr>
      <vt:lpstr>Cambria</vt:lpstr>
      <vt:lpstr>Times New Roman</vt:lpstr>
      <vt:lpstr>Wingdings</vt:lpstr>
      <vt:lpstr>Office Theme</vt:lpstr>
      <vt:lpstr>Begegnungen mit einer fremden Religion und Kultur:                                    Muslime in Deutschland –                                                                                                         Eine Unterrichtseinheit im Rahmen des Lehrplanthemas FLP 7.5:                                         Der Islam – Begegnung mit Muslimen in unserer Gesellschaft </vt:lpstr>
      <vt:lpstr>Islam im RU – ein lohnendes Wagnis?</vt:lpstr>
      <vt:lpstr>PowerPoint-Präsentation</vt:lpstr>
      <vt:lpstr>Quiz - Lösung</vt:lpstr>
      <vt:lpstr>PowerPoint-Präsentation</vt:lpstr>
      <vt:lpstr>PowerPoint-Präsentation</vt:lpstr>
      <vt:lpstr>PowerPoint-Präsentation</vt:lpstr>
      <vt:lpstr>PowerPoint-Präsentation</vt:lpstr>
      <vt:lpstr>PowerPoint-Präsentation</vt:lpstr>
      <vt:lpstr>Begegnungen mit einer fremden Religion –  Ein performativer Ansatz </vt:lpstr>
      <vt:lpstr>Interreligiöser Dialog und Moscheebesuch</vt:lpstr>
      <vt:lpstr>PowerPoint-Präsentation</vt:lpstr>
      <vt:lpstr>PowerPoint-Präsentation</vt:lpstr>
      <vt:lpstr>PowerPoint-Präsentation</vt:lpstr>
      <vt:lpstr>Reflexion zum interreligiösen Dialog</vt:lpstr>
      <vt:lpstr>PowerPoint-Präsentation</vt:lpstr>
      <vt:lpstr>Reflexion / Vergleich mit der Exkursion aus dem letzten Schuljahr</vt:lpstr>
      <vt:lpstr>Evaluation durch die Schüler und einer Muslima der Moscheegemeinde (deren Söhne selbst die 7. Klasse besuchten)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Begegnungen mit einer fremden Religion und Kultur:                                    Muslime in Deutschland –                                                                                                         Eine Unterrichtseinheit im Rahmen des Lehrplanthemas FLP 7.5:                                         Der Islam – Begegnung mit Muslimen in unserer Gesellschaft</dc:title>
  <dc:creator>Sa.Koese</dc:creator>
  <cp:lastModifiedBy>Sa.Koese</cp:lastModifiedBy>
  <cp:revision>86</cp:revision>
  <dcterms:created xsi:type="dcterms:W3CDTF">2014-10-29T13:28:38Z</dcterms:created>
  <dcterms:modified xsi:type="dcterms:W3CDTF">2014-11-11T16:57:26Z</dcterms:modified>
</cp:coreProperties>
</file>