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80" r:id="rId9"/>
    <p:sldId id="263" r:id="rId10"/>
    <p:sldId id="264" r:id="rId11"/>
    <p:sldId id="284" r:id="rId12"/>
    <p:sldId id="265" r:id="rId13"/>
    <p:sldId id="286" r:id="rId14"/>
    <p:sldId id="28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3" r:id="rId25"/>
    <p:sldId id="276" r:id="rId26"/>
    <p:sldId id="277" r:id="rId27"/>
    <p:sldId id="281" r:id="rId28"/>
    <p:sldId id="283" r:id="rId29"/>
    <p:sldId id="282" r:id="rId30"/>
    <p:sldId id="278" r:id="rId31"/>
    <p:sldId id="279" r:id="rId32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8EC45-251E-404F-B03E-1E839D439B34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2C747-9378-4AAD-A38E-C58E26D3E6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A5F4-1557-4026-B8A9-45D60AEE07ED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A1E9-7399-4DA2-9E81-4D876D8782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A1E9-7399-4DA2-9E81-4D876D87825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019D-26CA-4CCF-9BB8-18182E53FD9B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7DEE2-53CC-4F01-AE42-63C2A4F285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en&#233;e\Desktop\The%20Big%20Bang%20Theory%20-%20Gender%20Wars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Genderproblematik im RU –</a:t>
            </a:r>
            <a:br>
              <a:rPr lang="de-DE" b="1" dirty="0"/>
            </a:br>
            <a:r>
              <a:rPr lang="de-DE" b="1" dirty="0"/>
              <a:t>Wie Religion geschlechtsspezifisch erfahren wird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http://old.homeip.net/moko/frauen/frauensymbo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00438"/>
            <a:ext cx="1428750" cy="2038350"/>
          </a:xfrm>
          <a:prstGeom prst="rect">
            <a:avLst/>
          </a:prstGeom>
          <a:noFill/>
        </p:spPr>
      </p:pic>
      <p:pic>
        <p:nvPicPr>
          <p:cNvPr id="1028" name="Picture 4" descr="http://de.clipdealer.com/preview/image/000/248/765/previews/6--248765-M%26auml%3Bnner-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14752"/>
            <a:ext cx="3271645" cy="184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2314581"/>
            <a:ext cx="8229600" cy="1185857"/>
          </a:xfrm>
        </p:spPr>
        <p:txBody>
          <a:bodyPr>
            <a:normAutofit fontScale="77500" lnSpcReduction="20000"/>
          </a:bodyPr>
          <a:lstStyle/>
          <a:p>
            <a:r>
              <a:rPr lang="de-DE" sz="3900" dirty="0" smtClean="0"/>
              <a:t>„Auch in den unschuldigsten Handlungen lässt sich </a:t>
            </a:r>
            <a:r>
              <a:rPr lang="de-DE" sz="3900" dirty="0" err="1" smtClean="0"/>
              <a:t>gender</a:t>
            </a:r>
            <a:r>
              <a:rPr lang="de-DE" sz="3900" dirty="0" smtClean="0"/>
              <a:t> nicht draußen halten.“</a:t>
            </a:r>
          </a:p>
          <a:p>
            <a:pPr algn="r">
              <a:buNone/>
            </a:pPr>
            <a:r>
              <a:rPr lang="de-DE" sz="2900" dirty="0" smtClean="0"/>
              <a:t>Hartmann-Lehner/Lehner</a:t>
            </a:r>
          </a:p>
          <a:p>
            <a:endParaRPr lang="de-DE" sz="29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Klassensituation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85804" y="431484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Sitzordnungsepisode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2464" y="1071546"/>
            <a:ext cx="64190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857520" y="1643050"/>
            <a:ext cx="321467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Thema: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Symbole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8" name="Grafik 2" descr="P10602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2736056" cy="3648075"/>
          </a:xfrm>
          <a:prstGeom prst="rect">
            <a:avLst/>
          </a:prstGeom>
        </p:spPr>
      </p:pic>
      <p:pic>
        <p:nvPicPr>
          <p:cNvPr id="10" name="Grafik 4" descr="P1060275.JPG"/>
          <p:cNvPicPr/>
          <p:nvPr/>
        </p:nvPicPr>
        <p:blipFill>
          <a:blip r:embed="rId3" cstate="print"/>
          <a:srcRect t="4094"/>
          <a:stretch>
            <a:fillRect/>
          </a:stretch>
        </p:blipFill>
        <p:spPr>
          <a:xfrm>
            <a:off x="5000628" y="2500306"/>
            <a:ext cx="2853766" cy="36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857520" y="1643050"/>
            <a:ext cx="321467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Thema: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Symbole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9" name="Grafik 5" descr="P10602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2428868"/>
            <a:ext cx="2533650" cy="3646964"/>
          </a:xfrm>
          <a:prstGeom prst="rect">
            <a:avLst/>
          </a:prstGeom>
        </p:spPr>
      </p:pic>
      <p:pic>
        <p:nvPicPr>
          <p:cNvPr id="11" name="Grafik 8" descr="P1060276.JPG"/>
          <p:cNvPicPr/>
          <p:nvPr/>
        </p:nvPicPr>
        <p:blipFill>
          <a:blip r:embed="rId3" cstate="print"/>
          <a:srcRect t="7269" b="13216"/>
          <a:stretch>
            <a:fillRect/>
          </a:stretch>
        </p:blipFill>
        <p:spPr>
          <a:xfrm>
            <a:off x="4500562" y="2786058"/>
            <a:ext cx="3643338" cy="265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Symbolverständnis</a:t>
            </a:r>
            <a:endParaRPr lang="de-DE" dirty="0"/>
          </a:p>
        </p:txBody>
      </p:sp>
      <p:pic>
        <p:nvPicPr>
          <p:cNvPr id="5" name="Inhaltsplatzhalter 4" descr="img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23887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img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71612"/>
            <a:ext cx="3885064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fik 5" descr="img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688657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img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5219700" cy="1543050"/>
          </a:xfrm>
          <a:prstGeom prst="rect">
            <a:avLst/>
          </a:prstGeom>
        </p:spPr>
      </p:pic>
      <p:pic>
        <p:nvPicPr>
          <p:cNvPr id="8" name="Grafik 7" descr="img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643314"/>
            <a:ext cx="6276970" cy="295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000364" y="1857364"/>
            <a:ext cx="3357586" cy="61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Weitere Themen:</a:t>
            </a:r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42910" y="3143248"/>
            <a:ext cx="2357454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Wasser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714744" y="2643182"/>
            <a:ext cx="1928826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Kreuz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6643702" y="3171837"/>
            <a:ext cx="1643074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Brot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42910" y="4572008"/>
            <a:ext cx="5014890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Kreativität und Gestaltung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5857884" y="4572008"/>
            <a:ext cx="292895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Arbeitsweise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2" grpId="0" build="p"/>
      <p:bldP spid="13" grpId="0" build="p"/>
      <p:bldP spid="14" grpId="0" build="p"/>
      <p:bldP spid="15" grpId="0" build="p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P1060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928826"/>
            <a:ext cx="2732486" cy="3643314"/>
          </a:xfrm>
          <a:prstGeom prst="rect">
            <a:avLst/>
          </a:prstGeom>
        </p:spPr>
      </p:pic>
      <p:pic>
        <p:nvPicPr>
          <p:cNvPr id="18" name="Grafik 29" descr="P1060303.JPG"/>
          <p:cNvPicPr/>
          <p:nvPr/>
        </p:nvPicPr>
        <p:blipFill>
          <a:blip r:embed="rId3" cstate="print"/>
          <a:srcRect t="13100" b="13974"/>
          <a:stretch>
            <a:fillRect/>
          </a:stretch>
        </p:blipFill>
        <p:spPr>
          <a:xfrm>
            <a:off x="4657431" y="2105038"/>
            <a:ext cx="327215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Fortbildung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1600201"/>
            <a:ext cx="8229600" cy="68579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Begrüßung und kurze Vorstellung der Referentin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85804" y="2285992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Einstieg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 Thema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292893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Impulsvortrag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85804" y="364331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Praxisnahe Kleingruppenarbeit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85804" y="431484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Plenum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00034" y="502922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Abschlussrunde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fik 17" descr="P1060288.JPG"/>
          <p:cNvPicPr/>
          <p:nvPr/>
        </p:nvPicPr>
        <p:blipFill>
          <a:blip r:embed="rId2" cstate="print"/>
          <a:srcRect l="24958" t="15208" r="19770" b="14262"/>
          <a:stretch>
            <a:fillRect/>
          </a:stretch>
        </p:blipFill>
        <p:spPr>
          <a:xfrm>
            <a:off x="886774" y="2238388"/>
            <a:ext cx="3185160" cy="3048000"/>
          </a:xfrm>
          <a:prstGeom prst="rect">
            <a:avLst/>
          </a:prstGeom>
        </p:spPr>
      </p:pic>
      <p:pic>
        <p:nvPicPr>
          <p:cNvPr id="7" name="Grafik 10" descr="P1060282.JPG"/>
          <p:cNvPicPr/>
          <p:nvPr/>
        </p:nvPicPr>
        <p:blipFill>
          <a:blip r:embed="rId3" cstate="print"/>
          <a:srcRect l="31405" t="35022" r="24463" b="26652"/>
          <a:stretch>
            <a:fillRect/>
          </a:stretch>
        </p:blipFill>
        <p:spPr>
          <a:xfrm>
            <a:off x="4857752" y="2357430"/>
            <a:ext cx="357105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32" descr="P1060354.JPG"/>
          <p:cNvPicPr/>
          <p:nvPr/>
        </p:nvPicPr>
        <p:blipFill>
          <a:blip r:embed="rId2" cstate="print"/>
          <a:srcRect l="5785" t="16973" r="25710" b="26377"/>
          <a:stretch>
            <a:fillRect/>
          </a:stretch>
        </p:blipFill>
        <p:spPr>
          <a:xfrm>
            <a:off x="214282" y="1571612"/>
            <a:ext cx="3943350" cy="2447925"/>
          </a:xfrm>
          <a:prstGeom prst="rect">
            <a:avLst/>
          </a:prstGeom>
        </p:spPr>
      </p:pic>
      <p:pic>
        <p:nvPicPr>
          <p:cNvPr id="9" name="Grafik 37" descr="P1060349.JPG"/>
          <p:cNvPicPr/>
          <p:nvPr/>
        </p:nvPicPr>
        <p:blipFill>
          <a:blip r:embed="rId3" cstate="print"/>
          <a:srcRect l="13875" r="21541" b="50826"/>
          <a:stretch>
            <a:fillRect/>
          </a:stretch>
        </p:blipFill>
        <p:spPr>
          <a:xfrm>
            <a:off x="4500562" y="1500174"/>
            <a:ext cx="4292233" cy="2448000"/>
          </a:xfrm>
          <a:prstGeom prst="rect">
            <a:avLst/>
          </a:prstGeom>
        </p:spPr>
      </p:pic>
      <p:pic>
        <p:nvPicPr>
          <p:cNvPr id="10" name="Grafik 31" descr="P1060355.JPG"/>
          <p:cNvPicPr/>
          <p:nvPr/>
        </p:nvPicPr>
        <p:blipFill>
          <a:blip r:embed="rId4" cstate="print"/>
          <a:srcRect t="15429" r="23402" b="19989"/>
          <a:stretch>
            <a:fillRect/>
          </a:stretch>
        </p:blipFill>
        <p:spPr>
          <a:xfrm>
            <a:off x="2500298" y="3857628"/>
            <a:ext cx="441452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49" descr="P10603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857652" cy="3071834"/>
          </a:xfrm>
          <a:prstGeom prst="rect">
            <a:avLst/>
          </a:prstGeom>
        </p:spPr>
      </p:pic>
      <p:pic>
        <p:nvPicPr>
          <p:cNvPr id="11" name="Grafik 5" descr="P1060373.JPG"/>
          <p:cNvPicPr/>
          <p:nvPr/>
        </p:nvPicPr>
        <p:blipFill>
          <a:blip r:embed="rId3" cstate="print"/>
          <a:srcRect t="3084" b="5286"/>
          <a:stretch>
            <a:fillRect/>
          </a:stretch>
        </p:blipFill>
        <p:spPr>
          <a:xfrm>
            <a:off x="4572000" y="3357562"/>
            <a:ext cx="435768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fik 46" descr="P10603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592049" cy="3448800"/>
          </a:xfrm>
          <a:prstGeom prst="rect">
            <a:avLst/>
          </a:prstGeom>
        </p:spPr>
      </p:pic>
      <p:pic>
        <p:nvPicPr>
          <p:cNvPr id="8" name="Grafik 48" descr="P10603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5600" y="3409200"/>
            <a:ext cx="4598400" cy="344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Erfahrungen zum Thema</a:t>
            </a:r>
            <a:br>
              <a:rPr lang="de-DE" dirty="0" smtClean="0"/>
            </a:br>
            <a:r>
              <a:rPr lang="de-DE" dirty="0" smtClean="0"/>
              <a:t>in der 7. Jahrgangsstufe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33" descr="P1060353.JPG"/>
          <p:cNvPicPr/>
          <p:nvPr/>
        </p:nvPicPr>
        <p:blipFill>
          <a:blip r:embed="rId2" cstate="print"/>
          <a:srcRect t="14660" b="6806"/>
          <a:stretch>
            <a:fillRect/>
          </a:stretch>
        </p:blipFill>
        <p:spPr>
          <a:xfrm>
            <a:off x="357158" y="2071678"/>
            <a:ext cx="4580545" cy="2700000"/>
          </a:xfrm>
          <a:prstGeom prst="rect">
            <a:avLst/>
          </a:prstGeom>
        </p:spPr>
      </p:pic>
      <p:pic>
        <p:nvPicPr>
          <p:cNvPr id="9" name="Grafik 38" descr="P106034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3592996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Quintessenz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685792"/>
          </a:xfrm>
        </p:spPr>
        <p:txBody>
          <a:bodyPr>
            <a:normAutofit/>
          </a:bodyPr>
          <a:lstStyle/>
          <a:p>
            <a:r>
              <a:rPr lang="de-DE" dirty="0" smtClean="0"/>
              <a:t>sehr ähnliches Symbolverständnis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00034" y="214311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Mädchen teilweise reflektierter und abstrakter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28596" y="292893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Erziehung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spielt eine Rolle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28596" y="4286256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 wirklichen Geschlechterklischees bei diesem Thema!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48" y="5572140"/>
            <a:ext cx="1571636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ABER: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28596" y="364331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Lehrkraft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muss selbst viel reflektieren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714612" y="5357826"/>
            <a:ext cx="5286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Es gibt Themen, da kommt dies mehr zum Vorschein!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Kleingruppenarbeit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28596" y="342900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28596" y="3071810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In welchen Klassen/Themen gibt es „Probleme“ mit den Rollenklischees?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28596" y="4529158"/>
            <a:ext cx="8229600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Welche Themen sind für Jungen interessanter, welche für Mädchen?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28596" y="1571612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Möglichkeit des Austausches zu dem Thema und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Anfragen an Erfahrungen und Lehrplan: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Nützliche Literaturtipps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43536"/>
          </a:xfrm>
        </p:spPr>
        <p:txBody>
          <a:bodyPr>
            <a:noAutofit/>
          </a:bodyPr>
          <a:lstStyle/>
          <a:p>
            <a:endParaRPr lang="de-DE" sz="2800" cap="small" dirty="0" smtClean="0"/>
          </a:p>
          <a:p>
            <a:pPr>
              <a:buNone/>
            </a:pPr>
            <a:r>
              <a:rPr lang="de-DE" sz="2800" b="1" cap="small" dirty="0" smtClean="0"/>
              <a:t>Bücher zum Themenbereich</a:t>
            </a:r>
          </a:p>
          <a:p>
            <a:r>
              <a:rPr lang="de-DE" sz="2800" cap="small" dirty="0" err="1" smtClean="0"/>
              <a:t>Pithan</a:t>
            </a:r>
            <a:r>
              <a:rPr lang="de-DE" sz="2800" cap="small" dirty="0" smtClean="0"/>
              <a:t>, </a:t>
            </a:r>
            <a:r>
              <a:rPr lang="de-DE" sz="2800" cap="small" dirty="0" err="1" smtClean="0"/>
              <a:t>Annebelle</a:t>
            </a:r>
            <a:r>
              <a:rPr lang="de-DE" sz="2800" cap="small" dirty="0" smtClean="0"/>
              <a:t>/Arzt, Silvia/Jakobs, Monika/</a:t>
            </a:r>
            <a:r>
              <a:rPr lang="de-DE" sz="2800" cap="small" dirty="0" err="1" smtClean="0"/>
              <a:t>Kauth</a:t>
            </a:r>
            <a:r>
              <a:rPr lang="de-DE" sz="2800" cap="small" dirty="0" smtClean="0"/>
              <a:t>, Thorsten</a:t>
            </a:r>
            <a:r>
              <a:rPr lang="de-DE" sz="2800" dirty="0" smtClean="0"/>
              <a:t> (</a:t>
            </a:r>
            <a:r>
              <a:rPr lang="de-DE" sz="2800" cap="small" dirty="0" smtClean="0"/>
              <a:t>Hrsg</a:t>
            </a:r>
            <a:r>
              <a:rPr lang="de-DE" sz="2800" dirty="0" smtClean="0"/>
              <a:t>.): Gender. Religion. Bildung. Beiträge zu einer Religionspädagogik der Vielfalt, Gütersloh, 2009.</a:t>
            </a:r>
          </a:p>
          <a:p>
            <a:r>
              <a:rPr lang="de-DE" sz="2800" cap="small" dirty="0" smtClean="0"/>
              <a:t>Qualbrink, Andrea/</a:t>
            </a:r>
            <a:r>
              <a:rPr lang="de-DE" sz="2800" cap="small" dirty="0" err="1" smtClean="0"/>
              <a:t>Pithan</a:t>
            </a:r>
            <a:r>
              <a:rPr lang="de-DE" sz="2800" cap="small" dirty="0" smtClean="0"/>
              <a:t>, </a:t>
            </a:r>
            <a:r>
              <a:rPr lang="de-DE" sz="2800" cap="small" dirty="0" err="1" smtClean="0"/>
              <a:t>Annebelle</a:t>
            </a:r>
            <a:r>
              <a:rPr lang="de-DE" sz="2800" cap="small" dirty="0" smtClean="0"/>
              <a:t>/Wischer, Mariele</a:t>
            </a:r>
            <a:r>
              <a:rPr lang="de-DE" sz="2800" dirty="0" smtClean="0"/>
              <a:t> (</a:t>
            </a:r>
            <a:r>
              <a:rPr lang="de-DE" sz="2800" cap="small" dirty="0" smtClean="0"/>
              <a:t>Hrsg</a:t>
            </a:r>
            <a:r>
              <a:rPr lang="de-DE" sz="2800" dirty="0" smtClean="0"/>
              <a:t>.): Geschlechter bilden. Perspektiven für einen genderbewussten Religionsunterricht, Gütersloh,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Nützliche Literaturtipps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86478"/>
          </a:xfrm>
        </p:spPr>
        <p:txBody>
          <a:bodyPr>
            <a:noAutofit/>
          </a:bodyPr>
          <a:lstStyle/>
          <a:p>
            <a:endParaRPr lang="de-DE" sz="2200" cap="small" dirty="0" smtClean="0"/>
          </a:p>
          <a:p>
            <a:pPr>
              <a:buNone/>
            </a:pPr>
            <a:r>
              <a:rPr lang="de-DE" sz="2200" b="1" cap="small" dirty="0" smtClean="0"/>
              <a:t>Artikel aus Zeitschriften und </a:t>
            </a:r>
            <a:r>
              <a:rPr lang="de-DE" sz="2200" b="1" cap="small" dirty="0" err="1" smtClean="0"/>
              <a:t>sammelwerken</a:t>
            </a:r>
            <a:endParaRPr lang="de-DE" sz="2200" b="1" cap="small" dirty="0" smtClean="0"/>
          </a:p>
          <a:p>
            <a:r>
              <a:rPr lang="de-DE" sz="2200" cap="small" dirty="0" smtClean="0"/>
              <a:t>Ferme, Simone</a:t>
            </a:r>
            <a:r>
              <a:rPr lang="de-DE" sz="2200" dirty="0" smtClean="0"/>
              <a:t>: Geschlecht und religiöses Lernen – Zur Relevanz der Gender-Perspektive für den Religionsunterricht, in: </a:t>
            </a:r>
            <a:r>
              <a:rPr lang="de-DE" sz="2200" cap="small" dirty="0" err="1" smtClean="0"/>
              <a:t>Noormann</a:t>
            </a:r>
            <a:r>
              <a:rPr lang="de-DE" sz="2200" cap="small" dirty="0" smtClean="0"/>
              <a:t>, Harry/Becker, Ulrich/</a:t>
            </a:r>
            <a:r>
              <a:rPr lang="de-DE" sz="2200" cap="small" dirty="0" err="1" smtClean="0"/>
              <a:t>Trocholepczy</a:t>
            </a:r>
            <a:r>
              <a:rPr lang="de-DE" sz="2200" dirty="0" smtClean="0"/>
              <a:t> (</a:t>
            </a:r>
            <a:r>
              <a:rPr lang="de-DE" sz="2200" cap="small" dirty="0" smtClean="0"/>
              <a:t>Hrsg</a:t>
            </a:r>
            <a:r>
              <a:rPr lang="de-DE" sz="2200" dirty="0" smtClean="0"/>
              <a:t>.): Ökumenisches Arbeitsbuch Religionspädagogik, Stuttgart 2000, 270-274.</a:t>
            </a:r>
          </a:p>
          <a:p>
            <a:r>
              <a:rPr lang="de-DE" sz="2200" cap="small" dirty="0" smtClean="0"/>
              <a:t>Häußler, Gabi</a:t>
            </a:r>
            <a:r>
              <a:rPr lang="de-DE" sz="2200" dirty="0" smtClean="0"/>
              <a:t>: Jetzt verstehe ich die Mädchen besser – danke! Unterrichtsskizzen zur Selbstvergewisserung und Verständigung von Mädchen und Jungen im RU, in: Katechetische Blätter 119/1994, 101-107.</a:t>
            </a:r>
          </a:p>
          <a:p>
            <a:r>
              <a:rPr lang="de-DE" sz="2200" cap="small" dirty="0" smtClean="0"/>
              <a:t>Lehner-Hartmann, Andrea</a:t>
            </a:r>
            <a:r>
              <a:rPr lang="de-DE" sz="2200" dirty="0" smtClean="0"/>
              <a:t>: Mädchen oder Bub – eine Leichtigkeit des Seins? Zur Bedeutung des Geschlechts in der Entwicklung des Kindes, in: </a:t>
            </a:r>
            <a:r>
              <a:rPr lang="de-DE" sz="2200" dirty="0" err="1" smtClean="0"/>
              <a:t>Diakonia</a:t>
            </a:r>
            <a:r>
              <a:rPr lang="de-DE" sz="2200" dirty="0" smtClean="0"/>
              <a:t> 5/1998, 302-310.</a:t>
            </a:r>
          </a:p>
          <a:p>
            <a:r>
              <a:rPr lang="de-DE" sz="2200" cap="small" dirty="0" smtClean="0"/>
              <a:t>Lehner-Hartmann, Andrea</a:t>
            </a:r>
            <a:r>
              <a:rPr lang="de-DE" sz="2200" dirty="0" smtClean="0"/>
              <a:t>: Mädchen und Buben in der Schule: gleich oder gegensätzlich?, in: Christlich pädagogische Blätter 3/2001, 145-149.</a:t>
            </a:r>
          </a:p>
          <a:p>
            <a:endParaRPr lang="de-DE" sz="2200" dirty="0" smtClean="0"/>
          </a:p>
          <a:p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de-DE" dirty="0" smtClean="0"/>
              <a:t>Nützliche Literaturtipps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>
            <a:noAutofit/>
          </a:bodyPr>
          <a:lstStyle/>
          <a:p>
            <a:r>
              <a:rPr lang="de-DE" sz="2000" cap="small" dirty="0" smtClean="0"/>
              <a:t>Lehner-Hartmann, Andrea</a:t>
            </a:r>
            <a:r>
              <a:rPr lang="de-DE" sz="2000" dirty="0" smtClean="0"/>
              <a:t>: Natur oder Kultur im Geschlechterverhältnis? Gender – eine Analysekategorie – auch für die </a:t>
            </a:r>
            <a:r>
              <a:rPr lang="de-DE" sz="2000" dirty="0" err="1" smtClean="0"/>
              <a:t>Religionspädgogik</a:t>
            </a:r>
            <a:r>
              <a:rPr lang="de-DE" sz="2000" dirty="0" smtClean="0"/>
              <a:t>?, in: Katechetische Blätter 123/1998, 364- 369.</a:t>
            </a:r>
          </a:p>
          <a:p>
            <a:r>
              <a:rPr lang="de-DE" sz="2000" cap="small" dirty="0" smtClean="0"/>
              <a:t>Lehner-Hartmann, Andrea/Lehner, Erich</a:t>
            </a:r>
            <a:r>
              <a:rPr lang="de-DE" sz="2000" dirty="0" smtClean="0"/>
              <a:t>: Verstehens- und Deutungshilfen aus der Genderforschung für (religiöse) Erziehung und Bildung, in: </a:t>
            </a:r>
            <a:r>
              <a:rPr lang="de-DE" sz="2000" cap="small" dirty="0" smtClean="0"/>
              <a:t>Angel, Hans-Ferdinand</a:t>
            </a:r>
            <a:r>
              <a:rPr lang="de-DE" sz="2000" dirty="0" smtClean="0"/>
              <a:t> (</a:t>
            </a:r>
            <a:r>
              <a:rPr lang="de-DE" sz="2000" cap="small" dirty="0" smtClean="0"/>
              <a:t>Hrsg</a:t>
            </a:r>
            <a:r>
              <a:rPr lang="de-DE" sz="2000" dirty="0" smtClean="0"/>
              <a:t>.): Tragfähigkeit der Religionspädagogik, Graz 2000, 188-214.</a:t>
            </a:r>
          </a:p>
          <a:p>
            <a:r>
              <a:rPr lang="de-DE" sz="2000" cap="small" dirty="0" err="1" smtClean="0"/>
              <a:t>Pissarek-Hudelist</a:t>
            </a:r>
            <a:r>
              <a:rPr lang="de-DE" sz="2000" cap="small" dirty="0" smtClean="0"/>
              <a:t>, Herlinde</a:t>
            </a:r>
            <a:r>
              <a:rPr lang="de-DE" sz="2000" dirty="0" smtClean="0"/>
              <a:t>: Feministische Theologie und Religionspädagogik, in: </a:t>
            </a:r>
            <a:r>
              <a:rPr lang="de-DE" sz="2000" cap="small" dirty="0" smtClean="0"/>
              <a:t>Biehl, Peter</a:t>
            </a:r>
            <a:r>
              <a:rPr lang="de-DE" sz="2000" dirty="0" smtClean="0"/>
              <a:t> u.a. (</a:t>
            </a:r>
            <a:r>
              <a:rPr lang="de-DE" sz="2000" cap="small" dirty="0" smtClean="0"/>
              <a:t>Hrsg.): </a:t>
            </a:r>
            <a:r>
              <a:rPr lang="de-DE" sz="2000" dirty="0" smtClean="0"/>
              <a:t>Jahrbuch der Religionspädagogik 6, Neukirchen-Vluyn 1989, 153-173.</a:t>
            </a:r>
          </a:p>
          <a:p>
            <a:r>
              <a:rPr lang="de-DE" sz="2000" cap="small" dirty="0" smtClean="0"/>
              <a:t> </a:t>
            </a:r>
            <a:r>
              <a:rPr lang="de-DE" sz="2000" cap="small" dirty="0" err="1" smtClean="0"/>
              <a:t>Pithan</a:t>
            </a:r>
            <a:r>
              <a:rPr lang="de-DE" sz="2000" cap="small" dirty="0" smtClean="0"/>
              <a:t>, </a:t>
            </a:r>
            <a:r>
              <a:rPr lang="de-DE" sz="2000" cap="small" dirty="0" err="1" smtClean="0"/>
              <a:t>Annebelle</a:t>
            </a:r>
            <a:r>
              <a:rPr lang="de-DE" sz="2000" dirty="0" smtClean="0"/>
              <a:t>: Feministische Theologie, Religionspädagogik, in: </a:t>
            </a:r>
            <a:r>
              <a:rPr lang="de-DE" sz="2000" cap="small" dirty="0" smtClean="0"/>
              <a:t>Mette, Norbert/</a:t>
            </a:r>
            <a:r>
              <a:rPr lang="de-DE" sz="2000" cap="small" dirty="0" err="1" smtClean="0"/>
              <a:t>Rickers</a:t>
            </a:r>
            <a:r>
              <a:rPr lang="de-DE" sz="2000" cap="small" dirty="0" smtClean="0"/>
              <a:t>, Folkert</a:t>
            </a:r>
            <a:r>
              <a:rPr lang="de-DE" sz="2000" dirty="0" smtClean="0"/>
              <a:t> (</a:t>
            </a:r>
            <a:r>
              <a:rPr lang="de-DE" sz="2000" cap="small" dirty="0" smtClean="0"/>
              <a:t>Hrsg</a:t>
            </a:r>
            <a:r>
              <a:rPr lang="de-DE" sz="2000" dirty="0" smtClean="0"/>
              <a:t>.): Lexikon der Religionspädagogik, Band 1, Neukirchen-Vluyn, 2001, 556-569.</a:t>
            </a:r>
          </a:p>
          <a:p>
            <a:r>
              <a:rPr lang="de-DE" sz="2000" cap="small" dirty="0" err="1" smtClean="0"/>
              <a:t>Wuckelt</a:t>
            </a:r>
            <a:r>
              <a:rPr lang="de-DE" sz="2000" cap="small" dirty="0" smtClean="0"/>
              <a:t>, Agnes</a:t>
            </a:r>
            <a:r>
              <a:rPr lang="de-DE" sz="2000" dirty="0" smtClean="0"/>
              <a:t>: Gender als Konzept religionspädagogischen Handelns, in: Katechetische Blätter 123/1998, 370-373.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Einstieg - Kugellager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1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Vier Runden, bei jeder Runde jeweils kurz den Namen </a:t>
            </a:r>
            <a:r>
              <a:rPr lang="de-DE" dirty="0"/>
              <a:t>nennen und dann zu einer Frage </a:t>
            </a:r>
            <a:r>
              <a:rPr lang="de-DE" dirty="0" smtClean="0"/>
              <a:t>diskutieren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8596" y="3957655"/>
            <a:ext cx="8229600" cy="175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Frage</a:t>
            </a:r>
          </a:p>
          <a:p>
            <a:pPr marL="342900" indent="-342900">
              <a:spcBef>
                <a:spcPct val="20000"/>
              </a:spcBef>
            </a:pPr>
            <a:r>
              <a:rPr lang="de-DE" sz="3200" dirty="0" smtClean="0"/>
              <a:t>	Was </a:t>
            </a:r>
            <a:r>
              <a:rPr lang="de-DE" sz="3200" dirty="0"/>
              <a:t>ist typisch für Mädchen und was typisch </a:t>
            </a:r>
            <a:r>
              <a:rPr lang="de-DE" sz="3200" dirty="0" smtClean="0"/>
              <a:t>für Jungs</a:t>
            </a:r>
            <a:r>
              <a:rPr lang="de-DE" sz="3200" dirty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Reflexion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3257559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/>
          </a:p>
        </p:txBody>
      </p:sp>
      <p:pic>
        <p:nvPicPr>
          <p:cNvPr id="1028" name="Picture 4" descr="http://www.mediaculture-online.de/uploads/pics/feeback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428736"/>
            <a:ext cx="689690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804" y="642918"/>
            <a:ext cx="8229600" cy="5143536"/>
          </a:xfrm>
        </p:spPr>
        <p:txBody>
          <a:bodyPr>
            <a:normAutofit/>
          </a:bodyPr>
          <a:lstStyle/>
          <a:p>
            <a:r>
              <a:rPr lang="de-DE" dirty="0" smtClean="0"/>
              <a:t>Ich bedanke mich bei Ihnen für Ihre Aufmerksamkeit</a:t>
            </a:r>
            <a:br>
              <a:rPr lang="de-DE" dirty="0" smtClean="0"/>
            </a:br>
            <a:r>
              <a:rPr lang="de-DE" dirty="0" smtClean="0"/>
              <a:t>und</a:t>
            </a:r>
            <a:br>
              <a:rPr lang="de-DE" dirty="0" smtClean="0"/>
            </a:br>
            <a:r>
              <a:rPr lang="de-DE" dirty="0" smtClean="0"/>
              <a:t>wünsche Ihnen noch einen guten Nachhauseweg </a:t>
            </a:r>
            <a:br>
              <a:rPr lang="de-DE" dirty="0" smtClean="0"/>
            </a:br>
            <a:r>
              <a:rPr lang="de-DE" dirty="0" smtClean="0"/>
              <a:t> und einen schönen Abend!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571472" y="57148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Frage</a:t>
            </a:r>
          </a:p>
          <a:p>
            <a:pPr marL="342900" indent="-342900">
              <a:spcBef>
                <a:spcPct val="20000"/>
              </a:spcBef>
            </a:pPr>
            <a:r>
              <a:rPr lang="de-DE" sz="3200" dirty="0" smtClean="0"/>
              <a:t>Woher </a:t>
            </a:r>
            <a:r>
              <a:rPr lang="de-DE" sz="3200" dirty="0"/>
              <a:t>glaube ich kommen </a:t>
            </a:r>
            <a:r>
              <a:rPr lang="de-DE" sz="3200" dirty="0" smtClean="0"/>
              <a:t>Rollenbilder</a:t>
            </a:r>
            <a:r>
              <a:rPr lang="de-DE" sz="3200" dirty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42910" y="2314581"/>
            <a:ext cx="8229600" cy="175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Frage</a:t>
            </a:r>
          </a:p>
          <a:p>
            <a:pPr lvl="0"/>
            <a:r>
              <a:rPr lang="de-DE" sz="3200" dirty="0" smtClean="0"/>
              <a:t>Gibt </a:t>
            </a:r>
            <a:r>
              <a:rPr lang="de-DE" sz="3200" dirty="0"/>
              <a:t>es Unterschiede im Verhalten von Mädchen und Jungen im RU?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00118" y="4429132"/>
            <a:ext cx="8229600" cy="175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Frage</a:t>
            </a:r>
          </a:p>
          <a:p>
            <a:pPr lvl="0"/>
            <a:r>
              <a:rPr lang="de-DE" sz="3200" dirty="0"/>
              <a:t>Gehe ich auf die Unterschiede ein, ignoriere ich sie oder fördere ich </a:t>
            </a:r>
            <a:r>
              <a:rPr lang="de-DE" sz="3200" dirty="0" smtClean="0"/>
              <a:t>sie noch?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 der Geschlechter?!</a:t>
            </a:r>
            <a:endParaRPr lang="de-DE" dirty="0"/>
          </a:p>
        </p:txBody>
      </p:sp>
      <p:pic>
        <p:nvPicPr>
          <p:cNvPr id="4" name="The Big Bang Theory - Gender War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2285992"/>
            <a:ext cx="5024462" cy="376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2285992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sex</a:t>
            </a:r>
            <a:r>
              <a:rPr lang="de-DE" dirty="0" smtClean="0"/>
              <a:t> – biologisches Geschlecht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85804" y="360046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g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ender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soziales Geschlecht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Gender in der Religionspädagogik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1600201"/>
            <a:ext cx="8229600" cy="685792"/>
          </a:xfrm>
        </p:spPr>
        <p:txBody>
          <a:bodyPr>
            <a:noAutofit/>
          </a:bodyPr>
          <a:lstStyle/>
          <a:p>
            <a:r>
              <a:rPr lang="de-DE" dirty="0" smtClean="0"/>
              <a:t>„Gender fordert Frauen und Männer dazu heraus, sich und ihr - religionspädagogisches – Tun auch im Rahmen der Geschlechterverhältnisse zu reflektieren.“ </a:t>
            </a:r>
          </a:p>
          <a:p>
            <a:pPr algn="r">
              <a:buNone/>
            </a:pPr>
            <a:r>
              <a:rPr lang="de-DE" sz="2800" i="1" dirty="0" smtClean="0"/>
              <a:t>Lehner-Hartmann</a:t>
            </a:r>
            <a:endParaRPr lang="de-DE" sz="2800" i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00034" y="4143380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Geschlechter/rollen wahrnehmen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00034" y="502922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/>
              <a:t>Identitäts- und Persönlichkeitsfindung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Gender in der Religionspädagogik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1600201"/>
            <a:ext cx="8229600" cy="685792"/>
          </a:xfrm>
        </p:spPr>
        <p:txBody>
          <a:bodyPr>
            <a:noAutofit/>
          </a:bodyPr>
          <a:lstStyle/>
          <a:p>
            <a:r>
              <a:rPr lang="de-DE" dirty="0" smtClean="0"/>
              <a:t>Gender ist kein eigenes Unterrichtskonzept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00034" y="24574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Rechtfertigung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für den Religionsunterricht: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00034" y="5029224"/>
            <a:ext cx="8643966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/>
              <a:t>Geschlechtlichkeit als wichtige Sozialisationsgröße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643042" y="3429000"/>
            <a:ext cx="364333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Schöpfung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643042" y="4029092"/>
            <a:ext cx="621510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Jesus 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96826"/>
            <a:ext cx="8229600" cy="846158"/>
          </a:xfrm>
        </p:spPr>
        <p:txBody>
          <a:bodyPr/>
          <a:lstStyle/>
          <a:p>
            <a:pPr lvl="0"/>
            <a:r>
              <a:rPr lang="de-DE" dirty="0" smtClean="0"/>
              <a:t>Konsequenzen für den RU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500" dirty="0" smtClean="0"/>
              <a:t>„Dabei geht es um</a:t>
            </a:r>
          </a:p>
          <a:p>
            <a:pPr lvl="0"/>
            <a:r>
              <a:rPr lang="de-DE" sz="2500" b="1" dirty="0" smtClean="0"/>
              <a:t>Wahrnehmung</a:t>
            </a:r>
            <a:r>
              <a:rPr lang="de-DE" sz="2500" dirty="0" smtClean="0"/>
              <a:t> von Geschlechtsstereotypen, Sexismen und Hierarchisierungen,</a:t>
            </a:r>
          </a:p>
          <a:p>
            <a:pPr lvl="0"/>
            <a:r>
              <a:rPr lang="de-DE" sz="2500" b="1" dirty="0" smtClean="0"/>
              <a:t>Aufklärung</a:t>
            </a:r>
            <a:r>
              <a:rPr lang="de-DE" sz="2500" dirty="0" smtClean="0"/>
              <a:t> darüber, dass diese historisch und soziokulturell bedingt und damit veränderbar sind,</a:t>
            </a:r>
          </a:p>
          <a:p>
            <a:pPr lvl="0"/>
            <a:r>
              <a:rPr lang="de-DE" sz="2500" b="1" dirty="0" smtClean="0"/>
              <a:t>Entfaltung</a:t>
            </a:r>
            <a:r>
              <a:rPr lang="de-DE" sz="2500" dirty="0" smtClean="0"/>
              <a:t> der jeweiligen Möglichkeiten der Schüler/-innen jenseits geschlechtsbedingter Festschreibungen,</a:t>
            </a:r>
          </a:p>
          <a:p>
            <a:r>
              <a:rPr lang="de-DE" sz="2500" b="1" dirty="0" smtClean="0"/>
              <a:t>Gerechtigkeit</a:t>
            </a:r>
            <a:r>
              <a:rPr lang="de-DE" sz="2500" dirty="0" smtClean="0"/>
              <a:t>, die angesichts faktischer gesellschaftlicher Benachteiligungen von Mädchen/Frauen an Relevanz im Religionsunterricht gewinnen muss.“</a:t>
            </a:r>
            <a:endParaRPr lang="de-DE" sz="1300" dirty="0" smtClean="0"/>
          </a:p>
          <a:p>
            <a:pPr algn="r">
              <a:buNone/>
            </a:pPr>
            <a:r>
              <a:rPr lang="de-DE" sz="2500" i="1" dirty="0" smtClean="0"/>
              <a:t>Ferme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00034" y="2500306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71472" y="4786322"/>
            <a:ext cx="857252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Bildschirmpräsentation (4:3)</PresentationFormat>
  <Paragraphs>104</Paragraphs>
  <Slides>31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Genderproblematik im RU – Wie Religion geschlechtsspezifisch erfahren wird</vt:lpstr>
      <vt:lpstr>Ablauf der Fortbildung</vt:lpstr>
      <vt:lpstr>Einstieg - Kugellager</vt:lpstr>
      <vt:lpstr>Folie 4</vt:lpstr>
      <vt:lpstr>Unterschied der Geschlechter?!</vt:lpstr>
      <vt:lpstr>Begriffserklärung</vt:lpstr>
      <vt:lpstr>Gender in der Religionspädagogik</vt:lpstr>
      <vt:lpstr>Gender in der Religionspädagogik</vt:lpstr>
      <vt:lpstr>Konsequenzen für den RU</vt:lpstr>
      <vt:lpstr>Erfahrungen zum Thema in der 7. Jahrgangsstufe</vt:lpstr>
      <vt:lpstr>Folie 11</vt:lpstr>
      <vt:lpstr>Erfahrungen zum Thema in der 7. Jahrgangsstufe</vt:lpstr>
      <vt:lpstr>Erfahrungen zum Thema in der 7. Jahrgangsstufe</vt:lpstr>
      <vt:lpstr>Symbolverständnis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Erfahrungen zum Thema in der 7. Jahrgangsstufe</vt:lpstr>
      <vt:lpstr>Quintessenz</vt:lpstr>
      <vt:lpstr>Kleingruppenarbeit</vt:lpstr>
      <vt:lpstr>Nützliche Literaturtipps</vt:lpstr>
      <vt:lpstr>Nützliche Literaturtipps</vt:lpstr>
      <vt:lpstr>Nützliche Literaturtipps</vt:lpstr>
      <vt:lpstr>Reflexion</vt:lpstr>
      <vt:lpstr>Ich bedanke mich bei Ihnen für Ihre Aufmerksamkeit und wünsche Ihnen noch einen guten Nachhauseweg   und einen schönen Abend!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Genderproblematik im RU – Wie Religion geschlechtsspezifisch erfahren wird</dc:title>
  <dc:creator>Renée</dc:creator>
  <cp:lastModifiedBy>Renée</cp:lastModifiedBy>
  <cp:revision>22</cp:revision>
  <dcterms:created xsi:type="dcterms:W3CDTF">2013-03-12T07:54:23Z</dcterms:created>
  <dcterms:modified xsi:type="dcterms:W3CDTF">2013-03-13T12:35:44Z</dcterms:modified>
</cp:coreProperties>
</file>