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62" r:id="rId3"/>
    <p:sldId id="276" r:id="rId4"/>
    <p:sldId id="261" r:id="rId5"/>
    <p:sldId id="257" r:id="rId6"/>
    <p:sldId id="258" r:id="rId7"/>
    <p:sldId id="259" r:id="rId8"/>
    <p:sldId id="264" r:id="rId9"/>
    <p:sldId id="265" r:id="rId10"/>
    <p:sldId id="277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68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Gerade Verbindung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ec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ec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nhaltsplatzhalt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erade Verbindung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de-DE"/>
          </a:p>
        </p:txBody>
      </p:sp>
      <p:sp>
        <p:nvSpPr>
          <p:cNvPr id="15" name="Gerade Verbindung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nhaltsplatzhalt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Inhaltsplatzhalt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ec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ec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nhaltsplatzhalt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1" name="Rechtec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erade Verbindung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ec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ec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22" name="Rechtec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ec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ec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ec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763EBB9-EF90-4D54-9F12-28C887A9A25B}" type="datetimeFigureOut">
              <a:rPr lang="de-DE" smtClean="0"/>
              <a:pPr/>
              <a:t>20.09.2016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Rechtec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B6F910-E374-46B5-9536-3FF320AB95CF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k@rig-wue.de" TargetMode="External"/><Relationship Id="rId2" Type="http://schemas.openxmlformats.org/officeDocument/2006/relationships/hyperlink" Target="http://www.kseminar.riemenschneider-gymnasium.de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57224" y="1928802"/>
            <a:ext cx="7500990" cy="184665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de-DE" sz="3200" dirty="0" smtClean="0"/>
              <a:t>Seminar 2015/17</a:t>
            </a:r>
          </a:p>
          <a:p>
            <a:pPr algn="ctr"/>
            <a:r>
              <a:rPr lang="de-DE" sz="3200" dirty="0"/>
              <a:t>a</a:t>
            </a:r>
            <a:r>
              <a:rPr lang="de-DE" sz="3200" dirty="0" smtClean="0"/>
              <a:t>m</a:t>
            </a:r>
          </a:p>
          <a:p>
            <a:pPr algn="ctr"/>
            <a:r>
              <a:rPr lang="de-DE" sz="3200" dirty="0" smtClean="0"/>
              <a:t>Riemenscheider-Gymnasium Würzburg</a:t>
            </a:r>
          </a:p>
          <a:p>
            <a:pPr algn="ctr"/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771800" y="4681194"/>
            <a:ext cx="321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  <a:r>
              <a:rPr lang="de-DE" dirty="0" smtClean="0"/>
              <a:t>. </a:t>
            </a:r>
            <a:r>
              <a:rPr lang="de-DE" dirty="0" smtClean="0"/>
              <a:t>Fachsitzung am </a:t>
            </a:r>
            <a:r>
              <a:rPr lang="de-DE" dirty="0" smtClean="0"/>
              <a:t>21</a:t>
            </a:r>
            <a:r>
              <a:rPr lang="de-DE" dirty="0" smtClean="0"/>
              <a:t>.09.2016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1357290" y="285728"/>
            <a:ext cx="66975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800" dirty="0" smtClean="0">
                <a:latin typeface="Garamond" pitchFamily="18" charset="0"/>
              </a:rPr>
              <a:t>Katholische Religionslehre </a:t>
            </a:r>
            <a:endParaRPr lang="de-DE" sz="48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b="1" u="sng" dirty="0">
                <a:latin typeface="Batang" pitchFamily="18" charset="-127"/>
                <a:ea typeface="Batang" pitchFamily="18" charset="-127"/>
              </a:rPr>
              <a:t>5. Jahrgangsstufenlehrplan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92523"/>
            <a:ext cx="8748464" cy="437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5514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357158" y="728473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Religionsbücher am Gymnasium in Bayern im Fach K:</a:t>
            </a:r>
          </a:p>
          <a:p>
            <a:endParaRPr lang="de-DE" dirty="0" smtClean="0"/>
          </a:p>
          <a:p>
            <a:r>
              <a:rPr lang="de-DE" dirty="0" smtClean="0"/>
              <a:t>Leben gestalten </a:t>
            </a:r>
            <a:r>
              <a:rPr lang="de-DE" dirty="0" smtClean="0"/>
              <a:t>7, </a:t>
            </a:r>
            <a:r>
              <a:rPr lang="de-DE" dirty="0" smtClean="0"/>
              <a:t>Auer </a:t>
            </a:r>
            <a:r>
              <a:rPr lang="de-DE" dirty="0" smtClean="0"/>
              <a:t>Verlag</a:t>
            </a:r>
            <a:r>
              <a:rPr lang="de-DE" dirty="0"/>
              <a:t>	</a:t>
            </a:r>
            <a:r>
              <a:rPr lang="de-DE" dirty="0" smtClean="0"/>
              <a:t>(Vorher): Religion </a:t>
            </a:r>
            <a:r>
              <a:rPr lang="de-DE" dirty="0"/>
              <a:t>vernetzt </a:t>
            </a:r>
            <a:r>
              <a:rPr lang="de-DE" dirty="0" smtClean="0"/>
              <a:t>7, </a:t>
            </a:r>
            <a:r>
              <a:rPr lang="de-DE" dirty="0" err="1"/>
              <a:t>Kösel</a:t>
            </a:r>
            <a:r>
              <a:rPr lang="de-DE" dirty="0"/>
              <a:t> Verlag</a:t>
            </a:r>
          </a:p>
          <a:p>
            <a:endParaRPr lang="de-DE" dirty="0"/>
          </a:p>
        </p:txBody>
      </p:sp>
      <p:pic>
        <p:nvPicPr>
          <p:cNvPr id="3076" name="Picture 4" descr="https://images-na.ssl-images-amazon.com/images/I/41-XhKBjUSL._SX258_BO1,204,203,200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194670"/>
            <a:ext cx="2952328" cy="341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images-na.ssl-images-amazon.com/images/I/519wU4n-MYL._SX366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48428"/>
            <a:ext cx="2736304" cy="3710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97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500166" y="2357430"/>
            <a:ext cx="42562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2400" dirty="0" smtClean="0">
                <a:latin typeface="+mn-lt"/>
              </a:rPr>
              <a:t>Verlaufsformen im Unterricht</a:t>
            </a:r>
            <a:endParaRPr lang="de-DE" sz="2400" dirty="0">
              <a:latin typeface="+mn-lt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643306" y="3857628"/>
            <a:ext cx="50738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4000" dirty="0" smtClean="0">
                <a:latin typeface="+mn-lt"/>
              </a:rPr>
              <a:t>Das 3-Phasen-Modell</a:t>
            </a:r>
            <a:endParaRPr lang="de-DE" sz="4000" dirty="0">
              <a:latin typeface="+mn-lt"/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u="sng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6. Aufbau einer Unterrichtsstunde</a:t>
            </a:r>
            <a:endParaRPr lang="de-DE" sz="3600" b="1" u="sng" dirty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7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95288" y="1628775"/>
            <a:ext cx="1944687" cy="34559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b="1" dirty="0">
                <a:hlinkClick r:id="rId2" action="ppaction://hlinksldjump"/>
              </a:rPr>
              <a:t>Motivation</a:t>
            </a:r>
            <a:endParaRPr lang="de-DE" b="1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339975" y="1628775"/>
            <a:ext cx="4319588" cy="34559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b="1" dirty="0">
                <a:hlinkClick r:id="rId3" action="ppaction://hlinksldjump"/>
              </a:rPr>
              <a:t>Erarbeitungsphase</a:t>
            </a:r>
            <a:endParaRPr lang="de-DE" b="1" dirty="0"/>
          </a:p>
          <a:p>
            <a:pPr algn="ctr"/>
            <a:r>
              <a:rPr lang="de-DE" sz="1000" dirty="0"/>
              <a:t>Problematisierungsphase – Vertiefungsphase - Anwendungsphase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659563" y="1628775"/>
            <a:ext cx="2016125" cy="34559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400" b="1" dirty="0">
                <a:hlinkClick r:id="rId4" action="ppaction://hlinksldjump"/>
              </a:rPr>
              <a:t>Ergebnissicherung</a:t>
            </a:r>
            <a:endParaRPr lang="de-DE" sz="1400" b="1" dirty="0"/>
          </a:p>
          <a:p>
            <a:pPr algn="ctr"/>
            <a:endParaRPr lang="de-DE" sz="1400" b="1" dirty="0"/>
          </a:p>
          <a:p>
            <a:pPr algn="ctr"/>
            <a:r>
              <a:rPr lang="de-DE" sz="1400" b="1" u="sng" dirty="0" smtClean="0">
                <a:solidFill>
                  <a:schemeClr val="accent6"/>
                </a:solidFill>
              </a:rPr>
              <a:t>Vertiefung</a:t>
            </a:r>
          </a:p>
          <a:p>
            <a:pPr algn="ctr"/>
            <a:endParaRPr lang="de-DE" sz="1400" b="1" u="sng" dirty="0" smtClean="0">
              <a:solidFill>
                <a:schemeClr val="accent6"/>
              </a:solidFill>
            </a:endParaRPr>
          </a:p>
          <a:p>
            <a:pPr algn="ctr"/>
            <a:r>
              <a:rPr lang="de-DE" sz="1400" b="1" u="sng" dirty="0" smtClean="0">
                <a:solidFill>
                  <a:schemeClr val="accent6"/>
                </a:solidFill>
              </a:rPr>
              <a:t>Weiterführung</a:t>
            </a:r>
            <a:endParaRPr lang="de-DE" sz="1400" b="1" u="sng" dirty="0">
              <a:solidFill>
                <a:schemeClr val="accent6"/>
              </a:solidFill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1692275" y="4437063"/>
            <a:ext cx="2808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4787900" y="4437063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411413" y="4149725"/>
            <a:ext cx="2041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200" dirty="0"/>
              <a:t>Verknüpfung/Weiterführung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87900" y="4149725"/>
            <a:ext cx="18303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200" dirty="0"/>
              <a:t>schrittweise Entwicklung</a:t>
            </a: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b="1" u="sng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Die drei Phasen des klass. RU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78366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3080" grpId="0" animBg="1"/>
      <p:bldP spid="3084" grpId="0"/>
      <p:bldP spid="30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Motivation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268777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sz="2800" b="1" dirty="0"/>
              <a:t>Möglichkeiten der Stundeneröffnung</a:t>
            </a:r>
          </a:p>
          <a:p>
            <a:pPr>
              <a:buFontTx/>
              <a:buNone/>
            </a:pPr>
            <a:r>
              <a:rPr lang="de-DE" sz="2800" dirty="0"/>
              <a:t>	- </a:t>
            </a:r>
            <a:r>
              <a:rPr lang="de-DE" sz="2800" dirty="0" smtClean="0"/>
              <a:t>Bildimpuls / Textimpuls</a:t>
            </a:r>
          </a:p>
          <a:p>
            <a:pPr>
              <a:buFontTx/>
              <a:buNone/>
            </a:pPr>
            <a:r>
              <a:rPr lang="de-DE" sz="2800" i="1" dirty="0" smtClean="0"/>
              <a:t>	- </a:t>
            </a:r>
            <a:r>
              <a:rPr lang="de-DE" sz="2800" dirty="0" smtClean="0"/>
              <a:t>Hörbeispiel / Filmausschnitt</a:t>
            </a:r>
          </a:p>
          <a:p>
            <a:pPr>
              <a:buFontTx/>
              <a:buNone/>
            </a:pPr>
            <a:r>
              <a:rPr lang="de-DE" sz="2800" dirty="0" smtClean="0"/>
              <a:t>	- Meditation, Gebet, (bibl.) Erzählung</a:t>
            </a:r>
          </a:p>
          <a:p>
            <a:pPr>
              <a:buFontTx/>
              <a:buNone/>
            </a:pPr>
            <a:r>
              <a:rPr lang="de-DE" sz="2800" dirty="0" smtClean="0"/>
              <a:t>	- Brainstorming / </a:t>
            </a:r>
            <a:r>
              <a:rPr lang="de-DE" sz="2800" dirty="0" err="1" smtClean="0"/>
              <a:t>Mindmap</a:t>
            </a:r>
            <a:endParaRPr lang="de-DE" sz="2800" dirty="0"/>
          </a:p>
        </p:txBody>
      </p:sp>
      <p:sp>
        <p:nvSpPr>
          <p:cNvPr id="6" name="Rechteck 5"/>
          <p:cNvSpPr/>
          <p:nvPr/>
        </p:nvSpPr>
        <p:spPr>
          <a:xfrm rot="20448999">
            <a:off x="1016069" y="2943856"/>
            <a:ext cx="7643866" cy="95410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de-DE" sz="2800" dirty="0" smtClean="0">
                <a:latin typeface="+mj-lt"/>
              </a:rPr>
              <a:t>Aktualität – Provokation – Emotionalisierung – Problematisierung – Verfremdung</a:t>
            </a:r>
          </a:p>
        </p:txBody>
      </p:sp>
      <p:sp>
        <p:nvSpPr>
          <p:cNvPr id="7" name="Rechteck 6"/>
          <p:cNvSpPr/>
          <p:nvPr/>
        </p:nvSpPr>
        <p:spPr>
          <a:xfrm>
            <a:off x="642910" y="5214950"/>
            <a:ext cx="75009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 smtClean="0">
                <a:latin typeface="+mj-lt"/>
              </a:rPr>
              <a:t>TIPP: „Entlegener Einstieg“:</a:t>
            </a:r>
            <a:r>
              <a:rPr lang="de-DE" sz="3200" dirty="0" smtClean="0">
                <a:latin typeface="+mj-lt"/>
              </a:rPr>
              <a:t/>
            </a:r>
            <a:br>
              <a:rPr lang="de-DE" sz="3200" dirty="0" smtClean="0">
                <a:latin typeface="+mj-lt"/>
              </a:rPr>
            </a:br>
            <a:r>
              <a:rPr lang="de-DE" sz="3200" dirty="0" smtClean="0">
                <a:latin typeface="+mj-lt"/>
              </a:rPr>
              <a:t>	</a:t>
            </a:r>
            <a:r>
              <a:rPr lang="de-DE" sz="2400" i="1" dirty="0" smtClean="0">
                <a:latin typeface="+mj-lt"/>
              </a:rPr>
              <a:t>vom Fremden/Unerwarteten zum Bekannten</a:t>
            </a:r>
            <a:endParaRPr lang="de-DE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327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6" grpId="0" animBg="1"/>
      <p:bldP spid="6" grpId="1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Motivation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5984" y="2285992"/>
            <a:ext cx="4627438" cy="2544894"/>
          </a:xfrm>
        </p:spPr>
        <p:txBody>
          <a:bodyPr/>
          <a:lstStyle/>
          <a:p>
            <a:pPr>
              <a:buFontTx/>
              <a:buNone/>
            </a:pPr>
            <a:r>
              <a:rPr lang="de-DE" b="1" dirty="0"/>
              <a:t>Darbietungsformen</a:t>
            </a:r>
          </a:p>
          <a:p>
            <a:pPr lvl="1">
              <a:buFontTx/>
              <a:buChar char="-"/>
            </a:pPr>
            <a:r>
              <a:rPr lang="de-DE" dirty="0"/>
              <a:t>visuell</a:t>
            </a:r>
          </a:p>
          <a:p>
            <a:pPr lvl="1">
              <a:buFontTx/>
              <a:buChar char="-"/>
            </a:pPr>
            <a:r>
              <a:rPr lang="de-DE" dirty="0"/>
              <a:t>auditiv</a:t>
            </a:r>
          </a:p>
          <a:p>
            <a:pPr lvl="1">
              <a:buFontTx/>
              <a:buChar char="-"/>
            </a:pPr>
            <a:r>
              <a:rPr lang="de-DE" dirty="0"/>
              <a:t>szenisch-spielerisch</a:t>
            </a:r>
          </a:p>
          <a:p>
            <a:pPr lvl="1">
              <a:buFontTx/>
              <a:buChar char="-"/>
            </a:pPr>
            <a:r>
              <a:rPr lang="de-DE" dirty="0"/>
              <a:t>narrativ</a:t>
            </a:r>
          </a:p>
          <a:p>
            <a:pPr>
              <a:buFontTx/>
              <a:buNone/>
            </a:pPr>
            <a:endParaRPr lang="de-DE" dirty="0"/>
          </a:p>
        </p:txBody>
      </p:sp>
      <p:sp>
        <p:nvSpPr>
          <p:cNvPr id="512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287338" cy="287338"/>
          </a:xfrm>
          <a:prstGeom prst="actionButtonBlank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05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Erarbeitungsphase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5720" y="1857364"/>
            <a:ext cx="8503920" cy="40450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de-DE" b="1" dirty="0"/>
              <a:t>Inhaltliche Strukturierung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de-DE" dirty="0"/>
              <a:t>Gliederung des Lernprozesses in einzelne </a:t>
            </a:r>
            <a:r>
              <a:rPr lang="de-DE" dirty="0" smtClean="0"/>
              <a:t>Lernschritte</a:t>
            </a:r>
          </a:p>
          <a:p>
            <a:pPr lvl="1">
              <a:lnSpc>
                <a:spcPct val="90000"/>
              </a:lnSpc>
              <a:buFontTx/>
              <a:buChar char="-"/>
            </a:pPr>
            <a:endParaRPr lang="de-DE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b="1" dirty="0"/>
              <a:t>Einsatz verschiedener Sozialformen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de-DE" dirty="0"/>
              <a:t>Frontalunterricht – Einzelarbeit – Partnerarbeit – </a:t>
            </a:r>
            <a:r>
              <a:rPr lang="de-DE" dirty="0" smtClean="0"/>
              <a:t>Gruppenarbeit</a:t>
            </a:r>
          </a:p>
          <a:p>
            <a:pPr lvl="1">
              <a:lnSpc>
                <a:spcPct val="90000"/>
              </a:lnSpc>
              <a:buFontTx/>
              <a:buChar char="-"/>
            </a:pPr>
            <a:endParaRPr lang="de-DE" dirty="0"/>
          </a:p>
          <a:p>
            <a:pPr>
              <a:lnSpc>
                <a:spcPct val="90000"/>
              </a:lnSpc>
              <a:buFontTx/>
              <a:buNone/>
            </a:pPr>
            <a:r>
              <a:rPr lang="de-DE" b="1" dirty="0"/>
              <a:t>Variation bei den Handlungsformen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de-DE" dirty="0"/>
              <a:t>Lehrervortrag – Erzählung – LSG – Diskussion – Textarbeit – Medieneinsatz</a:t>
            </a:r>
          </a:p>
        </p:txBody>
      </p:sp>
      <p:sp>
        <p:nvSpPr>
          <p:cNvPr id="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287338" cy="287338"/>
          </a:xfrm>
          <a:prstGeom prst="actionButtonBlank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82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Erarbeitungsphase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85720" y="2285992"/>
            <a:ext cx="8503920" cy="297352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de-DE" b="1" dirty="0"/>
              <a:t>Modulation in der Schüleraktivierung</a:t>
            </a:r>
          </a:p>
          <a:p>
            <a:pPr lvl="1">
              <a:buFontTx/>
              <a:buChar char="-"/>
            </a:pPr>
            <a:r>
              <a:rPr lang="de-DE" dirty="0"/>
              <a:t>Ansprechen verschiedener Lernbereiche: kognitiver Bereich, affektiver </a:t>
            </a:r>
            <a:r>
              <a:rPr lang="de-DE" dirty="0" smtClean="0"/>
              <a:t>Bereich, haptischer Bereich (gerade Unterstufe!)</a:t>
            </a:r>
          </a:p>
          <a:p>
            <a:pPr lvl="1">
              <a:buFontTx/>
              <a:buChar char="-"/>
            </a:pPr>
            <a:endParaRPr lang="de-DE" dirty="0"/>
          </a:p>
          <a:p>
            <a:pPr>
              <a:buFontTx/>
              <a:buNone/>
            </a:pPr>
            <a:r>
              <a:rPr lang="de-DE" b="1" dirty="0" err="1"/>
              <a:t>Abwechselung</a:t>
            </a:r>
            <a:r>
              <a:rPr lang="de-DE" b="1" dirty="0"/>
              <a:t> bei der Schülerartikulation</a:t>
            </a:r>
          </a:p>
          <a:p>
            <a:pPr lvl="1">
              <a:buFontTx/>
              <a:buChar char="-"/>
            </a:pPr>
            <a:r>
              <a:rPr lang="de-DE" dirty="0"/>
              <a:t>Mündliche Artikulation – schriftliche Artikulation – gestalterische Artikulation – spielerische Artikulation</a:t>
            </a:r>
          </a:p>
          <a:p>
            <a:pPr>
              <a:buFontTx/>
              <a:buNone/>
            </a:pPr>
            <a:endParaRPr lang="de-DE" dirty="0"/>
          </a:p>
        </p:txBody>
      </p:sp>
      <p:sp>
        <p:nvSpPr>
          <p:cNvPr id="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287338" cy="287338"/>
          </a:xfrm>
          <a:prstGeom prst="actionButtonBlank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06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Erarbeitungsphase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de-DE" sz="2800" b="1" dirty="0"/>
              <a:t>Dynamisierung des Lernprozesses</a:t>
            </a:r>
          </a:p>
          <a:p>
            <a:pPr>
              <a:buFontTx/>
              <a:buChar char="-"/>
            </a:pPr>
            <a:r>
              <a:rPr lang="de-DE" sz="2800" b="1" dirty="0"/>
              <a:t>Zwischenmotivationen</a:t>
            </a:r>
          </a:p>
          <a:p>
            <a:pPr>
              <a:buFontTx/>
              <a:buChar char="-"/>
            </a:pPr>
            <a:r>
              <a:rPr lang="de-DE" sz="2800" b="1" dirty="0"/>
              <a:t>Lerntempo</a:t>
            </a:r>
            <a:r>
              <a:rPr lang="de-DE" sz="2800" dirty="0"/>
              <a:t>: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beschleunigende </a:t>
            </a:r>
            <a:r>
              <a:rPr lang="de-DE" sz="2800" dirty="0"/>
              <a:t>und retardierende Momente</a:t>
            </a:r>
          </a:p>
          <a:p>
            <a:pPr>
              <a:buFontTx/>
              <a:buChar char="-"/>
            </a:pPr>
            <a:r>
              <a:rPr lang="de-DE" sz="2800" b="1" dirty="0"/>
              <a:t>Konzentration</a:t>
            </a:r>
            <a:r>
              <a:rPr lang="de-DE" sz="2800" dirty="0"/>
              <a:t>: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Anspannung </a:t>
            </a:r>
            <a:r>
              <a:rPr lang="de-DE" sz="2800" dirty="0"/>
              <a:t>und Entspannung</a:t>
            </a:r>
          </a:p>
          <a:p>
            <a:pPr>
              <a:buFontTx/>
              <a:buChar char="-"/>
            </a:pPr>
            <a:r>
              <a:rPr lang="de-DE" sz="2800" b="1" dirty="0"/>
              <a:t>Arbeitsatmosphäre</a:t>
            </a:r>
            <a:r>
              <a:rPr lang="de-DE" sz="2800" dirty="0"/>
              <a:t>: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Auflockerung </a:t>
            </a:r>
            <a:r>
              <a:rPr lang="de-DE" sz="2800" dirty="0"/>
              <a:t>– Ernsthaftigkeit</a:t>
            </a:r>
          </a:p>
          <a:p>
            <a:pPr>
              <a:buFontTx/>
              <a:buChar char="-"/>
            </a:pPr>
            <a:r>
              <a:rPr lang="de-DE" sz="2800" b="1" dirty="0"/>
              <a:t>Führungsstil</a:t>
            </a:r>
            <a:r>
              <a:rPr lang="de-DE" sz="2800" dirty="0"/>
              <a:t>: </a:t>
            </a: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straff-lehrerbetont </a:t>
            </a:r>
            <a:r>
              <a:rPr lang="de-DE" sz="2800" dirty="0"/>
              <a:t>– demokratisch-liberal</a:t>
            </a:r>
          </a:p>
        </p:txBody>
      </p:sp>
      <p:sp>
        <p:nvSpPr>
          <p:cNvPr id="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287338" cy="287338"/>
          </a:xfrm>
          <a:prstGeom prst="actionButtonBlank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61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Ergebnissicherung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2845" y="1628800"/>
            <a:ext cx="7745505" cy="3877815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de-DE" sz="2800" dirty="0"/>
              <a:t>Tafelbild			Hefteintrag</a:t>
            </a:r>
          </a:p>
          <a:p>
            <a:pPr>
              <a:buFontTx/>
              <a:buNone/>
            </a:pPr>
            <a:r>
              <a:rPr lang="de-DE" sz="2800" dirty="0"/>
              <a:t>OHP				ausgefülltes Arbeitsblatt</a:t>
            </a:r>
          </a:p>
          <a:p>
            <a:pPr>
              <a:buFontTx/>
              <a:buNone/>
            </a:pPr>
            <a:r>
              <a:rPr lang="de-DE" sz="2800" dirty="0" smtClean="0"/>
              <a:t>Lückentext, Kreuzworträtsel, Quiz</a:t>
            </a:r>
            <a:r>
              <a:rPr lang="de-DE" sz="2800" dirty="0"/>
              <a:t>, </a:t>
            </a:r>
            <a:r>
              <a:rPr lang="de-DE" sz="2800" dirty="0" smtClean="0"/>
              <a:t>Spiel</a:t>
            </a:r>
            <a:endParaRPr lang="de-DE" sz="2800" dirty="0"/>
          </a:p>
          <a:p>
            <a:pPr>
              <a:buFontTx/>
              <a:buNone/>
            </a:pPr>
            <a:r>
              <a:rPr lang="de-DE" sz="2800" dirty="0"/>
              <a:t>Schülerarbeiten (schriftlich; kreativ-künstlerisch</a:t>
            </a:r>
            <a:r>
              <a:rPr lang="de-DE" sz="2800" dirty="0" smtClean="0"/>
              <a:t>)</a:t>
            </a:r>
          </a:p>
          <a:p>
            <a:pPr>
              <a:buFontTx/>
              <a:buNone/>
            </a:pPr>
            <a:r>
              <a:rPr lang="de-DE" sz="2800" dirty="0" smtClean="0"/>
              <a:t>Aktualisierung(en), Weiterführungen, Verknüpfungen mit vorhandenem Wissen oder Inhalten der Vorstunde(n)</a:t>
            </a:r>
            <a:endParaRPr lang="de-DE" sz="2800" dirty="0"/>
          </a:p>
          <a:p>
            <a:pPr>
              <a:buFontTx/>
              <a:buNone/>
            </a:pPr>
            <a:r>
              <a:rPr lang="de-DE" sz="2800" dirty="0"/>
              <a:t>Kontrollfragen</a:t>
            </a:r>
          </a:p>
          <a:p>
            <a:pPr>
              <a:buFontTx/>
              <a:buNone/>
            </a:pPr>
            <a:r>
              <a:rPr lang="de-DE" sz="2800" dirty="0"/>
              <a:t>Hausaufgabenstellung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285984" y="1785926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285984" y="2357430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287338" cy="287338"/>
          </a:xfrm>
          <a:prstGeom prst="actionButtonBlank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185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 rot="5400000">
            <a:off x="-1397015" y="3497393"/>
            <a:ext cx="3499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chemeClr val="bg1"/>
                </a:solidFill>
              </a:rPr>
              <a:t>Michael </a:t>
            </a:r>
            <a:r>
              <a:rPr lang="de-DE" sz="1600" dirty="0" err="1" smtClean="0">
                <a:solidFill>
                  <a:schemeClr val="bg1"/>
                </a:solidFill>
              </a:rPr>
              <a:t>Triegel</a:t>
            </a:r>
            <a:r>
              <a:rPr lang="de-DE" sz="1600" dirty="0" smtClean="0">
                <a:solidFill>
                  <a:schemeClr val="bg1"/>
                </a:solidFill>
              </a:rPr>
              <a:t> (*1968), Abendmahl</a:t>
            </a:r>
            <a:endParaRPr lang="de-DE" sz="16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20" y="143184"/>
            <a:ext cx="8247288" cy="656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Organisatorisches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395536" y="1628800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dirty="0" smtClean="0"/>
              <a:t>Hörstunden bis zu den Besinnungstagen am </a:t>
            </a:r>
            <a:r>
              <a:rPr lang="de-DE" dirty="0" err="1" smtClean="0"/>
              <a:t>Volkersberg</a:t>
            </a:r>
            <a:endParaRPr lang="de-DE" dirty="0" smtClean="0"/>
          </a:p>
          <a:p>
            <a:pPr marL="342900" indent="-342900">
              <a:buAutoNum type="arabicPeriod"/>
            </a:pPr>
            <a:endParaRPr lang="de-DE" dirty="0" smtClean="0"/>
          </a:p>
          <a:p>
            <a:pPr marL="342900" indent="-342900">
              <a:buAutoNum type="arabicPeriod"/>
            </a:pPr>
            <a:r>
              <a:rPr lang="de-DE" dirty="0" smtClean="0"/>
              <a:t>Termine an der Schule: Freitag, den 23.09.2016: Begleiten einer Klasse (1.-5. Stunde), anschl. Kollegenausflug</a:t>
            </a:r>
          </a:p>
          <a:p>
            <a:pPr marL="342900" indent="-342900">
              <a:buAutoNum type="arabicPeriod"/>
            </a:pPr>
            <a:endParaRPr lang="de-DE" dirty="0" smtClean="0"/>
          </a:p>
          <a:p>
            <a:pPr marL="342900" indent="-342900">
              <a:buAutoNum type="arabicPeriod"/>
            </a:pPr>
            <a:r>
              <a:rPr lang="de-DE" dirty="0" smtClean="0"/>
              <a:t>Sonstiges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2683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881389"/>
              </p:ext>
            </p:extLst>
          </p:nvPr>
        </p:nvGraphicFramePr>
        <p:xfrm>
          <a:off x="1711179" y="2276872"/>
          <a:ext cx="576064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169664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Vorname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Fächerverb.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Bannert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Sören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Fleschutz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Sebastian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Krämer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Bianca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K/L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Kreisel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Till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Mika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Monika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K/L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Schäfer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Markus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Schütz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Magdalena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K/E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Schwab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Jan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</a:t>
                      </a:r>
                      <a:r>
                        <a:rPr lang="de-DE" dirty="0" err="1" smtClean="0"/>
                        <a:t>Sm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Weigand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Sabrina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K/L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827584" y="1484784"/>
            <a:ext cx="7527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 smtClean="0">
                <a:latin typeface="Batang" pitchFamily="18" charset="-127"/>
                <a:ea typeface="Batang" pitchFamily="18" charset="-127"/>
              </a:rPr>
              <a:t>Seminarteilnehmer/innen K-Seminar 16/18</a:t>
            </a:r>
            <a:endParaRPr lang="de-DE" sz="2800" b="1" u="sng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Namensliste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71472" y="428604"/>
            <a:ext cx="3337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 smtClean="0">
                <a:latin typeface="Batang" pitchFamily="18" charset="-127"/>
                <a:ea typeface="Batang" pitchFamily="18" charset="-127"/>
              </a:rPr>
              <a:t>1. Grundsätzliches</a:t>
            </a:r>
            <a:endParaRPr lang="de-DE" sz="2800" b="1" u="sng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043608" y="1196752"/>
            <a:ext cx="671517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Both"/>
            </a:pPr>
            <a:r>
              <a:rPr lang="de-DE" dirty="0" smtClean="0"/>
              <a:t>Materialseite im Netz:</a:t>
            </a:r>
            <a:br>
              <a:rPr lang="de-DE" dirty="0" smtClean="0"/>
            </a:br>
            <a:r>
              <a:rPr lang="de-DE" dirty="0" smtClean="0">
                <a:hlinkClick r:id="rId2"/>
              </a:rPr>
              <a:t>http://www.kseminar.riemenschneider-gymnasium.de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marL="342900" indent="-342900">
              <a:buAutoNum type="alphaLcParenBoth"/>
            </a:pPr>
            <a:r>
              <a:rPr lang="de-DE" dirty="0" smtClean="0"/>
              <a:t>Kontakt:</a:t>
            </a:r>
            <a:br>
              <a:rPr lang="de-DE" dirty="0" smtClean="0"/>
            </a:br>
            <a:r>
              <a:rPr lang="de-DE" dirty="0" err="1" smtClean="0"/>
              <a:t>StD</a:t>
            </a:r>
            <a:r>
              <a:rPr lang="de-DE" dirty="0" smtClean="0"/>
              <a:t> Gerald Mackenrodt</a:t>
            </a:r>
            <a:br>
              <a:rPr lang="de-DE" dirty="0" smtClean="0"/>
            </a:br>
            <a:r>
              <a:rPr lang="de-DE" dirty="0" smtClean="0"/>
              <a:t>St.-Georg-Str. 5</a:t>
            </a:r>
            <a:br>
              <a:rPr lang="de-DE" dirty="0" smtClean="0"/>
            </a:br>
            <a:r>
              <a:rPr lang="de-DE" dirty="0" smtClean="0"/>
              <a:t>97230 </a:t>
            </a:r>
            <a:r>
              <a:rPr lang="de-DE" dirty="0" err="1" smtClean="0"/>
              <a:t>Estenfeld</a:t>
            </a:r>
            <a:r>
              <a:rPr lang="de-DE" dirty="0" smtClean="0"/>
              <a:t>-Mühlhausen</a:t>
            </a:r>
            <a:br>
              <a:rPr lang="de-DE" dirty="0" smtClean="0"/>
            </a:br>
            <a:r>
              <a:rPr lang="de-DE" dirty="0" smtClean="0"/>
              <a:t>Tel.: 0171/2854664</a:t>
            </a:r>
            <a:br>
              <a:rPr lang="de-DE" dirty="0" smtClean="0"/>
            </a:br>
            <a:r>
              <a:rPr lang="de-DE" dirty="0" smtClean="0"/>
              <a:t>Mail: </a:t>
            </a:r>
            <a:r>
              <a:rPr lang="de-DE" dirty="0" smtClean="0">
                <a:hlinkClick r:id="rId3"/>
              </a:rPr>
              <a:t>mk@rig-wue.de</a:t>
            </a:r>
            <a:endParaRPr lang="de-DE" dirty="0" smtClean="0"/>
          </a:p>
          <a:p>
            <a:pPr marL="342900" indent="-342900">
              <a:buAutoNum type="alphaLcParenBoth"/>
            </a:pPr>
            <a:endParaRPr lang="de-DE" dirty="0" smtClean="0"/>
          </a:p>
          <a:p>
            <a:pPr marL="342900" indent="-342900">
              <a:buAutoNum type="alphaLcParenBoth"/>
            </a:pPr>
            <a:r>
              <a:rPr lang="de-DE" dirty="0" smtClean="0"/>
              <a:t>Dienstlich zudem Fortbildungsreferent der Diözese Würzburg: </a:t>
            </a:r>
            <a:br>
              <a:rPr lang="de-DE" dirty="0" smtClean="0"/>
            </a:br>
            <a:r>
              <a:rPr lang="de-DE" dirty="0" smtClean="0"/>
              <a:t>Freitags erreichbar im Schulreferat unter: 0931/386501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  <a:p>
            <a:pPr marL="342900" indent="-342900">
              <a:buAutoNum type="alphaLcParenBoth"/>
            </a:pPr>
            <a:r>
              <a:rPr lang="de-DE" dirty="0" smtClean="0"/>
              <a:t>Bei Krankheit:</a:t>
            </a:r>
            <a:br>
              <a:rPr lang="de-DE" dirty="0" smtClean="0"/>
            </a:br>
            <a:r>
              <a:rPr lang="de-DE" dirty="0" smtClean="0"/>
              <a:t>Riemenschneider-Gymnasium (Tel.: 0931/32265-0)</a:t>
            </a:r>
            <a:br>
              <a:rPr lang="de-DE" dirty="0" smtClean="0"/>
            </a:br>
            <a:r>
              <a:rPr lang="de-DE" dirty="0" smtClean="0"/>
              <a:t>&amp; Seminarlehrer benachrichtigen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42910" y="428604"/>
            <a:ext cx="3026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 smtClean="0">
                <a:latin typeface="Batang" pitchFamily="18" charset="-127"/>
                <a:ea typeface="Batang" pitchFamily="18" charset="-127"/>
              </a:rPr>
              <a:t>2. Fachsitzungen</a:t>
            </a:r>
            <a:endParaRPr lang="de-DE" sz="2800" b="1" u="sng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475656" y="1556792"/>
            <a:ext cx="578647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Both"/>
            </a:pPr>
            <a:r>
              <a:rPr lang="de-DE" dirty="0" smtClean="0"/>
              <a:t>Termin:</a:t>
            </a:r>
            <a:br>
              <a:rPr lang="de-DE" dirty="0" smtClean="0"/>
            </a:br>
            <a:r>
              <a:rPr lang="de-DE" dirty="0" smtClean="0"/>
              <a:t>Mittwoch, 9.45 Uhr – 11.15 Uhr</a:t>
            </a:r>
          </a:p>
          <a:p>
            <a:pPr marL="342900" indent="-342900">
              <a:buAutoNum type="alphaLcParenBoth"/>
            </a:pPr>
            <a:r>
              <a:rPr lang="de-DE" dirty="0" smtClean="0"/>
              <a:t>Orientierungstage am </a:t>
            </a:r>
            <a:r>
              <a:rPr lang="de-DE" dirty="0" err="1" smtClean="0"/>
              <a:t>Volkersberg</a:t>
            </a:r>
            <a:r>
              <a:rPr lang="de-DE" dirty="0" smtClean="0"/>
              <a:t>: </a:t>
            </a:r>
            <a:br>
              <a:rPr lang="de-DE" dirty="0" smtClean="0"/>
            </a:br>
            <a:r>
              <a:rPr lang="de-DE" dirty="0" smtClean="0"/>
              <a:t>Mi. 5.10. - Fr. 7.10.2016 (jeweils 12.15 Uhr Abreise)</a:t>
            </a:r>
            <a:br>
              <a:rPr lang="de-DE" dirty="0" smtClean="0"/>
            </a:br>
            <a:r>
              <a:rPr lang="de-DE" dirty="0" smtClean="0"/>
              <a:t>verpflichtende Veranstaltung </a:t>
            </a:r>
            <a:r>
              <a:rPr lang="de-DE" dirty="0" smtClean="0"/>
              <a:t>mit dem </a:t>
            </a:r>
            <a:r>
              <a:rPr lang="de-DE" dirty="0" err="1" smtClean="0"/>
              <a:t>Mentorat</a:t>
            </a:r>
            <a:r>
              <a:rPr lang="de-DE" dirty="0" smtClean="0"/>
              <a:t> der Diözese </a:t>
            </a:r>
            <a:r>
              <a:rPr lang="de-DE" dirty="0" smtClean="0"/>
              <a:t>WÜ als Grundlage zur Verleihung der </a:t>
            </a:r>
            <a:r>
              <a:rPr lang="de-DE" dirty="0" err="1" smtClean="0"/>
              <a:t>Missio</a:t>
            </a:r>
            <a:r>
              <a:rPr lang="de-DE" dirty="0" smtClean="0"/>
              <a:t> Canonica im Juli 2018</a:t>
            </a:r>
            <a:endParaRPr lang="de-DE" dirty="0" smtClean="0"/>
          </a:p>
          <a:p>
            <a:pPr marL="342900" indent="-342900">
              <a:buAutoNum type="alphaLcParenBoth"/>
            </a:pPr>
            <a:r>
              <a:rPr lang="de-DE" dirty="0" smtClean="0"/>
              <a:t>Protokolle</a:t>
            </a:r>
            <a:br>
              <a:rPr lang="de-DE" dirty="0" smtClean="0"/>
            </a:br>
            <a:r>
              <a:rPr lang="de-DE" dirty="0" smtClean="0"/>
              <a:t>- alle Sitzungen werden protokolliert</a:t>
            </a:r>
            <a:br>
              <a:rPr lang="de-DE" dirty="0" smtClean="0"/>
            </a:br>
            <a:r>
              <a:rPr lang="de-DE" dirty="0" smtClean="0"/>
              <a:t>- alphabetische Reihenfolge</a:t>
            </a:r>
            <a:br>
              <a:rPr lang="de-DE" dirty="0" smtClean="0"/>
            </a:br>
            <a:r>
              <a:rPr lang="de-DE" dirty="0" smtClean="0"/>
              <a:t>- wesentliche Elemente eines Protokolls beachten</a:t>
            </a:r>
            <a:br>
              <a:rPr lang="de-DE" dirty="0" smtClean="0"/>
            </a:br>
            <a:r>
              <a:rPr lang="de-DE" dirty="0" smtClean="0"/>
              <a:t>- Abgabe per Mail (im Lauf der Woche), </a:t>
            </a:r>
          </a:p>
          <a:p>
            <a:pPr marL="342900" indent="-342900">
              <a:buAutoNum type="alphaLcParenBoth"/>
            </a:pPr>
            <a:r>
              <a:rPr lang="de-DE" dirty="0" smtClean="0"/>
              <a:t>Inhalt</a:t>
            </a:r>
            <a:br>
              <a:rPr lang="de-DE" dirty="0" smtClean="0"/>
            </a:br>
            <a:r>
              <a:rPr lang="de-DE" dirty="0" smtClean="0"/>
              <a:t>Fachdidaktik – Methodik – Unterrichtsbeispiele</a:t>
            </a:r>
            <a:r>
              <a:rPr lang="de-DE" dirty="0"/>
              <a:t/>
            </a:r>
            <a:br>
              <a:rPr lang="de-DE" dirty="0"/>
            </a:b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10617" y="1268760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Both"/>
            </a:pPr>
            <a:r>
              <a:rPr lang="de-DE" dirty="0" smtClean="0"/>
              <a:t>Hörstunden</a:t>
            </a:r>
            <a:br>
              <a:rPr lang="de-DE" dirty="0" smtClean="0"/>
            </a:br>
            <a:r>
              <a:rPr lang="de-DE" dirty="0" smtClean="0"/>
              <a:t>ab nächster Woche beginnen die Hörstunden für alle Referendare: </a:t>
            </a:r>
            <a:br>
              <a:rPr lang="de-DE" dirty="0" smtClean="0"/>
            </a:br>
            <a:r>
              <a:rPr lang="de-DE" dirty="0" smtClean="0"/>
              <a:t>Teilnahme an ausgewählten Stunden Ihres Seminarlehrers: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571472" y="500042"/>
            <a:ext cx="6064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u="sng" dirty="0" smtClean="0">
                <a:latin typeface="Batang" pitchFamily="18" charset="-127"/>
                <a:ea typeface="Batang" pitchFamily="18" charset="-127"/>
              </a:rPr>
              <a:t>3. Organisation der ersten Wochen</a:t>
            </a:r>
            <a:endParaRPr lang="de-DE" sz="2800" b="1" u="sng" dirty="0">
              <a:latin typeface="Batang" pitchFamily="18" charset="-127"/>
              <a:ea typeface="Batang" pitchFamily="18" charset="-127"/>
            </a:endParaRP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408286"/>
              </p:ext>
            </p:extLst>
          </p:nvPr>
        </p:nvGraphicFramePr>
        <p:xfrm>
          <a:off x="1735824" y="2522524"/>
          <a:ext cx="5357850" cy="1897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527"/>
                <a:gridCol w="2520143"/>
                <a:gridCol w="1660180"/>
              </a:tblGrid>
              <a:tr h="414116">
                <a:tc>
                  <a:txBody>
                    <a:bodyPr/>
                    <a:lstStyle/>
                    <a:p>
                      <a:r>
                        <a:rPr lang="de-DE" dirty="0" smtClean="0"/>
                        <a:t>Klasse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Stunde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Raum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6ab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Mo. 2., Di. 2.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131 (</a:t>
                      </a:r>
                      <a:r>
                        <a:rPr lang="de-DE" dirty="0" err="1" smtClean="0">
                          <a:solidFill>
                            <a:srgbClr val="FF0000"/>
                          </a:solidFill>
                        </a:rPr>
                        <a:t>mk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7ab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Di. 6.,</a:t>
                      </a:r>
                      <a:r>
                        <a:rPr lang="de-DE" baseline="0" dirty="0" smtClean="0">
                          <a:solidFill>
                            <a:srgbClr val="FF0000"/>
                          </a:solidFill>
                        </a:rPr>
                        <a:t> Mi. 5.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131 (</a:t>
                      </a:r>
                      <a:r>
                        <a:rPr lang="de-DE" dirty="0" err="1" smtClean="0">
                          <a:solidFill>
                            <a:srgbClr val="FF0000"/>
                          </a:solidFill>
                        </a:rPr>
                        <a:t>mk</a:t>
                      </a:r>
                      <a:r>
                        <a:rPr lang="de-DE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de-DE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B0F0"/>
                          </a:solidFill>
                        </a:rPr>
                        <a:t>10bc</a:t>
                      </a:r>
                      <a:endParaRPr lang="de-DE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B0F0"/>
                          </a:solidFill>
                        </a:rPr>
                        <a:t>Fr. 1.+2.</a:t>
                      </a:r>
                      <a:endParaRPr lang="de-DE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B0F0"/>
                          </a:solidFill>
                        </a:rPr>
                        <a:t>M106 (</a:t>
                      </a:r>
                      <a:r>
                        <a:rPr lang="de-DE" dirty="0" err="1" smtClean="0">
                          <a:solidFill>
                            <a:srgbClr val="00B0F0"/>
                          </a:solidFill>
                        </a:rPr>
                        <a:t>mk</a:t>
                      </a:r>
                      <a:r>
                        <a:rPr lang="de-DE" dirty="0" smtClean="0">
                          <a:solidFill>
                            <a:srgbClr val="00B0F0"/>
                          </a:solidFill>
                        </a:rPr>
                        <a:t>)</a:t>
                      </a:r>
                      <a:endParaRPr lang="de-DE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2060"/>
                          </a:solidFill>
                        </a:rPr>
                        <a:t>1k2</a:t>
                      </a:r>
                      <a:endParaRPr lang="de-D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2060"/>
                          </a:solidFill>
                        </a:rPr>
                        <a:t>Di. 3.+4.</a:t>
                      </a:r>
                      <a:endParaRPr lang="de-D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2060"/>
                          </a:solidFill>
                        </a:rPr>
                        <a:t>331 (</a:t>
                      </a:r>
                      <a:r>
                        <a:rPr lang="de-DE" dirty="0" err="1" smtClean="0">
                          <a:solidFill>
                            <a:srgbClr val="002060"/>
                          </a:solidFill>
                        </a:rPr>
                        <a:t>mk</a:t>
                      </a:r>
                      <a:r>
                        <a:rPr lang="de-DE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de-D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928408" y="5870034"/>
            <a:ext cx="3429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Bitte beachten: Stühle mitbringen!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8289" y="5324966"/>
            <a:ext cx="10477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feld 5"/>
          <p:cNvSpPr txBox="1"/>
          <p:nvPr/>
        </p:nvSpPr>
        <p:spPr>
          <a:xfrm>
            <a:off x="755576" y="4797152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Bitte beachten: Mozartgymnasium gegenüber des Mainfrankentheaters.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b="1" u="sng" dirty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4</a:t>
            </a:r>
            <a:r>
              <a:rPr lang="de-DE" sz="2800" b="1" u="sng" dirty="0" smtClean="0">
                <a:solidFill>
                  <a:schemeClr val="tx1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. Erfahrungen</a:t>
            </a:r>
            <a:endParaRPr lang="de-DE" sz="2800" b="1" u="sng" dirty="0">
              <a:solidFill>
                <a:schemeClr val="tx1"/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643042" y="4714884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Wo sehe ich die größten Schwierigkeiten beim ersten Lehrversuch?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57158" y="14287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smtClean="0"/>
              <a:t>Welche Beobachtungen habe ich im RU bislang gemacht?</a:t>
            </a:r>
          </a:p>
        </p:txBody>
      </p:sp>
      <p:sp>
        <p:nvSpPr>
          <p:cNvPr id="5" name="Rechteck 4"/>
          <p:cNvSpPr/>
          <p:nvPr/>
        </p:nvSpPr>
        <p:spPr>
          <a:xfrm>
            <a:off x="3857620" y="2071678"/>
            <a:ext cx="4554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Was hat mich positiv / negativ überrascht?</a:t>
            </a:r>
          </a:p>
        </p:txBody>
      </p:sp>
      <p:sp>
        <p:nvSpPr>
          <p:cNvPr id="6" name="Rechteck 5"/>
          <p:cNvSpPr/>
          <p:nvPr/>
        </p:nvSpPr>
        <p:spPr>
          <a:xfrm>
            <a:off x="785786" y="2714620"/>
            <a:ext cx="28055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Was hat mich erschreckt?</a:t>
            </a:r>
          </a:p>
        </p:txBody>
      </p:sp>
      <p:sp>
        <p:nvSpPr>
          <p:cNvPr id="7" name="Rechteck 6"/>
          <p:cNvSpPr/>
          <p:nvPr/>
        </p:nvSpPr>
        <p:spPr>
          <a:xfrm>
            <a:off x="3714744" y="3286124"/>
            <a:ext cx="4849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Welche Rolle spielt der Lehrer im Unterricht?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57158" y="3929066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Wie erlebe ich die </a:t>
            </a:r>
            <a:r>
              <a:rPr lang="de-DE" dirty="0" err="1" smtClean="0"/>
              <a:t>SchülerInnen</a:t>
            </a:r>
            <a:r>
              <a:rPr lang="de-DE" dirty="0" smtClean="0"/>
              <a:t>? 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1928794" y="5715016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Fühle ich mich durch mein Studium gut vorbereitet?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751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42258" y="1412776"/>
            <a:ext cx="8572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u="sng" dirty="0" smtClean="0"/>
              <a:t>z.B</a:t>
            </a:r>
            <a:r>
              <a:rPr lang="de-DE" sz="2000" b="1" u="sng" dirty="0" smtClean="0"/>
              <a:t>. Jahrgangsstufe </a:t>
            </a:r>
            <a:r>
              <a:rPr lang="de-DE" sz="2000" b="1" u="sng" dirty="0" smtClean="0"/>
              <a:t>7</a:t>
            </a:r>
            <a:r>
              <a:rPr lang="de-DE" sz="2000" b="1" u="sng" dirty="0"/>
              <a:t>:</a:t>
            </a:r>
            <a:endParaRPr lang="de-DE" sz="2000" b="1" u="sng" dirty="0" smtClean="0"/>
          </a:p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u="sng" dirty="0">
                <a:latin typeface="Batang" pitchFamily="18" charset="-127"/>
                <a:ea typeface="Batang" pitchFamily="18" charset="-127"/>
              </a:rPr>
              <a:t>5. </a:t>
            </a:r>
            <a:r>
              <a:rPr lang="de-DE" sz="3600" b="1" u="sng" dirty="0" smtClean="0">
                <a:latin typeface="Batang" pitchFamily="18" charset="-127"/>
                <a:ea typeface="Batang" pitchFamily="18" charset="-127"/>
              </a:rPr>
              <a:t>Jahrgangsstufenlehrplan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51" y="1785589"/>
            <a:ext cx="8676456" cy="4598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416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ronus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ronus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ronus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391</Words>
  <Application>Microsoft Office PowerPoint</Application>
  <PresentationFormat>Bildschirmpräsentation (4:3)</PresentationFormat>
  <Paragraphs>146</Paragraphs>
  <Slides>19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0" baseType="lpstr">
      <vt:lpstr>Cronus</vt:lpstr>
      <vt:lpstr>PowerPoint-Präsentation</vt:lpstr>
      <vt:lpstr>PowerPoint-Präsentation</vt:lpstr>
      <vt:lpstr>1. Organisatorisches</vt:lpstr>
      <vt:lpstr>2. Namensliste</vt:lpstr>
      <vt:lpstr>PowerPoint-Präsentation</vt:lpstr>
      <vt:lpstr>PowerPoint-Präsentation</vt:lpstr>
      <vt:lpstr>PowerPoint-Präsentation</vt:lpstr>
      <vt:lpstr>4. Erfahrungen</vt:lpstr>
      <vt:lpstr>5. Jahrgangsstufenlehrplan</vt:lpstr>
      <vt:lpstr>5. Jahrgangsstufenlehrplan</vt:lpstr>
      <vt:lpstr>PowerPoint-Präsentation</vt:lpstr>
      <vt:lpstr>6. Aufbau einer Unterrichtsstunde</vt:lpstr>
      <vt:lpstr>Die drei Phasen des klass. RU</vt:lpstr>
      <vt:lpstr>Motivation</vt:lpstr>
      <vt:lpstr>Motivation</vt:lpstr>
      <vt:lpstr>Erarbeitungsphase</vt:lpstr>
      <vt:lpstr>Erarbeitungsphase</vt:lpstr>
      <vt:lpstr>Erarbeitungsphase</vt:lpstr>
      <vt:lpstr>Ergebnissicherung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Gerald Mackenrodt</dc:creator>
  <cp:lastModifiedBy>Gerald Mackenrodt</cp:lastModifiedBy>
  <cp:revision>56</cp:revision>
  <dcterms:created xsi:type="dcterms:W3CDTF">2008-09-18T17:53:13Z</dcterms:created>
  <dcterms:modified xsi:type="dcterms:W3CDTF">2016-09-20T19:08:53Z</dcterms:modified>
</cp:coreProperties>
</file>