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968" y="-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ec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EBB9-EF90-4D54-9F12-28C887A9A25B}" type="datetimeFigureOut">
              <a:rPr lang="de-DE" smtClean="0"/>
              <a:pPr/>
              <a:t>07.10.2016</a:t>
            </a:fld>
            <a:endParaRPr lang="de-DE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Gerade Verbindung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ec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EBB9-EF90-4D54-9F12-28C887A9A25B}" type="datetimeFigureOut">
              <a:rPr lang="de-DE" smtClean="0"/>
              <a:pPr/>
              <a:t>07.10.2016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ec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ec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Gerade Verbindung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EBB9-EF90-4D54-9F12-28C887A9A25B}" type="datetimeFigureOut">
              <a:rPr lang="de-DE" smtClean="0"/>
              <a:pPr/>
              <a:t>07.10.2016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EBB9-EF90-4D54-9F12-28C887A9A25B}" type="datetimeFigureOut">
              <a:rPr lang="de-DE" smtClean="0"/>
              <a:pPr/>
              <a:t>07.10.2016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ec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3" name="Rechtec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htec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EBB9-EF90-4D54-9F12-28C887A9A25B}" type="datetimeFigureOut">
              <a:rPr lang="de-DE" smtClean="0"/>
              <a:pPr/>
              <a:t>07.10.2016</a:t>
            </a:fld>
            <a:endParaRPr lang="de-DE"/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763EBB9-EF90-4D54-9F12-28C887A9A25B}" type="datetimeFigureOut">
              <a:rPr lang="de-DE" smtClean="0"/>
              <a:pPr/>
              <a:t>07.10.2016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Inhaltsplatzhalt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2" name="Inhaltsplatzhalt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erade Verbindung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htec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htec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htec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c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EBB9-EF90-4D54-9F12-28C887A9A25B}" type="datetimeFigureOut">
              <a:rPr lang="de-DE" smtClean="0"/>
              <a:pPr/>
              <a:t>07.10.2016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de-DE"/>
          </a:p>
        </p:txBody>
      </p:sp>
      <p:sp>
        <p:nvSpPr>
          <p:cNvPr id="15" name="Gerade Verbindung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Inhaltsplatzhalt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6" name="Inhaltsplatzhalt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3" name="Titel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EBB9-EF90-4D54-9F12-28C887A9A25B}" type="datetimeFigureOut">
              <a:rPr lang="de-DE" smtClean="0"/>
              <a:pPr/>
              <a:t>07.10.2016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ec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htec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htec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EBB9-EF90-4D54-9F12-28C887A9A25B}" type="datetimeFigureOut">
              <a:rPr lang="de-DE" smtClean="0"/>
              <a:pPr/>
              <a:t>07.10.2016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ec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htec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Inhaltsplatzhalt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1" name="Rechtec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EBB9-EF90-4D54-9F12-28C887A9A25B}" type="datetimeFigureOut">
              <a:rPr lang="de-DE" smtClean="0"/>
              <a:pPr/>
              <a:t>07.10.2016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erade Verbindung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htec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htec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22" name="Rechtec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763EBB9-EF90-4D54-9F12-28C887A9A25B}" type="datetimeFigureOut">
              <a:rPr lang="de-DE" smtClean="0"/>
              <a:pPr/>
              <a:t>07.10.2016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763EBB9-EF90-4D54-9F12-28C887A9A25B}" type="datetimeFigureOut">
              <a:rPr lang="de-DE" smtClean="0"/>
              <a:pPr/>
              <a:t>07.10.2016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de-DE"/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Gerade Verbindung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857224" y="1928802"/>
            <a:ext cx="7500990" cy="184665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3200" dirty="0" smtClean="0"/>
              <a:t>Seminar 2015/17</a:t>
            </a:r>
          </a:p>
          <a:p>
            <a:pPr algn="ctr"/>
            <a:r>
              <a:rPr lang="de-DE" sz="3200" dirty="0"/>
              <a:t>a</a:t>
            </a:r>
            <a:r>
              <a:rPr lang="de-DE" sz="3200" dirty="0" smtClean="0"/>
              <a:t>m</a:t>
            </a:r>
          </a:p>
          <a:p>
            <a:pPr algn="ctr"/>
            <a:r>
              <a:rPr lang="de-DE" sz="3200" dirty="0" smtClean="0"/>
              <a:t>Riemenscheider-Gymnasium Würzburg</a:t>
            </a:r>
          </a:p>
          <a:p>
            <a:pPr algn="ctr"/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2051720" y="4681194"/>
            <a:ext cx="4775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4</a:t>
            </a:r>
            <a:r>
              <a:rPr lang="de-DE" dirty="0" smtClean="0"/>
              <a:t>. Fachsitzung am 06.10.2016 – </a:t>
            </a:r>
            <a:r>
              <a:rPr lang="de-DE" dirty="0" err="1" smtClean="0"/>
              <a:t>Volkersberg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1357290" y="285728"/>
            <a:ext cx="669753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4800" dirty="0" smtClean="0">
                <a:latin typeface="Garamond" pitchFamily="18" charset="0"/>
              </a:rPr>
              <a:t>Katholische Religionslehre </a:t>
            </a:r>
            <a:endParaRPr lang="de-DE" sz="4800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de-DE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155701"/>
              </p:ext>
            </p:extLst>
          </p:nvPr>
        </p:nvGraphicFramePr>
        <p:xfrm>
          <a:off x="1475656" y="1556792"/>
          <a:ext cx="6096000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Name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Vorname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Fächerverb.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Klasse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Bannert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Sören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K/</a:t>
                      </a:r>
                      <a:r>
                        <a:rPr lang="de-DE" dirty="0" err="1" smtClean="0"/>
                        <a:t>Sm</a:t>
                      </a:r>
                      <a:endParaRPr lang="de-D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6ab</a:t>
                      </a:r>
                      <a:endParaRPr lang="de-DE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Fleschutz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Sebastian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K/</a:t>
                      </a:r>
                      <a:r>
                        <a:rPr lang="de-DE" dirty="0" err="1" smtClean="0"/>
                        <a:t>Sm</a:t>
                      </a:r>
                      <a:endParaRPr lang="de-D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6ab</a:t>
                      </a:r>
                      <a:endParaRPr lang="de-DE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Krämer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Bianca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K/L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7ab (Mi)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Kreisel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Till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K/</a:t>
                      </a:r>
                      <a:r>
                        <a:rPr lang="de-DE" dirty="0" err="1" smtClean="0"/>
                        <a:t>Sm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10bc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Mika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Monika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K/L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7ab (</a:t>
                      </a:r>
                      <a:r>
                        <a:rPr lang="de-DE" dirty="0" err="1" smtClean="0"/>
                        <a:t>Di.ü</a:t>
                      </a:r>
                      <a:r>
                        <a:rPr lang="de-DE" dirty="0" smtClean="0"/>
                        <a:t>)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Schäfer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Markus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K/</a:t>
                      </a:r>
                      <a:r>
                        <a:rPr lang="de-DE" dirty="0" err="1" smtClean="0"/>
                        <a:t>Sm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10bc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Schütz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Magdalena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K/E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1k2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Schwab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Jan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K/</a:t>
                      </a:r>
                      <a:r>
                        <a:rPr lang="de-DE" dirty="0" err="1" smtClean="0"/>
                        <a:t>Sm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1k2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Weigand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Sabrina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K/L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7ab (</a:t>
                      </a:r>
                      <a:r>
                        <a:rPr lang="de-DE" dirty="0" err="1" smtClean="0"/>
                        <a:t>Mi.ü</a:t>
                      </a:r>
                      <a:r>
                        <a:rPr lang="de-DE" dirty="0" smtClean="0"/>
                        <a:t>)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885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500166" y="2357430"/>
            <a:ext cx="42562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sz="2400" dirty="0" smtClean="0">
                <a:latin typeface="+mn-lt"/>
              </a:rPr>
              <a:t>Verlaufsformen im Unterricht</a:t>
            </a:r>
            <a:endParaRPr lang="de-DE" sz="2400" dirty="0">
              <a:latin typeface="+mn-lt"/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643306" y="3857628"/>
            <a:ext cx="50738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sz="4000" dirty="0" smtClean="0">
                <a:latin typeface="+mn-lt"/>
              </a:rPr>
              <a:t>Das 3-Phasen-Modell</a:t>
            </a:r>
            <a:endParaRPr lang="de-DE" sz="4000" dirty="0">
              <a:latin typeface="+mn-lt"/>
            </a:endParaRPr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b="1" u="sng" dirty="0">
                <a:solidFill>
                  <a:schemeClr val="tx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1</a:t>
            </a:r>
            <a:r>
              <a:rPr lang="de-DE" sz="3600" b="1" u="sng" dirty="0" smtClean="0">
                <a:solidFill>
                  <a:schemeClr val="tx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. Aufbau einer Unterrichtsstunde</a:t>
            </a:r>
            <a:endParaRPr lang="de-DE" sz="3600" b="1" u="sng" dirty="0">
              <a:solidFill>
                <a:schemeClr val="tx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9639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95288" y="1628775"/>
            <a:ext cx="1944687" cy="345598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b="1" dirty="0">
                <a:hlinkClick r:id="" action="ppaction://noaction"/>
              </a:rPr>
              <a:t>Motivation</a:t>
            </a:r>
            <a:endParaRPr lang="de-DE" b="1" dirty="0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2339975" y="1628775"/>
            <a:ext cx="4319588" cy="3455988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b="1" dirty="0">
                <a:hlinkClick r:id="" action="ppaction://noaction"/>
              </a:rPr>
              <a:t>Erarbeitungsphase</a:t>
            </a:r>
            <a:endParaRPr lang="de-DE" b="1" dirty="0"/>
          </a:p>
          <a:p>
            <a:pPr algn="ctr"/>
            <a:r>
              <a:rPr lang="de-DE" sz="1000" dirty="0"/>
              <a:t>Problematisierungsphase – Vertiefungsphase - Anwendungsphase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6659563" y="1628775"/>
            <a:ext cx="2016125" cy="3455988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sz="1400" b="1" dirty="0">
                <a:hlinkClick r:id="" action="ppaction://noaction"/>
              </a:rPr>
              <a:t>Ergebnissicherung</a:t>
            </a:r>
            <a:endParaRPr lang="de-DE" sz="1400" b="1" dirty="0"/>
          </a:p>
          <a:p>
            <a:pPr algn="ctr"/>
            <a:endParaRPr lang="de-DE" sz="1400" b="1" dirty="0"/>
          </a:p>
          <a:p>
            <a:pPr algn="ctr"/>
            <a:r>
              <a:rPr lang="de-DE" sz="1400" b="1" u="sng" dirty="0" smtClean="0">
                <a:solidFill>
                  <a:schemeClr val="accent6"/>
                </a:solidFill>
              </a:rPr>
              <a:t>Vertiefung</a:t>
            </a:r>
          </a:p>
          <a:p>
            <a:pPr algn="ctr"/>
            <a:endParaRPr lang="de-DE" sz="1400" b="1" u="sng" dirty="0" smtClean="0">
              <a:solidFill>
                <a:schemeClr val="accent6"/>
              </a:solidFill>
            </a:endParaRPr>
          </a:p>
          <a:p>
            <a:pPr algn="ctr"/>
            <a:r>
              <a:rPr lang="de-DE" sz="1400" b="1" u="sng" dirty="0" smtClean="0">
                <a:solidFill>
                  <a:schemeClr val="accent6"/>
                </a:solidFill>
              </a:rPr>
              <a:t>Weiterführung</a:t>
            </a:r>
            <a:endParaRPr lang="de-DE" sz="1400" b="1" u="sng" dirty="0">
              <a:solidFill>
                <a:schemeClr val="accent6"/>
              </a:solidFill>
            </a:endParaRPr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1692275" y="4437063"/>
            <a:ext cx="2808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4787900" y="4437063"/>
            <a:ext cx="2447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2411413" y="4149725"/>
            <a:ext cx="20415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sz="1200" dirty="0"/>
              <a:t>Verknüpfung/Weiterführung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87900" y="4149725"/>
            <a:ext cx="18303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sz="1200" dirty="0"/>
              <a:t>schrittweise Entwicklung</a:t>
            </a:r>
          </a:p>
        </p:txBody>
      </p:sp>
      <p:sp>
        <p:nvSpPr>
          <p:cNvPr id="12" name="Titel 1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600" b="1" u="sng" dirty="0" smtClean="0">
                <a:solidFill>
                  <a:schemeClr val="tx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Die drei Phasen des klass. RU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4042274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0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0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 animBg="1"/>
      <p:bldP spid="3080" grpId="0" animBg="1"/>
      <p:bldP spid="3084" grpId="0"/>
      <p:bldP spid="308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Motivation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752" y="1527048"/>
            <a:ext cx="8503920" cy="268777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de-DE" sz="2800" b="1" dirty="0"/>
              <a:t>Möglichkeiten der Stundeneröffnung</a:t>
            </a:r>
          </a:p>
          <a:p>
            <a:pPr>
              <a:buFontTx/>
              <a:buNone/>
            </a:pPr>
            <a:r>
              <a:rPr lang="de-DE" sz="2800" dirty="0"/>
              <a:t>	- </a:t>
            </a:r>
            <a:r>
              <a:rPr lang="de-DE" sz="2800" dirty="0" smtClean="0"/>
              <a:t>Bildimpuls / Textimpuls</a:t>
            </a:r>
          </a:p>
          <a:p>
            <a:pPr>
              <a:buFontTx/>
              <a:buNone/>
            </a:pPr>
            <a:r>
              <a:rPr lang="de-DE" sz="2800" i="1" dirty="0" smtClean="0"/>
              <a:t>	- </a:t>
            </a:r>
            <a:r>
              <a:rPr lang="de-DE" sz="2800" dirty="0" smtClean="0"/>
              <a:t>Hörbeispiel / Filmausschnitt</a:t>
            </a:r>
          </a:p>
          <a:p>
            <a:pPr>
              <a:buFontTx/>
              <a:buNone/>
            </a:pPr>
            <a:r>
              <a:rPr lang="de-DE" sz="2800" dirty="0" smtClean="0"/>
              <a:t>	- Meditation, Gebet, (bibl.) Erzählung</a:t>
            </a:r>
          </a:p>
          <a:p>
            <a:pPr>
              <a:buFontTx/>
              <a:buNone/>
            </a:pPr>
            <a:r>
              <a:rPr lang="de-DE" sz="2800" dirty="0" smtClean="0"/>
              <a:t>	- Brainstorming / </a:t>
            </a:r>
            <a:r>
              <a:rPr lang="de-DE" sz="2800" dirty="0" err="1" smtClean="0"/>
              <a:t>Mindmap</a:t>
            </a:r>
            <a:endParaRPr lang="de-DE" sz="2800" dirty="0"/>
          </a:p>
        </p:txBody>
      </p:sp>
      <p:sp>
        <p:nvSpPr>
          <p:cNvPr id="6" name="Rechteck 5"/>
          <p:cNvSpPr/>
          <p:nvPr/>
        </p:nvSpPr>
        <p:spPr>
          <a:xfrm rot="20448999">
            <a:off x="1016069" y="2943856"/>
            <a:ext cx="7643866" cy="954107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de-DE" sz="2800" dirty="0" smtClean="0">
                <a:latin typeface="+mj-lt"/>
              </a:rPr>
              <a:t>Aktualität – Provokation – Emotionalisierung – Problematisierung – Verfremdung</a:t>
            </a:r>
          </a:p>
        </p:txBody>
      </p:sp>
      <p:sp>
        <p:nvSpPr>
          <p:cNvPr id="7" name="Rechteck 6"/>
          <p:cNvSpPr/>
          <p:nvPr/>
        </p:nvSpPr>
        <p:spPr>
          <a:xfrm>
            <a:off x="642910" y="5214950"/>
            <a:ext cx="750099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de-DE" sz="2400" dirty="0" smtClean="0">
                <a:latin typeface="+mj-lt"/>
              </a:rPr>
              <a:t>TIPP: „Entlegener Einstieg“:</a:t>
            </a:r>
            <a:r>
              <a:rPr lang="de-DE" sz="3200" dirty="0" smtClean="0">
                <a:latin typeface="+mj-lt"/>
              </a:rPr>
              <a:t/>
            </a:r>
            <a:br>
              <a:rPr lang="de-DE" sz="3200" dirty="0" smtClean="0">
                <a:latin typeface="+mj-lt"/>
              </a:rPr>
            </a:br>
            <a:r>
              <a:rPr lang="de-DE" sz="3200" dirty="0" smtClean="0">
                <a:latin typeface="+mj-lt"/>
              </a:rPr>
              <a:t>	</a:t>
            </a:r>
            <a:r>
              <a:rPr lang="de-DE" sz="2400" i="1" dirty="0" smtClean="0">
                <a:latin typeface="+mj-lt"/>
              </a:rPr>
              <a:t>vom Fremden/Unerwarteten zum Bekannten</a:t>
            </a:r>
            <a:endParaRPr lang="de-DE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05637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  <p:bldP spid="6" grpId="0" animBg="1"/>
      <p:bldP spid="6" grpId="1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Motivation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5984" y="2285992"/>
            <a:ext cx="4627438" cy="2544894"/>
          </a:xfrm>
        </p:spPr>
        <p:txBody>
          <a:bodyPr/>
          <a:lstStyle/>
          <a:p>
            <a:pPr>
              <a:buFontTx/>
              <a:buNone/>
            </a:pPr>
            <a:r>
              <a:rPr lang="de-DE" b="1" dirty="0"/>
              <a:t>Darbietungsformen</a:t>
            </a:r>
          </a:p>
          <a:p>
            <a:pPr lvl="1">
              <a:buFontTx/>
              <a:buChar char="-"/>
            </a:pPr>
            <a:r>
              <a:rPr lang="de-DE" dirty="0"/>
              <a:t>visuell</a:t>
            </a:r>
          </a:p>
          <a:p>
            <a:pPr lvl="1">
              <a:buFontTx/>
              <a:buChar char="-"/>
            </a:pPr>
            <a:r>
              <a:rPr lang="de-DE" dirty="0"/>
              <a:t>auditiv</a:t>
            </a:r>
          </a:p>
          <a:p>
            <a:pPr lvl="1">
              <a:buFontTx/>
              <a:buChar char="-"/>
            </a:pPr>
            <a:r>
              <a:rPr lang="de-DE" dirty="0"/>
              <a:t>szenisch-spielerisch</a:t>
            </a:r>
          </a:p>
          <a:p>
            <a:pPr lvl="1">
              <a:buFontTx/>
              <a:buChar char="-"/>
            </a:pPr>
            <a:r>
              <a:rPr lang="de-DE" dirty="0"/>
              <a:t>narrativ</a:t>
            </a:r>
          </a:p>
          <a:p>
            <a:pPr>
              <a:buFontTx/>
              <a:buNone/>
            </a:pPr>
            <a:endParaRPr lang="de-DE" dirty="0"/>
          </a:p>
        </p:txBody>
      </p:sp>
      <p:sp>
        <p:nvSpPr>
          <p:cNvPr id="5124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388350" y="6165850"/>
            <a:ext cx="287338" cy="287338"/>
          </a:xfrm>
          <a:prstGeom prst="actionButtonBlank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727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Erarbeitungsphase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85720" y="1857364"/>
            <a:ext cx="8503920" cy="404509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de-DE" b="1" dirty="0"/>
              <a:t>Inhaltliche Strukturierung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de-DE" dirty="0"/>
              <a:t>Gliederung des Lernprozesses in einzelne </a:t>
            </a:r>
            <a:r>
              <a:rPr lang="de-DE" dirty="0" smtClean="0"/>
              <a:t>Lernschritte</a:t>
            </a:r>
          </a:p>
          <a:p>
            <a:pPr lvl="1">
              <a:lnSpc>
                <a:spcPct val="90000"/>
              </a:lnSpc>
              <a:buFontTx/>
              <a:buChar char="-"/>
            </a:pPr>
            <a:endParaRPr lang="de-DE" dirty="0"/>
          </a:p>
          <a:p>
            <a:pPr>
              <a:lnSpc>
                <a:spcPct val="90000"/>
              </a:lnSpc>
              <a:buFontTx/>
              <a:buNone/>
            </a:pPr>
            <a:r>
              <a:rPr lang="de-DE" b="1" dirty="0"/>
              <a:t>Einsatz verschiedener Sozialformen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de-DE" dirty="0"/>
              <a:t>Frontalunterricht – Einzelarbeit – Partnerarbeit – </a:t>
            </a:r>
            <a:r>
              <a:rPr lang="de-DE" dirty="0" smtClean="0"/>
              <a:t>Gruppenarbeit</a:t>
            </a:r>
          </a:p>
          <a:p>
            <a:pPr lvl="1">
              <a:lnSpc>
                <a:spcPct val="90000"/>
              </a:lnSpc>
              <a:buFontTx/>
              <a:buChar char="-"/>
            </a:pPr>
            <a:endParaRPr lang="de-DE" dirty="0"/>
          </a:p>
          <a:p>
            <a:pPr>
              <a:lnSpc>
                <a:spcPct val="90000"/>
              </a:lnSpc>
              <a:buFontTx/>
              <a:buNone/>
            </a:pPr>
            <a:r>
              <a:rPr lang="de-DE" b="1" dirty="0"/>
              <a:t>Variation bei den Handlungsformen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de-DE" dirty="0"/>
              <a:t>Lehrervortrag – Erzählung – LSG – Diskussion – Textarbeit – Medieneinsatz</a:t>
            </a:r>
          </a:p>
        </p:txBody>
      </p:sp>
      <p:sp>
        <p:nvSpPr>
          <p:cNvPr id="5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388350" y="6165850"/>
            <a:ext cx="287338" cy="287338"/>
          </a:xfrm>
          <a:prstGeom prst="actionButtonBlank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Erarbeitungsphase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85720" y="2285992"/>
            <a:ext cx="8503920" cy="2973522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de-DE" b="1" dirty="0"/>
              <a:t>Modulation in der Schüleraktivierung</a:t>
            </a:r>
          </a:p>
          <a:p>
            <a:pPr lvl="1">
              <a:buFontTx/>
              <a:buChar char="-"/>
            </a:pPr>
            <a:r>
              <a:rPr lang="de-DE" dirty="0"/>
              <a:t>Ansprechen verschiedener Lernbereiche: kognitiver Bereich, affektiver </a:t>
            </a:r>
            <a:r>
              <a:rPr lang="de-DE" dirty="0" smtClean="0"/>
              <a:t>Bereich, haptischer Bereich (gerade Unterstufe!)</a:t>
            </a:r>
          </a:p>
          <a:p>
            <a:pPr lvl="1">
              <a:buFontTx/>
              <a:buChar char="-"/>
            </a:pPr>
            <a:endParaRPr lang="de-DE" dirty="0"/>
          </a:p>
          <a:p>
            <a:pPr>
              <a:buFontTx/>
              <a:buNone/>
            </a:pPr>
            <a:r>
              <a:rPr lang="de-DE" b="1" dirty="0" err="1"/>
              <a:t>Abwechselung</a:t>
            </a:r>
            <a:r>
              <a:rPr lang="de-DE" b="1" dirty="0"/>
              <a:t> bei der Schülerartikulation</a:t>
            </a:r>
          </a:p>
          <a:p>
            <a:pPr lvl="1">
              <a:buFontTx/>
              <a:buChar char="-"/>
            </a:pPr>
            <a:r>
              <a:rPr lang="de-DE" dirty="0"/>
              <a:t>Mündliche Artikulation – schriftliche Artikulation – gestalterische Artikulation – spielerische Artikulation</a:t>
            </a:r>
          </a:p>
          <a:p>
            <a:pPr>
              <a:buFontTx/>
              <a:buNone/>
            </a:pPr>
            <a:endParaRPr lang="de-DE" dirty="0"/>
          </a:p>
        </p:txBody>
      </p:sp>
      <p:sp>
        <p:nvSpPr>
          <p:cNvPr id="5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388350" y="6165850"/>
            <a:ext cx="287338" cy="287338"/>
          </a:xfrm>
          <a:prstGeom prst="actionButtonBlank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003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Erarbeitungsphase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de-DE" sz="2800" b="1" dirty="0"/>
              <a:t>Dynamisierung des Lernprozesses</a:t>
            </a:r>
          </a:p>
          <a:p>
            <a:pPr>
              <a:buFontTx/>
              <a:buChar char="-"/>
            </a:pPr>
            <a:r>
              <a:rPr lang="de-DE" sz="2800" b="1" dirty="0"/>
              <a:t>Zwischenmotivationen</a:t>
            </a:r>
          </a:p>
          <a:p>
            <a:pPr>
              <a:buFontTx/>
              <a:buChar char="-"/>
            </a:pPr>
            <a:r>
              <a:rPr lang="de-DE" sz="2800" b="1" dirty="0"/>
              <a:t>Lerntempo</a:t>
            </a:r>
            <a:r>
              <a:rPr lang="de-DE" sz="2800" dirty="0"/>
              <a:t>: </a:t>
            </a: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800" dirty="0" smtClean="0"/>
              <a:t>beschleunigende </a:t>
            </a:r>
            <a:r>
              <a:rPr lang="de-DE" sz="2800" dirty="0"/>
              <a:t>und retardierende Momente</a:t>
            </a:r>
          </a:p>
          <a:p>
            <a:pPr>
              <a:buFontTx/>
              <a:buChar char="-"/>
            </a:pPr>
            <a:r>
              <a:rPr lang="de-DE" sz="2800" b="1" dirty="0"/>
              <a:t>Konzentration</a:t>
            </a:r>
            <a:r>
              <a:rPr lang="de-DE" sz="2800" dirty="0"/>
              <a:t>: </a:t>
            </a: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800" dirty="0" smtClean="0"/>
              <a:t>Anspannung </a:t>
            </a:r>
            <a:r>
              <a:rPr lang="de-DE" sz="2800" dirty="0"/>
              <a:t>und Entspannung</a:t>
            </a:r>
          </a:p>
          <a:p>
            <a:pPr>
              <a:buFontTx/>
              <a:buChar char="-"/>
            </a:pPr>
            <a:r>
              <a:rPr lang="de-DE" sz="2800" b="1" dirty="0"/>
              <a:t>Arbeitsatmosphäre</a:t>
            </a:r>
            <a:r>
              <a:rPr lang="de-DE" sz="2800" dirty="0"/>
              <a:t>: </a:t>
            </a: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800" dirty="0" smtClean="0"/>
              <a:t>Auflockerung </a:t>
            </a:r>
            <a:r>
              <a:rPr lang="de-DE" sz="2800" dirty="0"/>
              <a:t>– Ernsthaftigkeit</a:t>
            </a:r>
          </a:p>
          <a:p>
            <a:pPr>
              <a:buFontTx/>
              <a:buChar char="-"/>
            </a:pPr>
            <a:r>
              <a:rPr lang="de-DE" sz="2800" b="1" dirty="0"/>
              <a:t>Führungsstil</a:t>
            </a:r>
            <a:r>
              <a:rPr lang="de-DE" sz="2800" dirty="0"/>
              <a:t>: </a:t>
            </a: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800" dirty="0" smtClean="0"/>
              <a:t>straff-lehrerbetont </a:t>
            </a:r>
            <a:r>
              <a:rPr lang="de-DE" sz="2800" dirty="0"/>
              <a:t>– demokratisch-liberal</a:t>
            </a:r>
          </a:p>
        </p:txBody>
      </p:sp>
      <p:sp>
        <p:nvSpPr>
          <p:cNvPr id="5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388350" y="6165850"/>
            <a:ext cx="287338" cy="287338"/>
          </a:xfrm>
          <a:prstGeom prst="actionButtonBlank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919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Ergebnissicherung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42845" y="1628800"/>
            <a:ext cx="7745505" cy="3877815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de-DE" sz="2800" dirty="0"/>
              <a:t>Tafelbild			Hefteintrag</a:t>
            </a:r>
          </a:p>
          <a:p>
            <a:pPr>
              <a:buFontTx/>
              <a:buNone/>
            </a:pPr>
            <a:r>
              <a:rPr lang="de-DE" sz="2800" dirty="0"/>
              <a:t>OHP				ausgefülltes Arbeitsblatt</a:t>
            </a:r>
          </a:p>
          <a:p>
            <a:pPr>
              <a:buFontTx/>
              <a:buNone/>
            </a:pPr>
            <a:r>
              <a:rPr lang="de-DE" sz="2800" dirty="0" smtClean="0"/>
              <a:t>Lückentext, Kreuzworträtsel, Quiz</a:t>
            </a:r>
            <a:r>
              <a:rPr lang="de-DE" sz="2800" dirty="0"/>
              <a:t>, </a:t>
            </a:r>
            <a:r>
              <a:rPr lang="de-DE" sz="2800" dirty="0" smtClean="0"/>
              <a:t>Spiel</a:t>
            </a:r>
            <a:endParaRPr lang="de-DE" sz="2800" dirty="0"/>
          </a:p>
          <a:p>
            <a:pPr>
              <a:buFontTx/>
              <a:buNone/>
            </a:pPr>
            <a:r>
              <a:rPr lang="de-DE" sz="2800" dirty="0"/>
              <a:t>Schülerarbeiten (schriftlich; kreativ-künstlerisch</a:t>
            </a:r>
            <a:r>
              <a:rPr lang="de-DE" sz="2800" dirty="0" smtClean="0"/>
              <a:t>)</a:t>
            </a:r>
          </a:p>
          <a:p>
            <a:pPr>
              <a:buFontTx/>
              <a:buNone/>
            </a:pPr>
            <a:r>
              <a:rPr lang="de-DE" sz="2800" dirty="0" smtClean="0"/>
              <a:t>Aktualisierung(en), Weiterführungen, Verknüpfungen mit vorhandenem Wissen oder Inhalten der Vorstunde(n)</a:t>
            </a:r>
            <a:endParaRPr lang="de-DE" sz="2800" dirty="0"/>
          </a:p>
          <a:p>
            <a:pPr>
              <a:buFontTx/>
              <a:buNone/>
            </a:pPr>
            <a:r>
              <a:rPr lang="de-DE" sz="2800" dirty="0"/>
              <a:t>Kontrollfragen</a:t>
            </a:r>
          </a:p>
          <a:p>
            <a:pPr>
              <a:buFontTx/>
              <a:buNone/>
            </a:pPr>
            <a:r>
              <a:rPr lang="de-DE" sz="2800" dirty="0"/>
              <a:t>Hausaufgabenstellung</a:t>
            </a: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2285984" y="1785926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2285984" y="2357430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7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388350" y="6165850"/>
            <a:ext cx="287338" cy="287338"/>
          </a:xfrm>
          <a:prstGeom prst="actionButtonBlank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254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ronus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Cronus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ronus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198</Words>
  <Application>Microsoft Office PowerPoint</Application>
  <PresentationFormat>Bildschirmpräsentation (4:3)</PresentationFormat>
  <Paragraphs>103</Paragraphs>
  <Slides>10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Cronus</vt:lpstr>
      <vt:lpstr>PowerPoint-Präsentation</vt:lpstr>
      <vt:lpstr>1. Aufbau einer Unterrichtsstunde</vt:lpstr>
      <vt:lpstr>Die drei Phasen des klass. RU</vt:lpstr>
      <vt:lpstr>Motivation</vt:lpstr>
      <vt:lpstr>Motivation</vt:lpstr>
      <vt:lpstr>Erarbeitungsphase</vt:lpstr>
      <vt:lpstr>Erarbeitungsphase</vt:lpstr>
      <vt:lpstr>Erarbeitungsphase</vt:lpstr>
      <vt:lpstr>Ergebnissicherung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Gerald Mackenrodt</dc:creator>
  <cp:lastModifiedBy>Gerald Mackenrodt</cp:lastModifiedBy>
  <cp:revision>64</cp:revision>
  <dcterms:created xsi:type="dcterms:W3CDTF">2008-09-18T17:53:13Z</dcterms:created>
  <dcterms:modified xsi:type="dcterms:W3CDTF">2016-10-07T08:35:41Z</dcterms:modified>
</cp:coreProperties>
</file>