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68" r:id="rId1"/>
  </p:sldMasterIdLst>
  <p:sldIdLst>
    <p:sldId id="256" r:id="rId2"/>
    <p:sldId id="275" r:id="rId3"/>
    <p:sldId id="265" r:id="rId4"/>
    <p:sldId id="276" r:id="rId5"/>
    <p:sldId id="278" r:id="rId6"/>
    <p:sldId id="266" r:id="rId7"/>
    <p:sldId id="267" r:id="rId8"/>
    <p:sldId id="268" r:id="rId9"/>
    <p:sldId id="269" r:id="rId10"/>
    <p:sldId id="270" r:id="rId11"/>
    <p:sldId id="271" r:id="rId12"/>
    <p:sldId id="272" r:id="rId13"/>
    <p:sldId id="273" r:id="rId14"/>
    <p:sldId id="274" r:id="rId15"/>
  </p:sldIdLst>
  <p:sldSz cx="9144000" cy="6858000" type="screen4x3"/>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70" d="100"/>
          <a:sy n="70" d="100"/>
        </p:scale>
        <p:origin x="-1968" y="-46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folie">
    <p:bg>
      <p:bgRef idx="1001">
        <a:schemeClr val="bg2"/>
      </p:bgRef>
    </p:bg>
    <p:spTree>
      <p:nvGrpSpPr>
        <p:cNvPr id="1" name=""/>
        <p:cNvGrpSpPr/>
        <p:nvPr/>
      </p:nvGrpSpPr>
      <p:grpSpPr>
        <a:xfrm>
          <a:off x="0" y="0"/>
          <a:ext cx="0" cy="0"/>
          <a:chOff x="0" y="0"/>
          <a:chExt cx="0" cy="0"/>
        </a:xfrm>
      </p:grpSpPr>
      <p:sp>
        <p:nvSpPr>
          <p:cNvPr id="15" name="Rechteck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hteck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hteck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hteck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hteck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Untertitel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de-DE" smtClean="0"/>
              <a:t>Formatvorlage des Untertitelmasters durch Klicken bearbeiten</a:t>
            </a:r>
            <a:endParaRPr kumimoji="0" lang="en-US"/>
          </a:p>
        </p:txBody>
      </p:sp>
      <p:sp>
        <p:nvSpPr>
          <p:cNvPr id="28" name="Datumsplatzhalter 27"/>
          <p:cNvSpPr>
            <a:spLocks noGrp="1"/>
          </p:cNvSpPr>
          <p:nvPr>
            <p:ph type="dt" sz="half" idx="10"/>
          </p:nvPr>
        </p:nvSpPr>
        <p:spPr/>
        <p:txBody>
          <a:bodyPr/>
          <a:lstStyle/>
          <a:p>
            <a:fld id="{4763EBB9-EF90-4D54-9F12-28C887A9A25B}" type="datetimeFigureOut">
              <a:rPr lang="de-DE" smtClean="0"/>
              <a:pPr/>
              <a:t>11.10.2016</a:t>
            </a:fld>
            <a:endParaRPr lang="de-DE"/>
          </a:p>
        </p:txBody>
      </p:sp>
      <p:sp>
        <p:nvSpPr>
          <p:cNvPr id="17" name="Fußzeilenplatzhalter 16"/>
          <p:cNvSpPr>
            <a:spLocks noGrp="1"/>
          </p:cNvSpPr>
          <p:nvPr>
            <p:ph type="ftr" sz="quarter" idx="11"/>
          </p:nvPr>
        </p:nvSpPr>
        <p:spPr/>
        <p:txBody>
          <a:bodyPr/>
          <a:lstStyle/>
          <a:p>
            <a:endParaRPr lang="de-DE"/>
          </a:p>
        </p:txBody>
      </p:sp>
      <p:sp>
        <p:nvSpPr>
          <p:cNvPr id="7" name="Gerade Verbindung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Rechteck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Ellipse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Ellipse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Foliennummernplatzhalter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89B6F910-E374-46B5-9536-3FF320AB95CF}" type="slidenum">
              <a:rPr lang="de-DE" smtClean="0"/>
              <a:pPr/>
              <a:t>‹Nr.›</a:t>
            </a:fld>
            <a:endParaRPr lang="de-DE"/>
          </a:p>
        </p:txBody>
      </p:sp>
      <p:sp>
        <p:nvSpPr>
          <p:cNvPr id="8" name="Titel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de-DE" smtClean="0"/>
              <a:t>Titelmasterformat durch Klicken bearbeiten</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bg>
      <p:bgRef idx="1001">
        <a:schemeClr val="bg2"/>
      </p:bgRef>
    </p:b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kumimoji="0" lang="de-DE" smtClean="0"/>
              <a:t>Titelmasterformat durch Klicken bearbeiten</a:t>
            </a:r>
            <a:endParaRPr kumimoji="0" lang="en-US"/>
          </a:p>
        </p:txBody>
      </p:sp>
      <p:sp>
        <p:nvSpPr>
          <p:cNvPr id="3" name="Vertikaler Textplatzhalter 2"/>
          <p:cNvSpPr>
            <a:spLocks noGrp="1"/>
          </p:cNvSpPr>
          <p:nvPr>
            <p:ph type="body" orient="vert" idx="1"/>
          </p:nvPr>
        </p:nvSpPr>
        <p:spPr/>
        <p:txBody>
          <a:bodyPr vert="eaVert"/>
          <a:lstStyle/>
          <a:p>
            <a:pPr lvl="0" eaLnBrk="1" latinLnBrk="0" hangingPunct="1"/>
            <a:r>
              <a:rPr lang="de-DE" smtClean="0"/>
              <a:t>Textmasterformat bearbeiten</a:t>
            </a:r>
          </a:p>
          <a:p>
            <a:pPr lvl="1" eaLnBrk="1" latinLnBrk="0" hangingPunct="1"/>
            <a:r>
              <a:rPr lang="de-DE" smtClean="0"/>
              <a:t>Zweite Ebene</a:t>
            </a:r>
          </a:p>
          <a:p>
            <a:pPr lvl="2" eaLnBrk="1" latinLnBrk="0" hangingPunct="1"/>
            <a:r>
              <a:rPr lang="de-DE" smtClean="0"/>
              <a:t>Dritte Ebene</a:t>
            </a:r>
          </a:p>
          <a:p>
            <a:pPr lvl="3" eaLnBrk="1" latinLnBrk="0" hangingPunct="1"/>
            <a:r>
              <a:rPr lang="de-DE" smtClean="0"/>
              <a:t>Vierte Ebene</a:t>
            </a:r>
          </a:p>
          <a:p>
            <a:pPr lvl="4" eaLnBrk="1" latinLnBrk="0" hangingPunct="1"/>
            <a:r>
              <a:rPr lang="de-DE" smtClean="0"/>
              <a:t>Fünfte Ebene</a:t>
            </a:r>
            <a:endParaRPr kumimoji="0" lang="en-US"/>
          </a:p>
        </p:txBody>
      </p:sp>
      <p:sp>
        <p:nvSpPr>
          <p:cNvPr id="4" name="Datumsplatzhalter 3"/>
          <p:cNvSpPr>
            <a:spLocks noGrp="1"/>
          </p:cNvSpPr>
          <p:nvPr>
            <p:ph type="dt" sz="half" idx="10"/>
          </p:nvPr>
        </p:nvSpPr>
        <p:spPr/>
        <p:txBody>
          <a:bodyPr/>
          <a:lstStyle/>
          <a:p>
            <a:fld id="{4763EBB9-EF90-4D54-9F12-28C887A9A25B}" type="datetimeFigureOut">
              <a:rPr lang="de-DE" smtClean="0"/>
              <a:pPr/>
              <a:t>11.10.2016</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89B6F910-E374-46B5-9536-3FF320AB95CF}" type="slidenum">
              <a:rPr lang="de-DE" smtClean="0"/>
              <a:pPr/>
              <a:t>‹Nr.›</a:t>
            </a:fld>
            <a:endParaRPr lang="de-DE"/>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kaler Titel und Text">
    <p:bg>
      <p:bgRef idx="1001">
        <a:schemeClr val="bg2"/>
      </p:bgRef>
    </p:bg>
    <p:spTree>
      <p:nvGrpSpPr>
        <p:cNvPr id="1" name=""/>
        <p:cNvGrpSpPr/>
        <p:nvPr/>
      </p:nvGrpSpPr>
      <p:grpSpPr>
        <a:xfrm>
          <a:off x="0" y="0"/>
          <a:ext cx="0" cy="0"/>
          <a:chOff x="0" y="0"/>
          <a:chExt cx="0" cy="0"/>
        </a:xfrm>
      </p:grpSpPr>
      <p:sp>
        <p:nvSpPr>
          <p:cNvPr id="7" name="Rechteck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hteck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hteck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hteck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hteck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hteck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Gerade Verbindung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Ellipse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Ellipse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Foliennummernplatzhalter 5"/>
          <p:cNvSpPr>
            <a:spLocks noGrp="1"/>
          </p:cNvSpPr>
          <p:nvPr>
            <p:ph type="sldNum" sz="quarter" idx="12"/>
          </p:nvPr>
        </p:nvSpPr>
        <p:spPr>
          <a:xfrm>
            <a:off x="6915912" y="3009901"/>
            <a:ext cx="457200" cy="441325"/>
          </a:xfrm>
        </p:spPr>
        <p:txBody>
          <a:bodyPr/>
          <a:lstStyle/>
          <a:p>
            <a:fld id="{89B6F910-E374-46B5-9536-3FF320AB95CF}" type="slidenum">
              <a:rPr lang="de-DE" smtClean="0"/>
              <a:pPr/>
              <a:t>‹Nr.›</a:t>
            </a:fld>
            <a:endParaRPr lang="de-DE"/>
          </a:p>
        </p:txBody>
      </p:sp>
      <p:sp>
        <p:nvSpPr>
          <p:cNvPr id="3" name="Vertikaler Textplatzhalter 2"/>
          <p:cNvSpPr>
            <a:spLocks noGrp="1"/>
          </p:cNvSpPr>
          <p:nvPr>
            <p:ph type="body" orient="vert" idx="1"/>
          </p:nvPr>
        </p:nvSpPr>
        <p:spPr>
          <a:xfrm>
            <a:off x="304800" y="304800"/>
            <a:ext cx="6553200" cy="5821366"/>
          </a:xfrm>
        </p:spPr>
        <p:txBody>
          <a:bodyPr vert="eaVert"/>
          <a:lstStyle/>
          <a:p>
            <a:pPr lvl="0" eaLnBrk="1" latinLnBrk="0" hangingPunct="1"/>
            <a:r>
              <a:rPr lang="de-DE" smtClean="0"/>
              <a:t>Textmasterformat bearbeiten</a:t>
            </a:r>
          </a:p>
          <a:p>
            <a:pPr lvl="1" eaLnBrk="1" latinLnBrk="0" hangingPunct="1"/>
            <a:r>
              <a:rPr lang="de-DE" smtClean="0"/>
              <a:t>Zweite Ebene</a:t>
            </a:r>
          </a:p>
          <a:p>
            <a:pPr lvl="2" eaLnBrk="1" latinLnBrk="0" hangingPunct="1"/>
            <a:r>
              <a:rPr lang="de-DE" smtClean="0"/>
              <a:t>Dritte Ebene</a:t>
            </a:r>
          </a:p>
          <a:p>
            <a:pPr lvl="3" eaLnBrk="1" latinLnBrk="0" hangingPunct="1"/>
            <a:r>
              <a:rPr lang="de-DE" smtClean="0"/>
              <a:t>Vierte Ebene</a:t>
            </a:r>
          </a:p>
          <a:p>
            <a:pPr lvl="4" eaLnBrk="1" latinLnBrk="0" hangingPunct="1"/>
            <a:r>
              <a:rPr lang="de-DE" smtClean="0"/>
              <a:t>Fünfte Ebene</a:t>
            </a:r>
            <a:endParaRPr kumimoji="0" lang="en-US"/>
          </a:p>
        </p:txBody>
      </p:sp>
      <p:sp>
        <p:nvSpPr>
          <p:cNvPr id="4" name="Datumsplatzhalter 3"/>
          <p:cNvSpPr>
            <a:spLocks noGrp="1"/>
          </p:cNvSpPr>
          <p:nvPr>
            <p:ph type="dt" sz="half" idx="10"/>
          </p:nvPr>
        </p:nvSpPr>
        <p:spPr/>
        <p:txBody>
          <a:bodyPr/>
          <a:lstStyle/>
          <a:p>
            <a:fld id="{4763EBB9-EF90-4D54-9F12-28C887A9A25B}" type="datetimeFigureOut">
              <a:rPr lang="de-DE" smtClean="0"/>
              <a:pPr/>
              <a:t>11.10.2016</a:t>
            </a:fld>
            <a:endParaRPr lang="de-DE"/>
          </a:p>
        </p:txBody>
      </p:sp>
      <p:sp>
        <p:nvSpPr>
          <p:cNvPr id="5" name="Fußzeilenplatzhalter 4"/>
          <p:cNvSpPr>
            <a:spLocks noGrp="1"/>
          </p:cNvSpPr>
          <p:nvPr>
            <p:ph type="ftr" sz="quarter" idx="11"/>
          </p:nvPr>
        </p:nvSpPr>
        <p:spPr/>
        <p:txBody>
          <a:bodyPr/>
          <a:lstStyle/>
          <a:p>
            <a:endParaRPr lang="de-DE"/>
          </a:p>
        </p:txBody>
      </p:sp>
      <p:sp>
        <p:nvSpPr>
          <p:cNvPr id="2" name="Vertikaler Titel 1"/>
          <p:cNvSpPr>
            <a:spLocks noGrp="1"/>
          </p:cNvSpPr>
          <p:nvPr>
            <p:ph type="title" orient="vert"/>
          </p:nvPr>
        </p:nvSpPr>
        <p:spPr>
          <a:xfrm>
            <a:off x="7391400" y="304801"/>
            <a:ext cx="1447800" cy="5851525"/>
          </a:xfrm>
        </p:spPr>
        <p:txBody>
          <a:bodyPr vert="eaVert"/>
          <a:lstStyle/>
          <a:p>
            <a:r>
              <a:rPr kumimoji="0" lang="de-DE" smtClean="0"/>
              <a:t>Titelmasterformat durch Klicken bearbeiten</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bg>
      <p:bgRef idx="1001">
        <a:schemeClr val="bg2"/>
      </p:bgRef>
    </p:b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solidFill>
                  <a:schemeClr val="accent3">
                    <a:shade val="75000"/>
                  </a:schemeClr>
                </a:solidFill>
              </a:defRPr>
            </a:lvl1pPr>
          </a:lstStyle>
          <a:p>
            <a:r>
              <a:rPr kumimoji="0" lang="de-DE" smtClean="0"/>
              <a:t>Titelmasterformat durch Klicken bearbeiten</a:t>
            </a:r>
            <a:endParaRPr kumimoji="0" lang="en-US"/>
          </a:p>
        </p:txBody>
      </p:sp>
      <p:sp>
        <p:nvSpPr>
          <p:cNvPr id="4" name="Datumsplatzhalter 3"/>
          <p:cNvSpPr>
            <a:spLocks noGrp="1"/>
          </p:cNvSpPr>
          <p:nvPr>
            <p:ph type="dt" sz="half" idx="10"/>
          </p:nvPr>
        </p:nvSpPr>
        <p:spPr/>
        <p:txBody>
          <a:bodyPr/>
          <a:lstStyle/>
          <a:p>
            <a:fld id="{4763EBB9-EF90-4D54-9F12-28C887A9A25B}" type="datetimeFigureOut">
              <a:rPr lang="de-DE" smtClean="0"/>
              <a:pPr/>
              <a:t>11.10.2016</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a:xfrm>
            <a:off x="4361688" y="1026372"/>
            <a:ext cx="457200" cy="441325"/>
          </a:xfrm>
        </p:spPr>
        <p:txBody>
          <a:bodyPr/>
          <a:lstStyle/>
          <a:p>
            <a:fld id="{89B6F910-E374-46B5-9536-3FF320AB95CF}" type="slidenum">
              <a:rPr lang="de-DE" smtClean="0"/>
              <a:pPr/>
              <a:t>‹Nr.›</a:t>
            </a:fld>
            <a:endParaRPr lang="de-DE"/>
          </a:p>
        </p:txBody>
      </p:sp>
      <p:sp>
        <p:nvSpPr>
          <p:cNvPr id="8" name="Inhaltsplatzhalter 7"/>
          <p:cNvSpPr>
            <a:spLocks noGrp="1"/>
          </p:cNvSpPr>
          <p:nvPr>
            <p:ph sz="quarter" idx="1"/>
          </p:nvPr>
        </p:nvSpPr>
        <p:spPr>
          <a:xfrm>
            <a:off x="301752" y="1527048"/>
            <a:ext cx="8503920" cy="4572000"/>
          </a:xfrm>
        </p:spPr>
        <p:txBody>
          <a:bodyPr/>
          <a:lstStyle/>
          <a:p>
            <a:pPr lvl="0" eaLnBrk="1" latinLnBrk="0" hangingPunct="1"/>
            <a:r>
              <a:rPr lang="de-DE" smtClean="0"/>
              <a:t>Textmasterformat bearbeiten</a:t>
            </a:r>
          </a:p>
          <a:p>
            <a:pPr lvl="1" eaLnBrk="1" latinLnBrk="0" hangingPunct="1"/>
            <a:r>
              <a:rPr lang="de-DE" smtClean="0"/>
              <a:t>Zweite Ebene</a:t>
            </a:r>
          </a:p>
          <a:p>
            <a:pPr lvl="2" eaLnBrk="1" latinLnBrk="0" hangingPunct="1"/>
            <a:r>
              <a:rPr lang="de-DE" smtClean="0"/>
              <a:t>Dritte Ebene</a:t>
            </a:r>
          </a:p>
          <a:p>
            <a:pPr lvl="3" eaLnBrk="1" latinLnBrk="0" hangingPunct="1"/>
            <a:r>
              <a:rPr lang="de-DE" smtClean="0"/>
              <a:t>Vierte Ebene</a:t>
            </a:r>
          </a:p>
          <a:p>
            <a:pPr lvl="4" eaLnBrk="1" latinLnBrk="0" hangingPunct="1"/>
            <a:r>
              <a:rPr lang="de-DE" smtClean="0"/>
              <a:t>Fünfte Ebene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Abschnitts-&#10;überschrift">
    <p:bg>
      <p:bgRef idx="1001">
        <a:schemeClr val="bg1"/>
      </p:bgRef>
    </p:bg>
    <p:spTree>
      <p:nvGrpSpPr>
        <p:cNvPr id="1" name=""/>
        <p:cNvGrpSpPr/>
        <p:nvPr/>
      </p:nvGrpSpPr>
      <p:grpSpPr>
        <a:xfrm>
          <a:off x="0" y="0"/>
          <a:ext cx="0" cy="0"/>
          <a:chOff x="0" y="0"/>
          <a:chExt cx="0" cy="0"/>
        </a:xfrm>
      </p:grpSpPr>
      <p:sp>
        <p:nvSpPr>
          <p:cNvPr id="17" name="Rechteck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hteck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hteck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hteck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hteck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hteck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platzhalter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de-DE" smtClean="0"/>
              <a:t>Textmasterformat bearbeiten</a:t>
            </a:r>
          </a:p>
        </p:txBody>
      </p:sp>
      <p:sp>
        <p:nvSpPr>
          <p:cNvPr id="13" name="Rechteck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Rechteck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Fußzeilenplatzhalter 4"/>
          <p:cNvSpPr>
            <a:spLocks noGrp="1"/>
          </p:cNvSpPr>
          <p:nvPr>
            <p:ph type="ftr" sz="quarter" idx="11"/>
          </p:nvPr>
        </p:nvSpPr>
        <p:spPr/>
        <p:txBody>
          <a:bodyPr/>
          <a:lstStyle/>
          <a:p>
            <a:endParaRPr lang="de-DE"/>
          </a:p>
        </p:txBody>
      </p:sp>
      <p:sp>
        <p:nvSpPr>
          <p:cNvPr id="4" name="Datumsplatzhalter 3"/>
          <p:cNvSpPr>
            <a:spLocks noGrp="1"/>
          </p:cNvSpPr>
          <p:nvPr>
            <p:ph type="dt" sz="half" idx="10"/>
          </p:nvPr>
        </p:nvSpPr>
        <p:spPr/>
        <p:txBody>
          <a:bodyPr/>
          <a:lstStyle/>
          <a:p>
            <a:fld id="{4763EBB9-EF90-4D54-9F12-28C887A9A25B}" type="datetimeFigureOut">
              <a:rPr lang="de-DE" smtClean="0"/>
              <a:pPr/>
              <a:t>11.10.2016</a:t>
            </a:fld>
            <a:endParaRPr lang="de-DE"/>
          </a:p>
        </p:txBody>
      </p:sp>
      <p:sp>
        <p:nvSpPr>
          <p:cNvPr id="8" name="Gerade Verbindung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Ellipse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Ellipse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Foliennummernplatzhalter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89B6F910-E374-46B5-9536-3FF320AB95CF}" type="slidenum">
              <a:rPr lang="de-DE" smtClean="0"/>
              <a:pPr/>
              <a:t>‹Nr.›</a:t>
            </a:fld>
            <a:endParaRPr lang="de-DE"/>
          </a:p>
        </p:txBody>
      </p:sp>
      <p:sp>
        <p:nvSpPr>
          <p:cNvPr id="2" name="Titel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de-DE" smtClean="0"/>
              <a:t>Titelmasterformat durch Klicken bearbeiten</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bg>
      <p:bgRef idx="1001">
        <a:schemeClr val="bg2"/>
      </p:bgRef>
    </p:bg>
    <p:spTree>
      <p:nvGrpSpPr>
        <p:cNvPr id="1" name=""/>
        <p:cNvGrpSpPr/>
        <p:nvPr/>
      </p:nvGrpSpPr>
      <p:grpSpPr>
        <a:xfrm>
          <a:off x="0" y="0"/>
          <a:ext cx="0" cy="0"/>
          <a:chOff x="0" y="0"/>
          <a:chExt cx="0" cy="0"/>
        </a:xfrm>
      </p:grpSpPr>
      <p:sp>
        <p:nvSpPr>
          <p:cNvPr id="2" name="Titel 1"/>
          <p:cNvSpPr>
            <a:spLocks noGrp="1"/>
          </p:cNvSpPr>
          <p:nvPr>
            <p:ph type="title"/>
          </p:nvPr>
        </p:nvSpPr>
        <p:spPr>
          <a:xfrm>
            <a:off x="301752" y="228600"/>
            <a:ext cx="8534400" cy="758952"/>
          </a:xfrm>
        </p:spPr>
        <p:txBody>
          <a:bodyPr/>
          <a:lstStyle/>
          <a:p>
            <a:r>
              <a:rPr kumimoji="0" lang="de-DE" smtClean="0"/>
              <a:t>Titelmasterformat durch Klicken bearbeiten</a:t>
            </a:r>
            <a:endParaRPr kumimoji="0" lang="en-US"/>
          </a:p>
        </p:txBody>
      </p:sp>
      <p:sp>
        <p:nvSpPr>
          <p:cNvPr id="5" name="Datumsplatzhalter 4"/>
          <p:cNvSpPr>
            <a:spLocks noGrp="1"/>
          </p:cNvSpPr>
          <p:nvPr>
            <p:ph type="dt" sz="half" idx="10"/>
          </p:nvPr>
        </p:nvSpPr>
        <p:spPr>
          <a:xfrm>
            <a:off x="5791200" y="6409944"/>
            <a:ext cx="3044952" cy="365760"/>
          </a:xfrm>
        </p:spPr>
        <p:txBody>
          <a:bodyPr/>
          <a:lstStyle/>
          <a:p>
            <a:fld id="{4763EBB9-EF90-4D54-9F12-28C887A9A25B}" type="datetimeFigureOut">
              <a:rPr lang="de-DE" smtClean="0"/>
              <a:pPr/>
              <a:t>11.10.2016</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89B6F910-E374-46B5-9536-3FF320AB95CF}" type="slidenum">
              <a:rPr lang="de-DE" smtClean="0"/>
              <a:pPr/>
              <a:t>‹Nr.›</a:t>
            </a:fld>
            <a:endParaRPr lang="de-DE"/>
          </a:p>
        </p:txBody>
      </p:sp>
      <p:sp>
        <p:nvSpPr>
          <p:cNvPr id="8" name="Gerade Verbindung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Inhaltsplatzhalter 9"/>
          <p:cNvSpPr>
            <a:spLocks noGrp="1"/>
          </p:cNvSpPr>
          <p:nvPr>
            <p:ph sz="half" idx="1"/>
          </p:nvPr>
        </p:nvSpPr>
        <p:spPr>
          <a:xfrm>
            <a:off x="301752" y="1371600"/>
            <a:ext cx="4038600" cy="4681728"/>
          </a:xfrm>
        </p:spPr>
        <p:txBody>
          <a:bodyPr/>
          <a:lstStyle>
            <a:lvl1pPr>
              <a:defRPr sz="2500"/>
            </a:lvl1pPr>
          </a:lstStyle>
          <a:p>
            <a:pPr lvl="0" eaLnBrk="1" latinLnBrk="0" hangingPunct="1"/>
            <a:r>
              <a:rPr lang="de-DE" smtClean="0"/>
              <a:t>Textmasterformat bearbeiten</a:t>
            </a:r>
          </a:p>
          <a:p>
            <a:pPr lvl="1" eaLnBrk="1" latinLnBrk="0" hangingPunct="1"/>
            <a:r>
              <a:rPr lang="de-DE" smtClean="0"/>
              <a:t>Zweite Ebene</a:t>
            </a:r>
          </a:p>
          <a:p>
            <a:pPr lvl="2" eaLnBrk="1" latinLnBrk="0" hangingPunct="1"/>
            <a:r>
              <a:rPr lang="de-DE" smtClean="0"/>
              <a:t>Dritte Ebene</a:t>
            </a:r>
          </a:p>
          <a:p>
            <a:pPr lvl="3" eaLnBrk="1" latinLnBrk="0" hangingPunct="1"/>
            <a:r>
              <a:rPr lang="de-DE" smtClean="0"/>
              <a:t>Vierte Ebene</a:t>
            </a:r>
          </a:p>
          <a:p>
            <a:pPr lvl="4" eaLnBrk="1" latinLnBrk="0" hangingPunct="1"/>
            <a:r>
              <a:rPr lang="de-DE" smtClean="0"/>
              <a:t>Fünfte Ebene</a:t>
            </a:r>
            <a:endParaRPr kumimoji="0" lang="en-US"/>
          </a:p>
        </p:txBody>
      </p:sp>
      <p:sp>
        <p:nvSpPr>
          <p:cNvPr id="12" name="Inhaltsplatzhalter 11"/>
          <p:cNvSpPr>
            <a:spLocks noGrp="1"/>
          </p:cNvSpPr>
          <p:nvPr>
            <p:ph sz="half" idx="2"/>
          </p:nvPr>
        </p:nvSpPr>
        <p:spPr>
          <a:xfrm>
            <a:off x="4800600" y="1371600"/>
            <a:ext cx="4038600" cy="4681728"/>
          </a:xfrm>
        </p:spPr>
        <p:txBody>
          <a:bodyPr/>
          <a:lstStyle>
            <a:lvl1pPr>
              <a:defRPr sz="2500"/>
            </a:lvl1pPr>
          </a:lstStyle>
          <a:p>
            <a:pPr lvl="0" eaLnBrk="1" latinLnBrk="0" hangingPunct="1"/>
            <a:r>
              <a:rPr lang="de-DE" smtClean="0"/>
              <a:t>Textmasterformat bearbeiten</a:t>
            </a:r>
          </a:p>
          <a:p>
            <a:pPr lvl="1" eaLnBrk="1" latinLnBrk="0" hangingPunct="1"/>
            <a:r>
              <a:rPr lang="de-DE" smtClean="0"/>
              <a:t>Zweite Ebene</a:t>
            </a:r>
          </a:p>
          <a:p>
            <a:pPr lvl="2" eaLnBrk="1" latinLnBrk="0" hangingPunct="1"/>
            <a:r>
              <a:rPr lang="de-DE" smtClean="0"/>
              <a:t>Dritte Ebene</a:t>
            </a:r>
          </a:p>
          <a:p>
            <a:pPr lvl="3" eaLnBrk="1" latinLnBrk="0" hangingPunct="1"/>
            <a:r>
              <a:rPr lang="de-DE" smtClean="0"/>
              <a:t>Vierte Ebene</a:t>
            </a:r>
          </a:p>
          <a:p>
            <a:pPr lvl="4" eaLnBrk="1" latinLnBrk="0" hangingPunct="1"/>
            <a:r>
              <a:rPr lang="de-DE" smtClean="0"/>
              <a:t>Fünfte Ebene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Vergleich">
    <p:bg>
      <p:bgRef idx="1001">
        <a:schemeClr val="bg2"/>
      </p:bgRef>
    </p:bg>
    <p:spTree>
      <p:nvGrpSpPr>
        <p:cNvPr id="1" name=""/>
        <p:cNvGrpSpPr/>
        <p:nvPr/>
      </p:nvGrpSpPr>
      <p:grpSpPr>
        <a:xfrm>
          <a:off x="0" y="0"/>
          <a:ext cx="0" cy="0"/>
          <a:chOff x="0" y="0"/>
          <a:chExt cx="0" cy="0"/>
        </a:xfrm>
      </p:grpSpPr>
      <p:sp>
        <p:nvSpPr>
          <p:cNvPr id="10" name="Gerade Verbindung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Rechteck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hteck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Rechteck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Rechteck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hteck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hteck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platzhalter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de-DE" smtClean="0"/>
              <a:t>Textmasterformat bearbeiten</a:t>
            </a:r>
          </a:p>
        </p:txBody>
      </p:sp>
      <p:sp>
        <p:nvSpPr>
          <p:cNvPr id="4" name="Textplatzhalter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de-DE" smtClean="0"/>
              <a:t>Textmasterformat bearbeiten</a:t>
            </a:r>
          </a:p>
        </p:txBody>
      </p:sp>
      <p:sp>
        <p:nvSpPr>
          <p:cNvPr id="7" name="Datumsplatzhalter 6"/>
          <p:cNvSpPr>
            <a:spLocks noGrp="1"/>
          </p:cNvSpPr>
          <p:nvPr>
            <p:ph type="dt" sz="half" idx="10"/>
          </p:nvPr>
        </p:nvSpPr>
        <p:spPr/>
        <p:txBody>
          <a:bodyPr/>
          <a:lstStyle/>
          <a:p>
            <a:fld id="{4763EBB9-EF90-4D54-9F12-28C887A9A25B}" type="datetimeFigureOut">
              <a:rPr lang="de-DE" smtClean="0"/>
              <a:pPr/>
              <a:t>11.10.2016</a:t>
            </a:fld>
            <a:endParaRPr lang="de-DE"/>
          </a:p>
        </p:txBody>
      </p:sp>
      <p:sp>
        <p:nvSpPr>
          <p:cNvPr id="8" name="Fußzeilenplatzhalter 7"/>
          <p:cNvSpPr>
            <a:spLocks noGrp="1"/>
          </p:cNvSpPr>
          <p:nvPr>
            <p:ph type="ftr" sz="quarter" idx="11"/>
          </p:nvPr>
        </p:nvSpPr>
        <p:spPr>
          <a:xfrm>
            <a:off x="304800" y="6409944"/>
            <a:ext cx="3581400" cy="365760"/>
          </a:xfrm>
        </p:spPr>
        <p:txBody>
          <a:bodyPr/>
          <a:lstStyle/>
          <a:p>
            <a:endParaRPr lang="de-DE"/>
          </a:p>
        </p:txBody>
      </p:sp>
      <p:sp>
        <p:nvSpPr>
          <p:cNvPr id="15" name="Gerade Verbindung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Rechteck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Inhaltsplatzhalter 23"/>
          <p:cNvSpPr>
            <a:spLocks noGrp="1"/>
          </p:cNvSpPr>
          <p:nvPr>
            <p:ph sz="quarter" idx="2"/>
          </p:nvPr>
        </p:nvSpPr>
        <p:spPr>
          <a:xfrm>
            <a:off x="301752" y="2471383"/>
            <a:ext cx="4041648" cy="3818404"/>
          </a:xfrm>
        </p:spPr>
        <p:txBody>
          <a:bodyPr/>
          <a:lstStyle/>
          <a:p>
            <a:pPr lvl="0" eaLnBrk="1" latinLnBrk="0" hangingPunct="1"/>
            <a:r>
              <a:rPr lang="de-DE" smtClean="0"/>
              <a:t>Textmasterformat bearbeiten</a:t>
            </a:r>
          </a:p>
          <a:p>
            <a:pPr lvl="1" eaLnBrk="1" latinLnBrk="0" hangingPunct="1"/>
            <a:r>
              <a:rPr lang="de-DE" smtClean="0"/>
              <a:t>Zweite Ebene</a:t>
            </a:r>
          </a:p>
          <a:p>
            <a:pPr lvl="2" eaLnBrk="1" latinLnBrk="0" hangingPunct="1"/>
            <a:r>
              <a:rPr lang="de-DE" smtClean="0"/>
              <a:t>Dritte Ebene</a:t>
            </a:r>
          </a:p>
          <a:p>
            <a:pPr lvl="3" eaLnBrk="1" latinLnBrk="0" hangingPunct="1"/>
            <a:r>
              <a:rPr lang="de-DE" smtClean="0"/>
              <a:t>Vierte Ebene</a:t>
            </a:r>
          </a:p>
          <a:p>
            <a:pPr lvl="4" eaLnBrk="1" latinLnBrk="0" hangingPunct="1"/>
            <a:r>
              <a:rPr lang="de-DE" smtClean="0"/>
              <a:t>Fünfte Ebene</a:t>
            </a:r>
            <a:endParaRPr kumimoji="0" lang="en-US"/>
          </a:p>
        </p:txBody>
      </p:sp>
      <p:sp>
        <p:nvSpPr>
          <p:cNvPr id="26" name="Inhaltsplatzhalter 25"/>
          <p:cNvSpPr>
            <a:spLocks noGrp="1"/>
          </p:cNvSpPr>
          <p:nvPr>
            <p:ph sz="quarter" idx="4"/>
          </p:nvPr>
        </p:nvSpPr>
        <p:spPr>
          <a:xfrm>
            <a:off x="4800600" y="2471383"/>
            <a:ext cx="4038600" cy="3822192"/>
          </a:xfrm>
        </p:spPr>
        <p:txBody>
          <a:bodyPr/>
          <a:lstStyle/>
          <a:p>
            <a:pPr lvl="0" eaLnBrk="1" latinLnBrk="0" hangingPunct="1"/>
            <a:r>
              <a:rPr lang="de-DE" smtClean="0"/>
              <a:t>Textmasterformat bearbeiten</a:t>
            </a:r>
          </a:p>
          <a:p>
            <a:pPr lvl="1" eaLnBrk="1" latinLnBrk="0" hangingPunct="1"/>
            <a:r>
              <a:rPr lang="de-DE" smtClean="0"/>
              <a:t>Zweite Ebene</a:t>
            </a:r>
          </a:p>
          <a:p>
            <a:pPr lvl="2" eaLnBrk="1" latinLnBrk="0" hangingPunct="1"/>
            <a:r>
              <a:rPr lang="de-DE" smtClean="0"/>
              <a:t>Dritte Ebene</a:t>
            </a:r>
          </a:p>
          <a:p>
            <a:pPr lvl="3" eaLnBrk="1" latinLnBrk="0" hangingPunct="1"/>
            <a:r>
              <a:rPr lang="de-DE" smtClean="0"/>
              <a:t>Vierte Ebene</a:t>
            </a:r>
          </a:p>
          <a:p>
            <a:pPr lvl="4" eaLnBrk="1" latinLnBrk="0" hangingPunct="1"/>
            <a:r>
              <a:rPr lang="de-DE" smtClean="0"/>
              <a:t>Fünfte Ebene</a:t>
            </a:r>
            <a:endParaRPr kumimoji="0" lang="en-US"/>
          </a:p>
        </p:txBody>
      </p:sp>
      <p:sp>
        <p:nvSpPr>
          <p:cNvPr id="25" name="Ellipse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Ellipse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Foliennummernplatzhalter 8"/>
          <p:cNvSpPr>
            <a:spLocks noGrp="1"/>
          </p:cNvSpPr>
          <p:nvPr>
            <p:ph type="sldNum" sz="quarter" idx="12"/>
          </p:nvPr>
        </p:nvSpPr>
        <p:spPr>
          <a:xfrm>
            <a:off x="4343400" y="1042416"/>
            <a:ext cx="457200" cy="441325"/>
          </a:xfrm>
        </p:spPr>
        <p:txBody>
          <a:bodyPr/>
          <a:lstStyle>
            <a:lvl1pPr algn="ctr">
              <a:defRPr/>
            </a:lvl1pPr>
          </a:lstStyle>
          <a:p>
            <a:fld id="{89B6F910-E374-46B5-9536-3FF320AB95CF}" type="slidenum">
              <a:rPr lang="de-DE" smtClean="0"/>
              <a:pPr/>
              <a:t>‹Nr.›</a:t>
            </a:fld>
            <a:endParaRPr lang="de-DE"/>
          </a:p>
        </p:txBody>
      </p:sp>
      <p:sp>
        <p:nvSpPr>
          <p:cNvPr id="23" name="Titel 22"/>
          <p:cNvSpPr>
            <a:spLocks noGrp="1"/>
          </p:cNvSpPr>
          <p:nvPr>
            <p:ph type="title"/>
          </p:nvPr>
        </p:nvSpPr>
        <p:spPr/>
        <p:txBody>
          <a:bodyPr rtlCol="0" anchor="b" anchorCtr="0"/>
          <a:lstStyle/>
          <a:p>
            <a:r>
              <a:rPr kumimoji="0" lang="de-DE" smtClean="0"/>
              <a:t>Titelmasterformat durch Klicken bearbeiten</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kumimoji="0" lang="de-DE" smtClean="0"/>
              <a:t>Titelmasterformat durch Klicken bearbeiten</a:t>
            </a:r>
            <a:endParaRPr kumimoji="0" lang="en-US"/>
          </a:p>
        </p:txBody>
      </p:sp>
      <p:sp>
        <p:nvSpPr>
          <p:cNvPr id="3" name="Datumsplatzhalter 2"/>
          <p:cNvSpPr>
            <a:spLocks noGrp="1"/>
          </p:cNvSpPr>
          <p:nvPr>
            <p:ph type="dt" sz="half" idx="10"/>
          </p:nvPr>
        </p:nvSpPr>
        <p:spPr/>
        <p:txBody>
          <a:bodyPr/>
          <a:lstStyle/>
          <a:p>
            <a:fld id="{4763EBB9-EF90-4D54-9F12-28C887A9A25B}" type="datetimeFigureOut">
              <a:rPr lang="de-DE" smtClean="0"/>
              <a:pPr/>
              <a:t>11.10.2016</a:t>
            </a:fld>
            <a:endParaRPr lang="de-DE"/>
          </a:p>
        </p:txBody>
      </p:sp>
      <p:sp>
        <p:nvSpPr>
          <p:cNvPr id="4" name="Fußzeilenplatzhalter 3"/>
          <p:cNvSpPr>
            <a:spLocks noGrp="1"/>
          </p:cNvSpPr>
          <p:nvPr>
            <p:ph type="ftr" sz="quarter" idx="11"/>
          </p:nvPr>
        </p:nvSpPr>
        <p:spPr/>
        <p:txBody>
          <a:bodyPr/>
          <a:lstStyle/>
          <a:p>
            <a:endParaRPr lang="de-DE"/>
          </a:p>
        </p:txBody>
      </p:sp>
      <p:sp>
        <p:nvSpPr>
          <p:cNvPr id="5" name="Foliennummernplatzhalter 4"/>
          <p:cNvSpPr>
            <a:spLocks noGrp="1"/>
          </p:cNvSpPr>
          <p:nvPr>
            <p:ph type="sldNum" sz="quarter" idx="12"/>
          </p:nvPr>
        </p:nvSpPr>
        <p:spPr>
          <a:xfrm>
            <a:off x="4343400" y="1036020"/>
            <a:ext cx="457200" cy="441325"/>
          </a:xfrm>
        </p:spPr>
        <p:txBody>
          <a:bodyPr/>
          <a:lstStyle/>
          <a:p>
            <a:fld id="{89B6F910-E374-46B5-9536-3FF320AB95CF}" type="slidenum">
              <a:rPr lang="de-DE" smtClean="0"/>
              <a:pPr/>
              <a:t>‹Nr.›</a:t>
            </a:fld>
            <a:endParaRPr lang="de-D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Leer">
    <p:spTree>
      <p:nvGrpSpPr>
        <p:cNvPr id="1" name=""/>
        <p:cNvGrpSpPr/>
        <p:nvPr/>
      </p:nvGrpSpPr>
      <p:grpSpPr>
        <a:xfrm>
          <a:off x="0" y="0"/>
          <a:ext cx="0" cy="0"/>
          <a:chOff x="0" y="0"/>
          <a:chExt cx="0" cy="0"/>
        </a:xfrm>
      </p:grpSpPr>
      <p:sp>
        <p:nvSpPr>
          <p:cNvPr id="7" name="Rechteck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hteck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hteck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hteck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Rechteck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Rechteck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Datumsplatzhalter 1"/>
          <p:cNvSpPr>
            <a:spLocks noGrp="1"/>
          </p:cNvSpPr>
          <p:nvPr>
            <p:ph type="dt" sz="half" idx="10"/>
          </p:nvPr>
        </p:nvSpPr>
        <p:spPr/>
        <p:txBody>
          <a:bodyPr/>
          <a:lstStyle/>
          <a:p>
            <a:fld id="{4763EBB9-EF90-4D54-9F12-28C887A9A25B}" type="datetimeFigureOut">
              <a:rPr lang="de-DE" smtClean="0"/>
              <a:pPr/>
              <a:t>11.10.2016</a:t>
            </a:fld>
            <a:endParaRPr lang="de-DE"/>
          </a:p>
        </p:txBody>
      </p:sp>
      <p:sp>
        <p:nvSpPr>
          <p:cNvPr id="3" name="Fußzeilenplatzhalter 2"/>
          <p:cNvSpPr>
            <a:spLocks noGrp="1"/>
          </p:cNvSpPr>
          <p:nvPr>
            <p:ph type="ftr" sz="quarter" idx="11"/>
          </p:nvPr>
        </p:nvSpPr>
        <p:spPr/>
        <p:txBody>
          <a:bodyPr/>
          <a:lstStyle/>
          <a:p>
            <a:endParaRPr lang="de-DE"/>
          </a:p>
        </p:txBody>
      </p:sp>
      <p:sp>
        <p:nvSpPr>
          <p:cNvPr id="4" name="Foliennummernplatzhalter 3"/>
          <p:cNvSpPr>
            <a:spLocks noGrp="1"/>
          </p:cNvSpPr>
          <p:nvPr>
            <p:ph type="sldNum" sz="quarter" idx="12"/>
          </p:nvPr>
        </p:nvSpPr>
        <p:spPr>
          <a:xfrm>
            <a:off x="4267200" y="6324600"/>
            <a:ext cx="609600" cy="441324"/>
          </a:xfrm>
        </p:spPr>
        <p:txBody>
          <a:bodyPr/>
          <a:lstStyle>
            <a:lvl1pPr>
              <a:defRPr>
                <a:solidFill>
                  <a:srgbClr val="FFFFFF"/>
                </a:solidFill>
              </a:defRPr>
            </a:lvl1pPr>
          </a:lstStyle>
          <a:p>
            <a:fld id="{89B6F910-E374-46B5-9536-3FF320AB95CF}" type="slidenum">
              <a:rPr lang="de-DE" smtClean="0"/>
              <a:pPr/>
              <a:t>‹Nr.›</a:t>
            </a:fld>
            <a:endParaRPr lang="de-D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Inhalt mit Überschrift">
    <p:bg>
      <p:bgRef idx="1001">
        <a:schemeClr val="bg1"/>
      </p:bgRef>
    </p:bg>
    <p:spTree>
      <p:nvGrpSpPr>
        <p:cNvPr id="1" name=""/>
        <p:cNvGrpSpPr/>
        <p:nvPr/>
      </p:nvGrpSpPr>
      <p:grpSpPr>
        <a:xfrm>
          <a:off x="0" y="0"/>
          <a:ext cx="0" cy="0"/>
          <a:chOff x="0" y="0"/>
          <a:chExt cx="0" cy="0"/>
        </a:xfrm>
      </p:grpSpPr>
      <p:sp>
        <p:nvSpPr>
          <p:cNvPr id="19" name="Rechteck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hteck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hteck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hteck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hteck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Rechteck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el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de-DE" smtClean="0"/>
              <a:t>Titelmasterformat durch Klicken bearbeiten</a:t>
            </a:r>
            <a:endParaRPr kumimoji="0" lang="en-US"/>
          </a:p>
        </p:txBody>
      </p:sp>
      <p:sp>
        <p:nvSpPr>
          <p:cNvPr id="3" name="Textplatzhalter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de-DE" smtClean="0"/>
              <a:t>Textmasterformat bearbeiten</a:t>
            </a:r>
          </a:p>
        </p:txBody>
      </p:sp>
      <p:sp>
        <p:nvSpPr>
          <p:cNvPr id="8" name="Rechteck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Gerade Verbindung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Inhaltsplatzhalter 19"/>
          <p:cNvSpPr>
            <a:spLocks noGrp="1"/>
          </p:cNvSpPr>
          <p:nvPr>
            <p:ph sz="quarter" idx="1"/>
          </p:nvPr>
        </p:nvSpPr>
        <p:spPr>
          <a:xfrm>
            <a:off x="3124200" y="685800"/>
            <a:ext cx="5638800" cy="5410200"/>
          </a:xfrm>
        </p:spPr>
        <p:txBody>
          <a:bodyPr/>
          <a:lstStyle/>
          <a:p>
            <a:pPr lvl="0" eaLnBrk="1" latinLnBrk="0" hangingPunct="1"/>
            <a:r>
              <a:rPr lang="de-DE" smtClean="0"/>
              <a:t>Textmasterformat bearbeiten</a:t>
            </a:r>
          </a:p>
          <a:p>
            <a:pPr lvl="1" eaLnBrk="1" latinLnBrk="0" hangingPunct="1"/>
            <a:r>
              <a:rPr lang="de-DE" smtClean="0"/>
              <a:t>Zweite Ebene</a:t>
            </a:r>
          </a:p>
          <a:p>
            <a:pPr lvl="2" eaLnBrk="1" latinLnBrk="0" hangingPunct="1"/>
            <a:r>
              <a:rPr lang="de-DE" smtClean="0"/>
              <a:t>Dritte Ebene</a:t>
            </a:r>
          </a:p>
          <a:p>
            <a:pPr lvl="3" eaLnBrk="1" latinLnBrk="0" hangingPunct="1"/>
            <a:r>
              <a:rPr lang="de-DE" smtClean="0"/>
              <a:t>Vierte Ebene</a:t>
            </a:r>
          </a:p>
          <a:p>
            <a:pPr lvl="4" eaLnBrk="1" latinLnBrk="0" hangingPunct="1"/>
            <a:r>
              <a:rPr lang="de-DE" smtClean="0"/>
              <a:t>Fünfte Ebene</a:t>
            </a:r>
            <a:endParaRPr kumimoji="0" lang="en-US"/>
          </a:p>
        </p:txBody>
      </p:sp>
      <p:sp>
        <p:nvSpPr>
          <p:cNvPr id="10" name="Ellipse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Ellipse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Foliennummernplatzhalter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89B6F910-E374-46B5-9536-3FF320AB95CF}" type="slidenum">
              <a:rPr lang="de-DE" smtClean="0"/>
              <a:pPr/>
              <a:t>‹Nr.›</a:t>
            </a:fld>
            <a:endParaRPr lang="de-DE"/>
          </a:p>
        </p:txBody>
      </p:sp>
      <p:sp>
        <p:nvSpPr>
          <p:cNvPr id="21" name="Rechteck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umsplatzhalter 4"/>
          <p:cNvSpPr>
            <a:spLocks noGrp="1"/>
          </p:cNvSpPr>
          <p:nvPr>
            <p:ph type="dt" sz="half" idx="10"/>
          </p:nvPr>
        </p:nvSpPr>
        <p:spPr/>
        <p:txBody>
          <a:bodyPr/>
          <a:lstStyle/>
          <a:p>
            <a:fld id="{4763EBB9-EF90-4D54-9F12-28C887A9A25B}" type="datetimeFigureOut">
              <a:rPr lang="de-DE" smtClean="0"/>
              <a:pPr/>
              <a:t>11.10.2016</a:t>
            </a:fld>
            <a:endParaRPr lang="de-DE"/>
          </a:p>
        </p:txBody>
      </p:sp>
      <p:sp>
        <p:nvSpPr>
          <p:cNvPr id="6" name="Fußzeilenplatzhalter 5"/>
          <p:cNvSpPr>
            <a:spLocks noGrp="1"/>
          </p:cNvSpPr>
          <p:nvPr>
            <p:ph type="ftr" sz="quarter" idx="11"/>
          </p:nvPr>
        </p:nvSpPr>
        <p:spPr>
          <a:xfrm>
            <a:off x="301752" y="6410848"/>
            <a:ext cx="3383280" cy="365760"/>
          </a:xfrm>
        </p:spPr>
        <p:txBody>
          <a:bodyPr/>
          <a:lstStyle/>
          <a:p>
            <a:endParaRPr lang="de-DE"/>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ild mit Überschrift">
    <p:spTree>
      <p:nvGrpSpPr>
        <p:cNvPr id="1" name=""/>
        <p:cNvGrpSpPr/>
        <p:nvPr/>
      </p:nvGrpSpPr>
      <p:grpSpPr>
        <a:xfrm>
          <a:off x="0" y="0"/>
          <a:ext cx="0" cy="0"/>
          <a:chOff x="0" y="0"/>
          <a:chExt cx="0" cy="0"/>
        </a:xfrm>
      </p:grpSpPr>
      <p:sp>
        <p:nvSpPr>
          <p:cNvPr id="21" name="Gerade Verbindung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Rechteck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hteck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hteck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hteck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Rechteck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hteck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Rechteck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Ellipse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Ellipse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Foliennummernplatzhalter 6"/>
          <p:cNvSpPr>
            <a:spLocks noGrp="1"/>
          </p:cNvSpPr>
          <p:nvPr>
            <p:ph type="sldNum" sz="quarter" idx="12"/>
          </p:nvPr>
        </p:nvSpPr>
        <p:spPr>
          <a:xfrm>
            <a:off x="1371600" y="312738"/>
            <a:ext cx="457200" cy="441325"/>
          </a:xfrm>
        </p:spPr>
        <p:txBody>
          <a:bodyPr/>
          <a:lstStyle/>
          <a:p>
            <a:fld id="{89B6F910-E374-46B5-9536-3FF320AB95CF}" type="slidenum">
              <a:rPr lang="de-DE" smtClean="0"/>
              <a:pPr/>
              <a:t>‹Nr.›</a:t>
            </a:fld>
            <a:endParaRPr lang="de-DE"/>
          </a:p>
        </p:txBody>
      </p:sp>
      <p:sp>
        <p:nvSpPr>
          <p:cNvPr id="2" name="Titel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de-DE" smtClean="0"/>
              <a:t>Titelmasterformat durch Klicken bearbeiten</a:t>
            </a:r>
            <a:endParaRPr kumimoji="0" lang="en-US"/>
          </a:p>
        </p:txBody>
      </p:sp>
      <p:sp>
        <p:nvSpPr>
          <p:cNvPr id="3" name="Bildplatzhalter 2"/>
          <p:cNvSpPr>
            <a:spLocks noGrp="1"/>
          </p:cNvSpPr>
          <p:nvPr>
            <p:ph type="pic" idx="1"/>
          </p:nvPr>
        </p:nvSpPr>
        <p:spPr>
          <a:xfrm>
            <a:off x="3000375" y="609600"/>
            <a:ext cx="5867400" cy="4267200"/>
          </a:xfrm>
        </p:spPr>
        <p:txBody>
          <a:bodyPr/>
          <a:lstStyle>
            <a:lvl1pPr marL="0" indent="0">
              <a:buNone/>
              <a:defRPr sz="3200"/>
            </a:lvl1pPr>
          </a:lstStyle>
          <a:p>
            <a:r>
              <a:rPr kumimoji="0" lang="de-DE" smtClean="0"/>
              <a:t>Bild durch Klicken auf Symbol hinzufügen</a:t>
            </a:r>
            <a:endParaRPr kumimoji="0" lang="en-US" dirty="0"/>
          </a:p>
        </p:txBody>
      </p:sp>
      <p:sp>
        <p:nvSpPr>
          <p:cNvPr id="4" name="Textplatzhalter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de-DE" smtClean="0"/>
              <a:t>Textmasterformat bearbeiten</a:t>
            </a:r>
          </a:p>
        </p:txBody>
      </p:sp>
      <p:sp>
        <p:nvSpPr>
          <p:cNvPr id="22" name="Rechteck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umsplatzhalter 4"/>
          <p:cNvSpPr>
            <a:spLocks noGrp="1"/>
          </p:cNvSpPr>
          <p:nvPr>
            <p:ph type="dt" sz="half" idx="10"/>
          </p:nvPr>
        </p:nvSpPr>
        <p:spPr>
          <a:xfrm>
            <a:off x="5788152" y="6404984"/>
            <a:ext cx="3044952" cy="365760"/>
          </a:xfrm>
        </p:spPr>
        <p:txBody>
          <a:bodyPr/>
          <a:lstStyle/>
          <a:p>
            <a:fld id="{4763EBB9-EF90-4D54-9F12-28C887A9A25B}" type="datetimeFigureOut">
              <a:rPr lang="de-DE" smtClean="0"/>
              <a:pPr/>
              <a:t>11.10.2016</a:t>
            </a:fld>
            <a:endParaRPr lang="de-DE"/>
          </a:p>
        </p:txBody>
      </p:sp>
      <p:sp>
        <p:nvSpPr>
          <p:cNvPr id="6" name="Fußzeilenplatzhalter 5"/>
          <p:cNvSpPr>
            <a:spLocks noGrp="1"/>
          </p:cNvSpPr>
          <p:nvPr>
            <p:ph type="ftr" sz="quarter" idx="11"/>
          </p:nvPr>
        </p:nvSpPr>
        <p:spPr>
          <a:xfrm>
            <a:off x="301752" y="6410848"/>
            <a:ext cx="3584448" cy="365760"/>
          </a:xfrm>
        </p:spPr>
        <p:txBody>
          <a:bodyPr/>
          <a:lstStyle/>
          <a:p>
            <a:endParaRPr lang="de-DE"/>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hteck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hteck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hteck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hteck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hteck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Datumsplatzhalter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4763EBB9-EF90-4D54-9F12-28C887A9A25B}" type="datetimeFigureOut">
              <a:rPr lang="de-DE" smtClean="0"/>
              <a:pPr/>
              <a:t>11.10.2016</a:t>
            </a:fld>
            <a:endParaRPr lang="de-DE"/>
          </a:p>
        </p:txBody>
      </p:sp>
      <p:sp>
        <p:nvSpPr>
          <p:cNvPr id="3" name="Fußzeilenplatzhalter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de-DE"/>
          </a:p>
        </p:txBody>
      </p:sp>
      <p:sp>
        <p:nvSpPr>
          <p:cNvPr id="8" name="Rechteck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Gerade Verbindung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Ellipse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Ellipse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Foliennummernplatzhalter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89B6F910-E374-46B5-9536-3FF320AB95CF}" type="slidenum">
              <a:rPr lang="de-DE" smtClean="0"/>
              <a:pPr/>
              <a:t>‹Nr.›</a:t>
            </a:fld>
            <a:endParaRPr lang="de-DE"/>
          </a:p>
        </p:txBody>
      </p:sp>
      <p:sp>
        <p:nvSpPr>
          <p:cNvPr id="22" name="Titelplatzhalter 21"/>
          <p:cNvSpPr>
            <a:spLocks noGrp="1"/>
          </p:cNvSpPr>
          <p:nvPr>
            <p:ph type="title"/>
          </p:nvPr>
        </p:nvSpPr>
        <p:spPr>
          <a:xfrm>
            <a:off x="301752" y="228600"/>
            <a:ext cx="8534400" cy="758952"/>
          </a:xfrm>
          <a:prstGeom prst="rect">
            <a:avLst/>
          </a:prstGeom>
        </p:spPr>
        <p:txBody>
          <a:bodyPr vert="horz" anchor="b">
            <a:normAutofit/>
          </a:bodyPr>
          <a:lstStyle/>
          <a:p>
            <a:r>
              <a:rPr kumimoji="0" lang="de-DE" smtClean="0"/>
              <a:t>Titelmasterformat durch Klicken bearbeiten</a:t>
            </a:r>
            <a:endParaRPr kumimoji="0" lang="en-US"/>
          </a:p>
        </p:txBody>
      </p:sp>
      <p:sp>
        <p:nvSpPr>
          <p:cNvPr id="13" name="Textplatzhalter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de-DE" smtClean="0"/>
              <a:t>Textmasterformat bearbeiten</a:t>
            </a:r>
          </a:p>
          <a:p>
            <a:pPr lvl="1" eaLnBrk="1" latinLnBrk="0" hangingPunct="1"/>
            <a:r>
              <a:rPr kumimoji="0" lang="de-DE" smtClean="0"/>
              <a:t>Zweite Ebene</a:t>
            </a:r>
          </a:p>
          <a:p>
            <a:pPr lvl="2" eaLnBrk="1" latinLnBrk="0" hangingPunct="1"/>
            <a:r>
              <a:rPr kumimoji="0" lang="de-DE" smtClean="0"/>
              <a:t>Dritte Ebene</a:t>
            </a:r>
          </a:p>
          <a:p>
            <a:pPr lvl="3" eaLnBrk="1" latinLnBrk="0" hangingPunct="1"/>
            <a:r>
              <a:rPr kumimoji="0" lang="de-DE" smtClean="0"/>
              <a:t>Vierte Ebene</a:t>
            </a:r>
          </a:p>
          <a:p>
            <a:pPr lvl="4" eaLnBrk="1" latinLnBrk="0" hangingPunct="1"/>
            <a:r>
              <a:rPr kumimoji="0" lang="de-DE" smtClean="0"/>
              <a:t>Fünfte Ebene</a:t>
            </a:r>
            <a:endParaRPr kumimoji="0" lang="en-US"/>
          </a:p>
        </p:txBody>
      </p:sp>
    </p:spTree>
  </p:cSld>
  <p:clrMap bg1="lt1" tx1="dk1" bg2="lt2" tx2="dk2" accent1="accent1" accent2="accent2" accent3="accent3" accent4="accent4" accent5="accent5" accent6="accent6" hlink="hlink" folHlink="folHlink"/>
  <p:sldLayoutIdLst>
    <p:sldLayoutId id="2147484069" r:id="rId1"/>
    <p:sldLayoutId id="2147484070" r:id="rId2"/>
    <p:sldLayoutId id="2147484071" r:id="rId3"/>
    <p:sldLayoutId id="2147484072" r:id="rId4"/>
    <p:sldLayoutId id="2147484073" r:id="rId5"/>
    <p:sldLayoutId id="2147484074" r:id="rId6"/>
    <p:sldLayoutId id="2147484075" r:id="rId7"/>
    <p:sldLayoutId id="2147484076" r:id="rId8"/>
    <p:sldLayoutId id="2147484077" r:id="rId9"/>
    <p:sldLayoutId id="2147484078" r:id="rId10"/>
    <p:sldLayoutId id="2147484079" r:id="rId11"/>
  </p:sldLayoutIdLst>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feld 1"/>
          <p:cNvSpPr txBox="1"/>
          <p:nvPr/>
        </p:nvSpPr>
        <p:spPr>
          <a:xfrm>
            <a:off x="857224" y="1928802"/>
            <a:ext cx="7500990" cy="1846659"/>
          </a:xfrm>
          <a:prstGeom prst="rect">
            <a:avLst/>
          </a:prstGeom>
          <a:noFill/>
        </p:spPr>
        <p:txBody>
          <a:bodyPr wrap="square" rtlCol="0" anchor="ctr">
            <a:spAutoFit/>
          </a:bodyPr>
          <a:lstStyle/>
          <a:p>
            <a:pPr algn="ctr"/>
            <a:r>
              <a:rPr lang="de-DE" sz="3200" dirty="0" smtClean="0"/>
              <a:t>Seminar 2015/17</a:t>
            </a:r>
          </a:p>
          <a:p>
            <a:pPr algn="ctr"/>
            <a:r>
              <a:rPr lang="de-DE" sz="3200" dirty="0"/>
              <a:t>a</a:t>
            </a:r>
            <a:r>
              <a:rPr lang="de-DE" sz="3200" dirty="0" smtClean="0"/>
              <a:t>m</a:t>
            </a:r>
          </a:p>
          <a:p>
            <a:pPr algn="ctr"/>
            <a:r>
              <a:rPr lang="de-DE" sz="3200" dirty="0" smtClean="0"/>
              <a:t>Riemenscheider-Gymnasium Würzburg</a:t>
            </a:r>
          </a:p>
          <a:p>
            <a:pPr algn="ctr"/>
            <a:endParaRPr lang="de-DE" dirty="0"/>
          </a:p>
        </p:txBody>
      </p:sp>
      <p:sp>
        <p:nvSpPr>
          <p:cNvPr id="3" name="Textfeld 2"/>
          <p:cNvSpPr txBox="1"/>
          <p:nvPr/>
        </p:nvSpPr>
        <p:spPr>
          <a:xfrm>
            <a:off x="2990128" y="4865872"/>
            <a:ext cx="3235181" cy="369332"/>
          </a:xfrm>
          <a:prstGeom prst="rect">
            <a:avLst/>
          </a:prstGeom>
          <a:noFill/>
        </p:spPr>
        <p:txBody>
          <a:bodyPr wrap="none" rtlCol="0">
            <a:spAutoFit/>
          </a:bodyPr>
          <a:lstStyle/>
          <a:p>
            <a:r>
              <a:rPr lang="de-DE" dirty="0"/>
              <a:t>5</a:t>
            </a:r>
            <a:r>
              <a:rPr lang="de-DE" dirty="0" smtClean="0"/>
              <a:t>. </a:t>
            </a:r>
            <a:r>
              <a:rPr lang="de-DE" dirty="0" smtClean="0"/>
              <a:t>Fachsitzung am </a:t>
            </a:r>
            <a:r>
              <a:rPr lang="de-DE" dirty="0" smtClean="0"/>
              <a:t>12</a:t>
            </a:r>
            <a:r>
              <a:rPr lang="de-DE" dirty="0" smtClean="0"/>
              <a:t>.10.2016</a:t>
            </a:r>
            <a:endParaRPr lang="de-DE" dirty="0"/>
          </a:p>
        </p:txBody>
      </p:sp>
      <p:sp>
        <p:nvSpPr>
          <p:cNvPr id="4" name="Rechteck 3"/>
          <p:cNvSpPr/>
          <p:nvPr/>
        </p:nvSpPr>
        <p:spPr>
          <a:xfrm>
            <a:off x="1357290" y="285728"/>
            <a:ext cx="6697539" cy="830997"/>
          </a:xfrm>
          <a:prstGeom prst="rect">
            <a:avLst/>
          </a:prstGeom>
        </p:spPr>
        <p:txBody>
          <a:bodyPr wrap="none">
            <a:spAutoFit/>
          </a:bodyPr>
          <a:lstStyle/>
          <a:p>
            <a:r>
              <a:rPr lang="de-DE" sz="4800" dirty="0" smtClean="0">
                <a:latin typeface="Garamond" pitchFamily="18" charset="0"/>
              </a:rPr>
              <a:t>Katholische Religionslehre </a:t>
            </a:r>
            <a:endParaRPr lang="de-DE" sz="4800" dirty="0">
              <a:latin typeface="Garamond" pitchFamily="18"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feld 1"/>
          <p:cNvSpPr txBox="1"/>
          <p:nvPr/>
        </p:nvSpPr>
        <p:spPr>
          <a:xfrm>
            <a:off x="662177" y="1844824"/>
            <a:ext cx="7992888" cy="2031325"/>
          </a:xfrm>
          <a:prstGeom prst="rect">
            <a:avLst/>
          </a:prstGeom>
          <a:noFill/>
        </p:spPr>
        <p:txBody>
          <a:bodyPr wrap="square" rtlCol="0">
            <a:spAutoFit/>
          </a:bodyPr>
          <a:lstStyle/>
          <a:p>
            <a:r>
              <a:rPr lang="de-DE" dirty="0" smtClean="0"/>
              <a:t>Vorbereitung einer Leistungserhebung im Sinne der Kriterien der einheitlichen Prüfungsanforderungen der KMK:</a:t>
            </a:r>
          </a:p>
          <a:p>
            <a:endParaRPr lang="de-DE" dirty="0"/>
          </a:p>
          <a:p>
            <a:pPr marL="285750" indent="-285750">
              <a:buFontTx/>
              <a:buChar char="-"/>
            </a:pPr>
            <a:r>
              <a:rPr lang="de-DE" dirty="0" smtClean="0"/>
              <a:t>Drei Anforderungsbereiche</a:t>
            </a:r>
          </a:p>
          <a:p>
            <a:pPr marL="285750" indent="-285750">
              <a:buFontTx/>
              <a:buChar char="-"/>
            </a:pPr>
            <a:r>
              <a:rPr lang="de-DE" dirty="0" smtClean="0"/>
              <a:t>Durchaus Berücksichtigung bei Stegreifaufgaben etc.</a:t>
            </a:r>
          </a:p>
          <a:p>
            <a:pPr marL="285750" indent="-285750">
              <a:buFontTx/>
              <a:buChar char="-"/>
            </a:pPr>
            <a:r>
              <a:rPr lang="de-DE" dirty="0" smtClean="0"/>
              <a:t>Kompetenzorientierte Ausrichtung berücksichtigen: keine reinen Wissensabfragen</a:t>
            </a:r>
            <a:endParaRPr lang="de-DE" dirty="0"/>
          </a:p>
        </p:txBody>
      </p:sp>
      <p:sp>
        <p:nvSpPr>
          <p:cNvPr id="3" name="Titel 2"/>
          <p:cNvSpPr>
            <a:spLocks noGrp="1"/>
          </p:cNvSpPr>
          <p:nvPr>
            <p:ph type="title"/>
          </p:nvPr>
        </p:nvSpPr>
        <p:spPr/>
        <p:txBody>
          <a:bodyPr/>
          <a:lstStyle/>
          <a:p>
            <a:r>
              <a:rPr lang="de-DE" sz="3600" dirty="0"/>
              <a:t>4</a:t>
            </a:r>
            <a:r>
              <a:rPr lang="de-DE" sz="3600" dirty="0" smtClean="0"/>
              <a:t>. </a:t>
            </a:r>
            <a:r>
              <a:rPr lang="de-DE" sz="3600" dirty="0" smtClean="0"/>
              <a:t>Leistungserhebung im RU</a:t>
            </a:r>
            <a:endParaRPr lang="de-DE" sz="3600" dirty="0"/>
          </a:p>
        </p:txBody>
      </p:sp>
    </p:spTree>
    <p:extLst>
      <p:ext uri="{BB962C8B-B14F-4D97-AF65-F5344CB8AC3E}">
        <p14:creationId xmlns:p14="http://schemas.microsoft.com/office/powerpoint/2010/main" val="59931902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35696" y="116632"/>
            <a:ext cx="5400600" cy="666754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06979687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elle 1"/>
          <p:cNvGraphicFramePr>
            <a:graphicFrameLocks noGrp="1"/>
          </p:cNvGraphicFramePr>
          <p:nvPr>
            <p:extLst>
              <p:ext uri="{D42A27DB-BD31-4B8C-83A1-F6EECF244321}">
                <p14:modId xmlns:p14="http://schemas.microsoft.com/office/powerpoint/2010/main" val="2345035289"/>
              </p:ext>
            </p:extLst>
          </p:nvPr>
        </p:nvGraphicFramePr>
        <p:xfrm>
          <a:off x="539552" y="1076328"/>
          <a:ext cx="7704856" cy="4690081"/>
        </p:xfrm>
        <a:graphic>
          <a:graphicData uri="http://schemas.openxmlformats.org/drawingml/2006/table">
            <a:tbl>
              <a:tblPr firstRow="1" firstCol="1" lastRow="1" lastCol="1" bandRow="1" bandCol="1">
                <a:tableStyleId>{5C22544A-7EE6-4342-B048-85BDC9FD1C3A}</a:tableStyleId>
              </a:tblPr>
              <a:tblGrid>
                <a:gridCol w="2112622"/>
                <a:gridCol w="5592234"/>
              </a:tblGrid>
              <a:tr h="566924">
                <a:tc>
                  <a:txBody>
                    <a:bodyPr/>
                    <a:lstStyle/>
                    <a:p>
                      <a:pPr>
                        <a:spcAft>
                          <a:spcPts val="0"/>
                        </a:spcAft>
                      </a:pPr>
                      <a:r>
                        <a:rPr lang="de-DE" sz="1800" dirty="0">
                          <a:effectLst/>
                        </a:rPr>
                        <a:t>Operatoren</a:t>
                      </a:r>
                    </a:p>
                    <a:p>
                      <a:pPr>
                        <a:spcAft>
                          <a:spcPts val="0"/>
                        </a:spcAft>
                      </a:pPr>
                      <a:r>
                        <a:rPr lang="de-DE" sz="1800" dirty="0">
                          <a:effectLst/>
                        </a:rPr>
                        <a:t> </a:t>
                      </a:r>
                      <a:endParaRPr lang="de-DE" sz="1800" dirty="0">
                        <a:effectLst/>
                        <a:latin typeface="Times New Roman"/>
                        <a:ea typeface="Times New Roman"/>
                      </a:endParaRPr>
                    </a:p>
                  </a:txBody>
                  <a:tcPr marL="68580" marR="68580" marT="0" marB="0"/>
                </a:tc>
                <a:tc>
                  <a:txBody>
                    <a:bodyPr/>
                    <a:lstStyle/>
                    <a:p>
                      <a:pPr>
                        <a:spcAft>
                          <a:spcPts val="0"/>
                        </a:spcAft>
                      </a:pPr>
                      <a:r>
                        <a:rPr lang="de-DE" sz="1600" dirty="0">
                          <a:effectLst/>
                        </a:rPr>
                        <a:t>Definitionen</a:t>
                      </a:r>
                      <a:endParaRPr lang="de-DE" sz="1800" dirty="0">
                        <a:effectLst/>
                      </a:endParaRPr>
                    </a:p>
                    <a:p>
                      <a:pPr>
                        <a:spcAft>
                          <a:spcPts val="0"/>
                        </a:spcAft>
                      </a:pPr>
                      <a:r>
                        <a:rPr lang="de-DE" sz="1600" dirty="0">
                          <a:effectLst/>
                        </a:rPr>
                        <a:t> </a:t>
                      </a:r>
                      <a:endParaRPr lang="de-DE" sz="1800" dirty="0">
                        <a:effectLst/>
                        <a:latin typeface="Times New Roman"/>
                        <a:ea typeface="Times New Roman"/>
                      </a:endParaRPr>
                    </a:p>
                  </a:txBody>
                  <a:tcPr marL="68580" marR="68580" marT="0" marB="0"/>
                </a:tc>
              </a:tr>
              <a:tr h="566924">
                <a:tc>
                  <a:txBody>
                    <a:bodyPr/>
                    <a:lstStyle/>
                    <a:p>
                      <a:pPr>
                        <a:spcAft>
                          <a:spcPts val="0"/>
                        </a:spcAft>
                      </a:pPr>
                      <a:r>
                        <a:rPr lang="de-DE" sz="1800">
                          <a:effectLst/>
                        </a:rPr>
                        <a:t>Nennen </a:t>
                      </a:r>
                    </a:p>
                    <a:p>
                      <a:pPr>
                        <a:spcAft>
                          <a:spcPts val="0"/>
                        </a:spcAft>
                      </a:pPr>
                      <a:r>
                        <a:rPr lang="de-DE" sz="1800">
                          <a:effectLst/>
                        </a:rPr>
                        <a:t>Benennen </a:t>
                      </a:r>
                      <a:endParaRPr lang="de-DE" sz="1800">
                        <a:effectLst/>
                        <a:latin typeface="Times New Roman"/>
                        <a:ea typeface="Times New Roman"/>
                      </a:endParaRPr>
                    </a:p>
                  </a:txBody>
                  <a:tcPr marL="68580" marR="68580" marT="0" marB="0"/>
                </a:tc>
                <a:tc>
                  <a:txBody>
                    <a:bodyPr/>
                    <a:lstStyle/>
                    <a:p>
                      <a:pPr>
                        <a:spcAft>
                          <a:spcPts val="0"/>
                        </a:spcAft>
                      </a:pPr>
                      <a:r>
                        <a:rPr lang="de-DE" sz="1600">
                          <a:effectLst/>
                        </a:rPr>
                        <a:t>ausgewählte Elemente, Aspekte, Merkmale, Begriffe, Personen etc. unkommentiert angeben </a:t>
                      </a:r>
                      <a:endParaRPr lang="de-DE" sz="1800">
                        <a:effectLst/>
                        <a:latin typeface="Times New Roman"/>
                        <a:ea typeface="Times New Roman"/>
                      </a:endParaRPr>
                    </a:p>
                  </a:txBody>
                  <a:tcPr marL="68580" marR="68580" marT="0" marB="0"/>
                </a:tc>
              </a:tr>
              <a:tr h="566924">
                <a:tc>
                  <a:txBody>
                    <a:bodyPr/>
                    <a:lstStyle/>
                    <a:p>
                      <a:pPr>
                        <a:spcAft>
                          <a:spcPts val="0"/>
                        </a:spcAft>
                      </a:pPr>
                      <a:r>
                        <a:rPr lang="de-DE" sz="1800">
                          <a:effectLst/>
                        </a:rPr>
                        <a:t>Skizzieren </a:t>
                      </a:r>
                    </a:p>
                    <a:p>
                      <a:pPr>
                        <a:spcAft>
                          <a:spcPts val="0"/>
                        </a:spcAft>
                      </a:pPr>
                      <a:r>
                        <a:rPr lang="de-DE" sz="1800">
                          <a:effectLst/>
                        </a:rPr>
                        <a:t> </a:t>
                      </a:r>
                      <a:endParaRPr lang="de-DE" sz="1800">
                        <a:effectLst/>
                        <a:latin typeface="Times New Roman"/>
                        <a:ea typeface="Times New Roman"/>
                      </a:endParaRPr>
                    </a:p>
                  </a:txBody>
                  <a:tcPr marL="68580" marR="68580" marT="0" marB="0"/>
                </a:tc>
                <a:tc>
                  <a:txBody>
                    <a:bodyPr/>
                    <a:lstStyle/>
                    <a:p>
                      <a:pPr>
                        <a:spcAft>
                          <a:spcPts val="0"/>
                        </a:spcAft>
                      </a:pPr>
                      <a:r>
                        <a:rPr lang="de-DE" sz="1600">
                          <a:effectLst/>
                        </a:rPr>
                        <a:t>einen bekannten oder erkannten Sachverhalt oder Gedankengang in seinen Grundzügen ausdrücken </a:t>
                      </a:r>
                      <a:endParaRPr lang="de-DE" sz="1800">
                        <a:effectLst/>
                        <a:latin typeface="Times New Roman"/>
                        <a:ea typeface="Times New Roman"/>
                      </a:endParaRPr>
                    </a:p>
                  </a:txBody>
                  <a:tcPr marL="68580" marR="68580" marT="0" marB="0"/>
                </a:tc>
              </a:tr>
              <a:tr h="850385">
                <a:tc>
                  <a:txBody>
                    <a:bodyPr/>
                    <a:lstStyle/>
                    <a:p>
                      <a:pPr>
                        <a:spcAft>
                          <a:spcPts val="0"/>
                        </a:spcAft>
                      </a:pPr>
                      <a:r>
                        <a:rPr lang="de-DE" sz="1800">
                          <a:effectLst/>
                        </a:rPr>
                        <a:t>Formulieren </a:t>
                      </a:r>
                    </a:p>
                    <a:p>
                      <a:pPr>
                        <a:spcAft>
                          <a:spcPts val="0"/>
                        </a:spcAft>
                      </a:pPr>
                      <a:r>
                        <a:rPr lang="de-DE" sz="1800">
                          <a:effectLst/>
                        </a:rPr>
                        <a:t>Darstellen </a:t>
                      </a:r>
                    </a:p>
                    <a:p>
                      <a:pPr>
                        <a:spcAft>
                          <a:spcPts val="0"/>
                        </a:spcAft>
                      </a:pPr>
                      <a:r>
                        <a:rPr lang="de-DE" sz="1800">
                          <a:effectLst/>
                        </a:rPr>
                        <a:t>Aufzeigen </a:t>
                      </a:r>
                      <a:endParaRPr lang="de-DE" sz="1800">
                        <a:effectLst/>
                        <a:latin typeface="Times New Roman"/>
                        <a:ea typeface="Times New Roman"/>
                      </a:endParaRPr>
                    </a:p>
                  </a:txBody>
                  <a:tcPr marL="68580" marR="68580" marT="0" marB="0"/>
                </a:tc>
                <a:tc>
                  <a:txBody>
                    <a:bodyPr/>
                    <a:lstStyle/>
                    <a:p>
                      <a:pPr>
                        <a:spcAft>
                          <a:spcPts val="0"/>
                        </a:spcAft>
                      </a:pPr>
                      <a:r>
                        <a:rPr lang="de-DE" sz="1600">
                          <a:effectLst/>
                        </a:rPr>
                        <a:t>den Gedankengang oder die Hauptaussage eines Textes oder einer </a:t>
                      </a:r>
                      <a:endParaRPr lang="de-DE" sz="1800">
                        <a:effectLst/>
                      </a:endParaRPr>
                    </a:p>
                    <a:p>
                      <a:pPr>
                        <a:spcAft>
                          <a:spcPts val="0"/>
                        </a:spcAft>
                      </a:pPr>
                      <a:r>
                        <a:rPr lang="de-DE" sz="1600">
                          <a:effectLst/>
                        </a:rPr>
                        <a:t>Position mit eigenen Worten darlegen </a:t>
                      </a:r>
                      <a:endParaRPr lang="de-DE" sz="1800">
                        <a:effectLst/>
                        <a:latin typeface="Times New Roman"/>
                        <a:ea typeface="Times New Roman"/>
                      </a:endParaRPr>
                    </a:p>
                  </a:txBody>
                  <a:tcPr marL="68580" marR="68580" marT="0" marB="0"/>
                </a:tc>
              </a:tr>
              <a:tr h="779520">
                <a:tc>
                  <a:txBody>
                    <a:bodyPr/>
                    <a:lstStyle/>
                    <a:p>
                      <a:pPr>
                        <a:spcAft>
                          <a:spcPts val="0"/>
                        </a:spcAft>
                      </a:pPr>
                      <a:r>
                        <a:rPr lang="de-DE" sz="1800">
                          <a:effectLst/>
                        </a:rPr>
                        <a:t>Wiedergeben </a:t>
                      </a:r>
                    </a:p>
                    <a:p>
                      <a:pPr>
                        <a:spcAft>
                          <a:spcPts val="0"/>
                        </a:spcAft>
                      </a:pPr>
                      <a:r>
                        <a:rPr lang="de-DE" sz="1800">
                          <a:effectLst/>
                        </a:rPr>
                        <a:t> </a:t>
                      </a:r>
                      <a:endParaRPr lang="de-DE" sz="1800">
                        <a:effectLst/>
                        <a:latin typeface="Times New Roman"/>
                        <a:ea typeface="Times New Roman"/>
                      </a:endParaRPr>
                    </a:p>
                  </a:txBody>
                  <a:tcPr marL="68580" marR="68580" marT="0" marB="0"/>
                </a:tc>
                <a:tc>
                  <a:txBody>
                    <a:bodyPr/>
                    <a:lstStyle/>
                    <a:p>
                      <a:pPr>
                        <a:spcAft>
                          <a:spcPts val="0"/>
                        </a:spcAft>
                      </a:pPr>
                      <a:r>
                        <a:rPr lang="de-DE" sz="1600">
                          <a:effectLst/>
                        </a:rPr>
                        <a:t>einen bekannten oder erkannten Sachverhalt oder den Inhalt eines Textes unter Verwendung der Fachsprache mit eigenen Worten ausdrücken </a:t>
                      </a:r>
                      <a:endParaRPr lang="de-DE" sz="1800">
                        <a:effectLst/>
                        <a:latin typeface="Times New Roman"/>
                        <a:ea typeface="Times New Roman"/>
                      </a:endParaRPr>
                    </a:p>
                  </a:txBody>
                  <a:tcPr marL="68580" marR="68580" marT="0" marB="0"/>
                </a:tc>
              </a:tr>
              <a:tr h="566924">
                <a:tc>
                  <a:txBody>
                    <a:bodyPr/>
                    <a:lstStyle/>
                    <a:p>
                      <a:pPr>
                        <a:spcAft>
                          <a:spcPts val="0"/>
                        </a:spcAft>
                      </a:pPr>
                      <a:r>
                        <a:rPr lang="de-DE" sz="1800">
                          <a:effectLst/>
                        </a:rPr>
                        <a:t>Beschreiben </a:t>
                      </a:r>
                    </a:p>
                    <a:p>
                      <a:pPr>
                        <a:spcAft>
                          <a:spcPts val="0"/>
                        </a:spcAft>
                      </a:pPr>
                      <a:r>
                        <a:rPr lang="de-DE" sz="1800">
                          <a:effectLst/>
                        </a:rPr>
                        <a:t> </a:t>
                      </a:r>
                      <a:endParaRPr lang="de-DE" sz="1800">
                        <a:effectLst/>
                        <a:latin typeface="Times New Roman"/>
                        <a:ea typeface="Times New Roman"/>
                      </a:endParaRPr>
                    </a:p>
                  </a:txBody>
                  <a:tcPr marL="68580" marR="68580" marT="0" marB="0"/>
                </a:tc>
                <a:tc>
                  <a:txBody>
                    <a:bodyPr/>
                    <a:lstStyle/>
                    <a:p>
                      <a:pPr>
                        <a:spcAft>
                          <a:spcPts val="0"/>
                        </a:spcAft>
                      </a:pPr>
                      <a:r>
                        <a:rPr lang="de-DE" sz="1600">
                          <a:effectLst/>
                        </a:rPr>
                        <a:t>die Merkmale eines Bildes oder eines anderen Materials mit Worten in Einzelheiten schildern </a:t>
                      </a:r>
                      <a:endParaRPr lang="de-DE" sz="1800">
                        <a:effectLst/>
                        <a:latin typeface="Times New Roman"/>
                        <a:ea typeface="Times New Roman"/>
                      </a:endParaRPr>
                    </a:p>
                  </a:txBody>
                  <a:tcPr marL="68580" marR="68580" marT="0" marB="0"/>
                </a:tc>
              </a:tr>
              <a:tr h="543302">
                <a:tc>
                  <a:txBody>
                    <a:bodyPr/>
                    <a:lstStyle/>
                    <a:p>
                      <a:pPr>
                        <a:spcAft>
                          <a:spcPts val="0"/>
                        </a:spcAft>
                      </a:pPr>
                      <a:r>
                        <a:rPr lang="de-DE" sz="1800">
                          <a:effectLst/>
                        </a:rPr>
                        <a:t>Zusammenfassen </a:t>
                      </a:r>
                    </a:p>
                    <a:p>
                      <a:pPr>
                        <a:spcAft>
                          <a:spcPts val="0"/>
                        </a:spcAft>
                      </a:pPr>
                      <a:r>
                        <a:rPr lang="de-DE" sz="1600">
                          <a:effectLst/>
                        </a:rPr>
                        <a:t> </a:t>
                      </a:r>
                      <a:endParaRPr lang="de-DE" sz="1800">
                        <a:effectLst/>
                        <a:latin typeface="Times New Roman"/>
                        <a:ea typeface="Times New Roman"/>
                      </a:endParaRPr>
                    </a:p>
                  </a:txBody>
                  <a:tcPr marL="68580" marR="68580" marT="0" marB="0"/>
                </a:tc>
                <a:tc>
                  <a:txBody>
                    <a:bodyPr/>
                    <a:lstStyle/>
                    <a:p>
                      <a:pPr>
                        <a:spcAft>
                          <a:spcPts val="0"/>
                        </a:spcAft>
                      </a:pPr>
                      <a:r>
                        <a:rPr lang="de-DE" sz="1600" dirty="0">
                          <a:effectLst/>
                        </a:rPr>
                        <a:t>die Kernaussagen eines Textes komprimiert und strukturiert darlegen </a:t>
                      </a:r>
                      <a:endParaRPr lang="de-DE" sz="1800" dirty="0">
                        <a:effectLst/>
                        <a:latin typeface="Times New Roman"/>
                        <a:ea typeface="Times New Roman"/>
                      </a:endParaRPr>
                    </a:p>
                  </a:txBody>
                  <a:tcPr marL="68580" marR="68580" marT="0" marB="0"/>
                </a:tc>
              </a:tr>
            </a:tbl>
          </a:graphicData>
        </a:graphic>
      </p:graphicFrame>
      <p:sp>
        <p:nvSpPr>
          <p:cNvPr id="3" name="Rectangle 1"/>
          <p:cNvSpPr>
            <a:spLocks noChangeArrowheads="1"/>
          </p:cNvSpPr>
          <p:nvPr/>
        </p:nvSpPr>
        <p:spPr bwMode="auto">
          <a:xfrm>
            <a:off x="539552" y="315617"/>
            <a:ext cx="7056784"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de-DE" altLang="de-DE" sz="36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Anforderungsbereich I </a:t>
            </a:r>
            <a:endParaRPr kumimoji="0" lang="de-DE" altLang="de-DE" sz="1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de-DE" altLang="de-DE"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4" name="Textfeld 3"/>
          <p:cNvSpPr txBox="1"/>
          <p:nvPr/>
        </p:nvSpPr>
        <p:spPr>
          <a:xfrm>
            <a:off x="539552" y="5805264"/>
            <a:ext cx="7776864" cy="646331"/>
          </a:xfrm>
          <a:prstGeom prst="rect">
            <a:avLst/>
          </a:prstGeom>
          <a:noFill/>
        </p:spPr>
        <p:txBody>
          <a:bodyPr wrap="square" rtlCol="0">
            <a:spAutoFit/>
          </a:bodyPr>
          <a:lstStyle/>
          <a:p>
            <a:r>
              <a:rPr lang="de-DE" dirty="0" smtClean="0"/>
              <a:t>Hinweis: Operatoren </a:t>
            </a:r>
            <a:r>
              <a:rPr lang="de-DE" dirty="0"/>
              <a:t>geben an, welche Tätigkeiten beim Lösen von Prüfungsaufgaben gefordert werden</a:t>
            </a:r>
          </a:p>
        </p:txBody>
      </p:sp>
    </p:spTree>
    <p:extLst>
      <p:ext uri="{BB962C8B-B14F-4D97-AF65-F5344CB8AC3E}">
        <p14:creationId xmlns:p14="http://schemas.microsoft.com/office/powerpoint/2010/main" val="326139003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elle 1"/>
          <p:cNvGraphicFramePr>
            <a:graphicFrameLocks noGrp="1"/>
          </p:cNvGraphicFramePr>
          <p:nvPr>
            <p:extLst>
              <p:ext uri="{D42A27DB-BD31-4B8C-83A1-F6EECF244321}">
                <p14:modId xmlns:p14="http://schemas.microsoft.com/office/powerpoint/2010/main" val="3050940632"/>
              </p:ext>
            </p:extLst>
          </p:nvPr>
        </p:nvGraphicFramePr>
        <p:xfrm>
          <a:off x="539552" y="620688"/>
          <a:ext cx="7704856" cy="5974080"/>
        </p:xfrm>
        <a:graphic>
          <a:graphicData uri="http://schemas.openxmlformats.org/drawingml/2006/table">
            <a:tbl>
              <a:tblPr firstRow="1" firstCol="1" lastRow="1" lastCol="1" bandRow="1" bandCol="1">
                <a:tableStyleId>{5C22544A-7EE6-4342-B048-85BDC9FD1C3A}</a:tableStyleId>
              </a:tblPr>
              <a:tblGrid>
                <a:gridCol w="2112622"/>
                <a:gridCol w="5592234"/>
              </a:tblGrid>
              <a:tr h="334323">
                <a:tc>
                  <a:txBody>
                    <a:bodyPr/>
                    <a:lstStyle/>
                    <a:p>
                      <a:pPr>
                        <a:spcAft>
                          <a:spcPts val="0"/>
                        </a:spcAft>
                      </a:pPr>
                      <a:r>
                        <a:rPr lang="de-DE" sz="1400" dirty="0">
                          <a:effectLst/>
                        </a:rPr>
                        <a:t>Operatoren</a:t>
                      </a:r>
                    </a:p>
                    <a:p>
                      <a:pPr>
                        <a:spcAft>
                          <a:spcPts val="0"/>
                        </a:spcAft>
                      </a:pPr>
                      <a:r>
                        <a:rPr lang="de-DE" sz="1400" dirty="0">
                          <a:effectLst/>
                        </a:rPr>
                        <a:t> </a:t>
                      </a:r>
                      <a:endParaRPr lang="de-DE" sz="1400" dirty="0">
                        <a:effectLst/>
                        <a:latin typeface="Times New Roman"/>
                        <a:ea typeface="Times New Roman"/>
                      </a:endParaRPr>
                    </a:p>
                  </a:txBody>
                  <a:tcPr marL="51941" marR="51941" marT="0" marB="0"/>
                </a:tc>
                <a:tc>
                  <a:txBody>
                    <a:bodyPr/>
                    <a:lstStyle/>
                    <a:p>
                      <a:pPr>
                        <a:spcAft>
                          <a:spcPts val="0"/>
                        </a:spcAft>
                      </a:pPr>
                      <a:r>
                        <a:rPr lang="de-DE" sz="1400">
                          <a:effectLst/>
                        </a:rPr>
                        <a:t>Definitionen</a:t>
                      </a:r>
                    </a:p>
                    <a:p>
                      <a:pPr>
                        <a:spcAft>
                          <a:spcPts val="0"/>
                        </a:spcAft>
                      </a:pPr>
                      <a:r>
                        <a:rPr lang="de-DE" sz="1200">
                          <a:effectLst/>
                        </a:rPr>
                        <a:t> </a:t>
                      </a:r>
                      <a:endParaRPr lang="de-DE" sz="1400">
                        <a:effectLst/>
                        <a:latin typeface="Times New Roman"/>
                        <a:ea typeface="Times New Roman"/>
                      </a:endParaRPr>
                    </a:p>
                  </a:txBody>
                  <a:tcPr marL="51941" marR="51941" marT="0" marB="0"/>
                </a:tc>
              </a:tr>
              <a:tr h="835807">
                <a:tc>
                  <a:txBody>
                    <a:bodyPr/>
                    <a:lstStyle/>
                    <a:p>
                      <a:pPr>
                        <a:spcAft>
                          <a:spcPts val="0"/>
                        </a:spcAft>
                      </a:pPr>
                      <a:r>
                        <a:rPr lang="de-DE" sz="1400">
                          <a:effectLst/>
                        </a:rPr>
                        <a:t>Einordnen </a:t>
                      </a:r>
                    </a:p>
                    <a:p>
                      <a:pPr>
                        <a:spcAft>
                          <a:spcPts val="0"/>
                        </a:spcAft>
                      </a:pPr>
                      <a:r>
                        <a:rPr lang="de-DE" sz="1400">
                          <a:effectLst/>
                        </a:rPr>
                        <a:t> </a:t>
                      </a:r>
                    </a:p>
                    <a:p>
                      <a:pPr>
                        <a:spcAft>
                          <a:spcPts val="0"/>
                        </a:spcAft>
                      </a:pPr>
                      <a:r>
                        <a:rPr lang="de-DE" sz="1400">
                          <a:effectLst/>
                        </a:rPr>
                        <a:t>Zuordnen </a:t>
                      </a:r>
                    </a:p>
                    <a:p>
                      <a:pPr>
                        <a:spcAft>
                          <a:spcPts val="0"/>
                        </a:spcAft>
                      </a:pPr>
                      <a:r>
                        <a:rPr lang="de-DE" sz="1400">
                          <a:effectLst/>
                        </a:rPr>
                        <a:t> </a:t>
                      </a:r>
                      <a:endParaRPr lang="de-DE" sz="1400">
                        <a:effectLst/>
                        <a:latin typeface="Times New Roman"/>
                        <a:ea typeface="Times New Roman"/>
                      </a:endParaRPr>
                    </a:p>
                  </a:txBody>
                  <a:tcPr marL="51941" marR="51941" marT="0" marB="0"/>
                </a:tc>
                <a:tc>
                  <a:txBody>
                    <a:bodyPr/>
                    <a:lstStyle/>
                    <a:p>
                      <a:pPr>
                        <a:spcAft>
                          <a:spcPts val="0"/>
                        </a:spcAft>
                      </a:pPr>
                      <a:r>
                        <a:rPr lang="de-DE" sz="1400">
                          <a:effectLst/>
                        </a:rPr>
                        <a:t>einen bekannten oder erkannten Sachverhalt in einen neuen oder anderen Zusammenhang stellen oder die Position eines Verfassers bezüglich einer bestimmten Religion, Konfession, Denkrichtung etc. unter Verweis auf Textstellen und in Verbindung mit Vorwissen bestimmen </a:t>
                      </a:r>
                      <a:endParaRPr lang="de-DE" sz="1400">
                        <a:effectLst/>
                        <a:latin typeface="Times New Roman"/>
                        <a:ea typeface="Times New Roman"/>
                      </a:endParaRPr>
                    </a:p>
                  </a:txBody>
                  <a:tcPr marL="51941" marR="51941" marT="0" marB="0"/>
                </a:tc>
              </a:tr>
              <a:tr h="334323">
                <a:tc>
                  <a:txBody>
                    <a:bodyPr/>
                    <a:lstStyle/>
                    <a:p>
                      <a:pPr>
                        <a:spcAft>
                          <a:spcPts val="0"/>
                        </a:spcAft>
                      </a:pPr>
                      <a:r>
                        <a:rPr lang="de-DE" sz="1400">
                          <a:effectLst/>
                        </a:rPr>
                        <a:t>Anwenden </a:t>
                      </a:r>
                    </a:p>
                    <a:p>
                      <a:pPr>
                        <a:spcAft>
                          <a:spcPts val="0"/>
                        </a:spcAft>
                      </a:pPr>
                      <a:r>
                        <a:rPr lang="de-DE" sz="1400">
                          <a:effectLst/>
                        </a:rPr>
                        <a:t> </a:t>
                      </a:r>
                      <a:endParaRPr lang="de-DE" sz="1400">
                        <a:effectLst/>
                        <a:latin typeface="Times New Roman"/>
                        <a:ea typeface="Times New Roman"/>
                      </a:endParaRPr>
                    </a:p>
                  </a:txBody>
                  <a:tcPr marL="51941" marR="51941" marT="0" marB="0"/>
                </a:tc>
                <a:tc>
                  <a:txBody>
                    <a:bodyPr/>
                    <a:lstStyle/>
                    <a:p>
                      <a:pPr>
                        <a:spcAft>
                          <a:spcPts val="0"/>
                        </a:spcAft>
                      </a:pPr>
                      <a:r>
                        <a:rPr lang="de-DE" sz="1400">
                          <a:effectLst/>
                        </a:rPr>
                        <a:t>einen bekannten Sachverhalt oder eine bekannte Methode auf etwas Neues beziehen </a:t>
                      </a:r>
                      <a:endParaRPr lang="de-DE" sz="1400">
                        <a:effectLst/>
                        <a:latin typeface="Times New Roman"/>
                        <a:ea typeface="Times New Roman"/>
                      </a:endParaRPr>
                    </a:p>
                  </a:txBody>
                  <a:tcPr marL="51941" marR="51941" marT="0" marB="0"/>
                </a:tc>
              </a:tr>
              <a:tr h="501484">
                <a:tc>
                  <a:txBody>
                    <a:bodyPr/>
                    <a:lstStyle/>
                    <a:p>
                      <a:pPr>
                        <a:spcAft>
                          <a:spcPts val="0"/>
                        </a:spcAft>
                      </a:pPr>
                      <a:r>
                        <a:rPr lang="de-DE" sz="1400">
                          <a:effectLst/>
                        </a:rPr>
                        <a:t>Belegen </a:t>
                      </a:r>
                    </a:p>
                    <a:p>
                      <a:pPr>
                        <a:spcAft>
                          <a:spcPts val="0"/>
                        </a:spcAft>
                      </a:pPr>
                      <a:r>
                        <a:rPr lang="de-DE" sz="1400">
                          <a:effectLst/>
                        </a:rPr>
                        <a:t>Nachweisen </a:t>
                      </a:r>
                    </a:p>
                    <a:p>
                      <a:pPr>
                        <a:spcAft>
                          <a:spcPts val="0"/>
                        </a:spcAft>
                      </a:pPr>
                      <a:r>
                        <a:rPr lang="de-DE" sz="1400">
                          <a:effectLst/>
                        </a:rPr>
                        <a:t> </a:t>
                      </a:r>
                      <a:endParaRPr lang="de-DE" sz="1400">
                        <a:effectLst/>
                        <a:latin typeface="Times New Roman"/>
                        <a:ea typeface="Times New Roman"/>
                      </a:endParaRPr>
                    </a:p>
                  </a:txBody>
                  <a:tcPr marL="51941" marR="51941" marT="0" marB="0"/>
                </a:tc>
                <a:tc>
                  <a:txBody>
                    <a:bodyPr/>
                    <a:lstStyle/>
                    <a:p>
                      <a:pPr>
                        <a:spcAft>
                          <a:spcPts val="0"/>
                        </a:spcAft>
                      </a:pPr>
                      <a:r>
                        <a:rPr lang="de-DE" sz="1400">
                          <a:effectLst/>
                        </a:rPr>
                        <a:t>Aussagen durch Textstellen oder bekannte Sachverhalte stützen </a:t>
                      </a:r>
                      <a:endParaRPr lang="de-DE" sz="1400">
                        <a:effectLst/>
                        <a:latin typeface="Times New Roman"/>
                        <a:ea typeface="Times New Roman"/>
                      </a:endParaRPr>
                    </a:p>
                  </a:txBody>
                  <a:tcPr marL="51941" marR="51941" marT="0" marB="0"/>
                </a:tc>
              </a:tr>
              <a:tr h="334323">
                <a:tc>
                  <a:txBody>
                    <a:bodyPr/>
                    <a:lstStyle/>
                    <a:p>
                      <a:pPr>
                        <a:spcAft>
                          <a:spcPts val="0"/>
                        </a:spcAft>
                      </a:pPr>
                      <a:r>
                        <a:rPr lang="de-DE" sz="1400">
                          <a:effectLst/>
                        </a:rPr>
                        <a:t>Begründen </a:t>
                      </a:r>
                    </a:p>
                    <a:p>
                      <a:pPr>
                        <a:spcAft>
                          <a:spcPts val="0"/>
                        </a:spcAft>
                      </a:pPr>
                      <a:r>
                        <a:rPr lang="de-DE" sz="1400">
                          <a:effectLst/>
                        </a:rPr>
                        <a:t> </a:t>
                      </a:r>
                      <a:endParaRPr lang="de-DE" sz="1400">
                        <a:effectLst/>
                        <a:latin typeface="Times New Roman"/>
                        <a:ea typeface="Times New Roman"/>
                      </a:endParaRPr>
                    </a:p>
                  </a:txBody>
                  <a:tcPr marL="51941" marR="51941" marT="0" marB="0"/>
                </a:tc>
                <a:tc>
                  <a:txBody>
                    <a:bodyPr/>
                    <a:lstStyle/>
                    <a:p>
                      <a:pPr>
                        <a:spcAft>
                          <a:spcPts val="0"/>
                        </a:spcAft>
                      </a:pPr>
                      <a:r>
                        <a:rPr lang="de-DE" sz="1400">
                          <a:effectLst/>
                        </a:rPr>
                        <a:t>Aussagen durch Argumente stützen </a:t>
                      </a:r>
                    </a:p>
                    <a:p>
                      <a:pPr>
                        <a:spcAft>
                          <a:spcPts val="0"/>
                        </a:spcAft>
                      </a:pPr>
                      <a:r>
                        <a:rPr lang="de-DE" sz="1400">
                          <a:effectLst/>
                        </a:rPr>
                        <a:t> </a:t>
                      </a:r>
                      <a:endParaRPr lang="de-DE" sz="1400">
                        <a:effectLst/>
                        <a:latin typeface="Times New Roman"/>
                        <a:ea typeface="Times New Roman"/>
                      </a:endParaRPr>
                    </a:p>
                  </a:txBody>
                  <a:tcPr marL="51941" marR="51941" marT="0" marB="0"/>
                </a:tc>
              </a:tr>
              <a:tr h="501484">
                <a:tc>
                  <a:txBody>
                    <a:bodyPr/>
                    <a:lstStyle/>
                    <a:p>
                      <a:pPr>
                        <a:spcAft>
                          <a:spcPts val="0"/>
                        </a:spcAft>
                      </a:pPr>
                      <a:r>
                        <a:rPr lang="de-DE" sz="1400">
                          <a:effectLst/>
                        </a:rPr>
                        <a:t>Erläutern </a:t>
                      </a:r>
                    </a:p>
                    <a:p>
                      <a:pPr>
                        <a:spcAft>
                          <a:spcPts val="0"/>
                        </a:spcAft>
                      </a:pPr>
                      <a:r>
                        <a:rPr lang="de-DE" sz="1400">
                          <a:effectLst/>
                        </a:rPr>
                        <a:t>Erklären </a:t>
                      </a:r>
                    </a:p>
                    <a:p>
                      <a:pPr>
                        <a:spcAft>
                          <a:spcPts val="0"/>
                        </a:spcAft>
                      </a:pPr>
                      <a:r>
                        <a:rPr lang="de-DE" sz="1400">
                          <a:effectLst/>
                        </a:rPr>
                        <a:t>Entfalten </a:t>
                      </a:r>
                      <a:endParaRPr lang="de-DE" sz="1400">
                        <a:effectLst/>
                        <a:latin typeface="Times New Roman"/>
                        <a:ea typeface="Times New Roman"/>
                      </a:endParaRPr>
                    </a:p>
                  </a:txBody>
                  <a:tcPr marL="51941" marR="51941" marT="0" marB="0"/>
                </a:tc>
                <a:tc>
                  <a:txBody>
                    <a:bodyPr/>
                    <a:lstStyle/>
                    <a:p>
                      <a:pPr>
                        <a:spcAft>
                          <a:spcPts val="0"/>
                        </a:spcAft>
                      </a:pPr>
                      <a:r>
                        <a:rPr lang="de-DE" sz="1400">
                          <a:effectLst/>
                        </a:rPr>
                        <a:t>einen Sachverhalt, eine These etc. ggf. mit zusätzlichen Informationen und Beispielen nachvollziehbar veranschaulichen </a:t>
                      </a:r>
                      <a:endParaRPr lang="de-DE" sz="1400">
                        <a:effectLst/>
                        <a:latin typeface="Times New Roman"/>
                        <a:ea typeface="Times New Roman"/>
                      </a:endParaRPr>
                    </a:p>
                  </a:txBody>
                  <a:tcPr marL="51941" marR="51941" marT="0" marB="0"/>
                </a:tc>
              </a:tr>
              <a:tr h="501484">
                <a:tc>
                  <a:txBody>
                    <a:bodyPr/>
                    <a:lstStyle/>
                    <a:p>
                      <a:pPr>
                        <a:spcAft>
                          <a:spcPts val="0"/>
                        </a:spcAft>
                      </a:pPr>
                      <a:r>
                        <a:rPr lang="de-DE" sz="1400">
                          <a:effectLst/>
                        </a:rPr>
                        <a:t>Herausarbeiten </a:t>
                      </a:r>
                    </a:p>
                    <a:p>
                      <a:pPr>
                        <a:spcAft>
                          <a:spcPts val="0"/>
                        </a:spcAft>
                      </a:pPr>
                      <a:r>
                        <a:rPr lang="de-DE" sz="1400">
                          <a:effectLst/>
                        </a:rPr>
                        <a:t> </a:t>
                      </a:r>
                      <a:endParaRPr lang="de-DE" sz="1400">
                        <a:effectLst/>
                        <a:latin typeface="Times New Roman"/>
                        <a:ea typeface="Times New Roman"/>
                      </a:endParaRPr>
                    </a:p>
                  </a:txBody>
                  <a:tcPr marL="51941" marR="51941" marT="0" marB="0"/>
                </a:tc>
                <a:tc>
                  <a:txBody>
                    <a:bodyPr/>
                    <a:lstStyle/>
                    <a:p>
                      <a:pPr>
                        <a:spcAft>
                          <a:spcPts val="0"/>
                        </a:spcAft>
                      </a:pPr>
                      <a:r>
                        <a:rPr lang="de-DE" sz="1400">
                          <a:effectLst/>
                        </a:rPr>
                        <a:t>aus Aussagen eines Textes einen Sachverhalt oder eine Position erkennen und darstellen </a:t>
                      </a:r>
                    </a:p>
                    <a:p>
                      <a:pPr>
                        <a:spcAft>
                          <a:spcPts val="0"/>
                        </a:spcAft>
                      </a:pPr>
                      <a:r>
                        <a:rPr lang="de-DE" sz="1400">
                          <a:effectLst/>
                        </a:rPr>
                        <a:t> </a:t>
                      </a:r>
                      <a:endParaRPr lang="de-DE" sz="1400">
                        <a:effectLst/>
                        <a:latin typeface="Times New Roman"/>
                        <a:ea typeface="Times New Roman"/>
                      </a:endParaRPr>
                    </a:p>
                  </a:txBody>
                  <a:tcPr marL="51941" marR="51941" marT="0" marB="0"/>
                </a:tc>
              </a:tr>
              <a:tr h="501484">
                <a:tc>
                  <a:txBody>
                    <a:bodyPr/>
                    <a:lstStyle/>
                    <a:p>
                      <a:pPr>
                        <a:spcAft>
                          <a:spcPts val="0"/>
                        </a:spcAft>
                      </a:pPr>
                      <a:r>
                        <a:rPr lang="de-DE" sz="1400">
                          <a:effectLst/>
                        </a:rPr>
                        <a:t>Vergleichen </a:t>
                      </a:r>
                    </a:p>
                    <a:p>
                      <a:pPr>
                        <a:spcAft>
                          <a:spcPts val="0"/>
                        </a:spcAft>
                      </a:pPr>
                      <a:r>
                        <a:rPr lang="de-DE" sz="1400">
                          <a:effectLst/>
                        </a:rPr>
                        <a:t> </a:t>
                      </a:r>
                      <a:endParaRPr lang="de-DE" sz="1400">
                        <a:effectLst/>
                        <a:latin typeface="Times New Roman"/>
                        <a:ea typeface="Times New Roman"/>
                      </a:endParaRPr>
                    </a:p>
                  </a:txBody>
                  <a:tcPr marL="51941" marR="51941" marT="0" marB="0"/>
                </a:tc>
                <a:tc>
                  <a:txBody>
                    <a:bodyPr/>
                    <a:lstStyle/>
                    <a:p>
                      <a:pPr>
                        <a:spcAft>
                          <a:spcPts val="0"/>
                        </a:spcAft>
                      </a:pPr>
                      <a:r>
                        <a:rPr lang="de-DE" sz="1400">
                          <a:effectLst/>
                        </a:rPr>
                        <a:t>nach vorgegebenen oder selbst gewählten Gesichtspunkten Gemeinsamkeiten, Ähnlichkeiten und Unterschiede ermitteln und darstellen </a:t>
                      </a:r>
                      <a:endParaRPr lang="de-DE" sz="1400">
                        <a:effectLst/>
                        <a:latin typeface="Times New Roman"/>
                        <a:ea typeface="Times New Roman"/>
                      </a:endParaRPr>
                    </a:p>
                  </a:txBody>
                  <a:tcPr marL="51941" marR="51941" marT="0" marB="0"/>
                </a:tc>
              </a:tr>
              <a:tr h="501484">
                <a:tc>
                  <a:txBody>
                    <a:bodyPr/>
                    <a:lstStyle/>
                    <a:p>
                      <a:pPr>
                        <a:spcAft>
                          <a:spcPts val="0"/>
                        </a:spcAft>
                      </a:pPr>
                      <a:r>
                        <a:rPr lang="de-DE" sz="1400">
                          <a:effectLst/>
                        </a:rPr>
                        <a:t>Analysieren </a:t>
                      </a:r>
                    </a:p>
                    <a:p>
                      <a:pPr>
                        <a:spcAft>
                          <a:spcPts val="0"/>
                        </a:spcAft>
                      </a:pPr>
                      <a:r>
                        <a:rPr lang="de-DE" sz="1400">
                          <a:effectLst/>
                        </a:rPr>
                        <a:t>Untersuchen </a:t>
                      </a:r>
                    </a:p>
                    <a:p>
                      <a:pPr>
                        <a:spcAft>
                          <a:spcPts val="0"/>
                        </a:spcAft>
                      </a:pPr>
                      <a:r>
                        <a:rPr lang="de-DE" sz="1400">
                          <a:effectLst/>
                        </a:rPr>
                        <a:t> </a:t>
                      </a:r>
                      <a:endParaRPr lang="de-DE" sz="1400">
                        <a:effectLst/>
                        <a:latin typeface="Times New Roman"/>
                        <a:ea typeface="Times New Roman"/>
                      </a:endParaRPr>
                    </a:p>
                  </a:txBody>
                  <a:tcPr marL="51941" marR="51941" marT="0" marB="0"/>
                </a:tc>
                <a:tc>
                  <a:txBody>
                    <a:bodyPr/>
                    <a:lstStyle/>
                    <a:p>
                      <a:pPr>
                        <a:spcAft>
                          <a:spcPts val="0"/>
                        </a:spcAft>
                      </a:pPr>
                      <a:r>
                        <a:rPr lang="de-DE" sz="1400">
                          <a:effectLst/>
                        </a:rPr>
                        <a:t>unter gezielter Fragestellung Elemente, Strukturmerkmale und Zusammenhänge systematisch erschließen und darstellen </a:t>
                      </a:r>
                      <a:endParaRPr lang="de-DE" sz="1400">
                        <a:effectLst/>
                        <a:latin typeface="Times New Roman"/>
                        <a:ea typeface="Times New Roman"/>
                      </a:endParaRPr>
                    </a:p>
                  </a:txBody>
                  <a:tcPr marL="51941" marR="51941" marT="0" marB="0"/>
                </a:tc>
              </a:tr>
              <a:tr h="334323">
                <a:tc>
                  <a:txBody>
                    <a:bodyPr/>
                    <a:lstStyle/>
                    <a:p>
                      <a:pPr>
                        <a:spcAft>
                          <a:spcPts val="0"/>
                        </a:spcAft>
                      </a:pPr>
                      <a:r>
                        <a:rPr lang="de-DE" sz="1400">
                          <a:effectLst/>
                        </a:rPr>
                        <a:t>In Beziehung setzen </a:t>
                      </a:r>
                      <a:endParaRPr lang="de-DE" sz="1400">
                        <a:effectLst/>
                        <a:latin typeface="Times New Roman"/>
                        <a:ea typeface="Times New Roman"/>
                      </a:endParaRPr>
                    </a:p>
                  </a:txBody>
                  <a:tcPr marL="51941" marR="51941" marT="0" marB="0"/>
                </a:tc>
                <a:tc>
                  <a:txBody>
                    <a:bodyPr/>
                    <a:lstStyle/>
                    <a:p>
                      <a:pPr>
                        <a:spcAft>
                          <a:spcPts val="0"/>
                        </a:spcAft>
                      </a:pPr>
                      <a:r>
                        <a:rPr lang="de-DE" sz="1400" dirty="0">
                          <a:effectLst/>
                        </a:rPr>
                        <a:t>Zusammenhänge unter vorgegebenen oder selbst gewählten Gesichtspunkten begründet herstellen </a:t>
                      </a:r>
                      <a:endParaRPr lang="de-DE" sz="1400" dirty="0">
                        <a:effectLst/>
                        <a:latin typeface="Times New Roman"/>
                        <a:ea typeface="Times New Roman"/>
                      </a:endParaRPr>
                    </a:p>
                  </a:txBody>
                  <a:tcPr marL="51941" marR="51941" marT="0" marB="0"/>
                </a:tc>
              </a:tr>
            </a:tbl>
          </a:graphicData>
        </a:graphic>
      </p:graphicFrame>
      <p:sp>
        <p:nvSpPr>
          <p:cNvPr id="3" name="Textfeld 2"/>
          <p:cNvSpPr txBox="1"/>
          <p:nvPr/>
        </p:nvSpPr>
        <p:spPr>
          <a:xfrm>
            <a:off x="611560" y="147990"/>
            <a:ext cx="2654894" cy="369332"/>
          </a:xfrm>
          <a:prstGeom prst="rect">
            <a:avLst/>
          </a:prstGeom>
          <a:noFill/>
        </p:spPr>
        <p:txBody>
          <a:bodyPr wrap="none" rtlCol="0">
            <a:spAutoFit/>
          </a:bodyPr>
          <a:lstStyle/>
          <a:p>
            <a:r>
              <a:rPr lang="de-DE" dirty="0" smtClean="0"/>
              <a:t>Anforderungsbereich II:</a:t>
            </a:r>
            <a:endParaRPr lang="de-DE" dirty="0"/>
          </a:p>
        </p:txBody>
      </p:sp>
    </p:spTree>
    <p:extLst>
      <p:ext uri="{BB962C8B-B14F-4D97-AF65-F5344CB8AC3E}">
        <p14:creationId xmlns:p14="http://schemas.microsoft.com/office/powerpoint/2010/main" val="199142884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elle 1"/>
          <p:cNvGraphicFramePr>
            <a:graphicFrameLocks noGrp="1"/>
          </p:cNvGraphicFramePr>
          <p:nvPr>
            <p:extLst>
              <p:ext uri="{D42A27DB-BD31-4B8C-83A1-F6EECF244321}">
                <p14:modId xmlns:p14="http://schemas.microsoft.com/office/powerpoint/2010/main" val="3646538539"/>
              </p:ext>
            </p:extLst>
          </p:nvPr>
        </p:nvGraphicFramePr>
        <p:xfrm>
          <a:off x="467544" y="404664"/>
          <a:ext cx="8064896" cy="6444308"/>
        </p:xfrm>
        <a:graphic>
          <a:graphicData uri="http://schemas.openxmlformats.org/drawingml/2006/table">
            <a:tbl>
              <a:tblPr firstRow="1" firstCol="1" lastRow="1" lastCol="1" bandRow="1" bandCol="1">
                <a:tableStyleId>{5C22544A-7EE6-4342-B048-85BDC9FD1C3A}</a:tableStyleId>
              </a:tblPr>
              <a:tblGrid>
                <a:gridCol w="2211343"/>
                <a:gridCol w="5853553"/>
              </a:tblGrid>
              <a:tr h="309634">
                <a:tc>
                  <a:txBody>
                    <a:bodyPr/>
                    <a:lstStyle/>
                    <a:p>
                      <a:pPr>
                        <a:spcAft>
                          <a:spcPts val="0"/>
                        </a:spcAft>
                      </a:pPr>
                      <a:r>
                        <a:rPr lang="de-DE" sz="1200">
                          <a:effectLst/>
                        </a:rPr>
                        <a:t>Operatoren</a:t>
                      </a:r>
                    </a:p>
                    <a:p>
                      <a:pPr>
                        <a:spcAft>
                          <a:spcPts val="0"/>
                        </a:spcAft>
                      </a:pPr>
                      <a:r>
                        <a:rPr lang="de-DE" sz="1200">
                          <a:effectLst/>
                        </a:rPr>
                        <a:t> </a:t>
                      </a:r>
                      <a:endParaRPr lang="de-DE" sz="1200">
                        <a:effectLst/>
                        <a:latin typeface="Times New Roman"/>
                        <a:ea typeface="Times New Roman"/>
                      </a:endParaRPr>
                    </a:p>
                  </a:txBody>
                  <a:tcPr marL="36359" marR="36359" marT="0" marB="0"/>
                </a:tc>
                <a:tc>
                  <a:txBody>
                    <a:bodyPr/>
                    <a:lstStyle/>
                    <a:p>
                      <a:pPr>
                        <a:spcAft>
                          <a:spcPts val="0"/>
                        </a:spcAft>
                      </a:pPr>
                      <a:r>
                        <a:rPr lang="de-DE" sz="1200">
                          <a:effectLst/>
                        </a:rPr>
                        <a:t>Definitionen</a:t>
                      </a:r>
                    </a:p>
                    <a:p>
                      <a:pPr>
                        <a:spcAft>
                          <a:spcPts val="0"/>
                        </a:spcAft>
                      </a:pPr>
                      <a:r>
                        <a:rPr lang="de-DE" sz="1200">
                          <a:effectLst/>
                        </a:rPr>
                        <a:t> </a:t>
                      </a:r>
                      <a:endParaRPr lang="de-DE" sz="1200">
                        <a:effectLst/>
                        <a:latin typeface="Times New Roman"/>
                        <a:ea typeface="Times New Roman"/>
                      </a:endParaRPr>
                    </a:p>
                  </a:txBody>
                  <a:tcPr marL="36359" marR="36359" marT="0" marB="0"/>
                </a:tc>
              </a:tr>
              <a:tr h="619268">
                <a:tc>
                  <a:txBody>
                    <a:bodyPr/>
                    <a:lstStyle/>
                    <a:p>
                      <a:pPr>
                        <a:spcAft>
                          <a:spcPts val="0"/>
                        </a:spcAft>
                      </a:pPr>
                      <a:r>
                        <a:rPr lang="de-DE" sz="1200">
                          <a:effectLst/>
                        </a:rPr>
                        <a:t>Sich auseinandersetzen mit </a:t>
                      </a:r>
                    </a:p>
                    <a:p>
                      <a:pPr>
                        <a:spcAft>
                          <a:spcPts val="0"/>
                        </a:spcAft>
                      </a:pPr>
                      <a:r>
                        <a:rPr lang="de-DE" sz="1200">
                          <a:effectLst/>
                        </a:rPr>
                        <a:t> </a:t>
                      </a:r>
                      <a:endParaRPr lang="de-DE" sz="1200">
                        <a:effectLst/>
                        <a:latin typeface="Times New Roman"/>
                        <a:ea typeface="Times New Roman"/>
                      </a:endParaRPr>
                    </a:p>
                  </a:txBody>
                  <a:tcPr marL="36359" marR="36359" marT="0" marB="0"/>
                </a:tc>
                <a:tc>
                  <a:txBody>
                    <a:bodyPr/>
                    <a:lstStyle/>
                    <a:p>
                      <a:pPr>
                        <a:spcAft>
                          <a:spcPts val="0"/>
                        </a:spcAft>
                      </a:pPr>
                      <a:r>
                        <a:rPr lang="de-DE" sz="1200">
                          <a:effectLst/>
                        </a:rPr>
                        <a:t>ein begründetes eigenes Urteil zu einer Position oder einem dargestellten Sachverhalt entwickeln </a:t>
                      </a:r>
                    </a:p>
                    <a:p>
                      <a:pPr>
                        <a:spcAft>
                          <a:spcPts val="0"/>
                        </a:spcAft>
                      </a:pPr>
                      <a:r>
                        <a:rPr lang="de-DE" sz="1200">
                          <a:effectLst/>
                        </a:rPr>
                        <a:t> </a:t>
                      </a:r>
                      <a:endParaRPr lang="de-DE" sz="1200">
                        <a:effectLst/>
                        <a:latin typeface="Times New Roman"/>
                        <a:ea typeface="Times New Roman"/>
                      </a:endParaRPr>
                    </a:p>
                  </a:txBody>
                  <a:tcPr marL="36359" marR="36359" marT="0" marB="0"/>
                </a:tc>
              </a:tr>
              <a:tr h="1083720">
                <a:tc>
                  <a:txBody>
                    <a:bodyPr/>
                    <a:lstStyle/>
                    <a:p>
                      <a:pPr>
                        <a:spcAft>
                          <a:spcPts val="0"/>
                        </a:spcAft>
                      </a:pPr>
                      <a:r>
                        <a:rPr lang="de-DE" sz="1200">
                          <a:effectLst/>
                        </a:rPr>
                        <a:t>Beurteilen </a:t>
                      </a:r>
                    </a:p>
                    <a:p>
                      <a:pPr>
                        <a:spcAft>
                          <a:spcPts val="0"/>
                        </a:spcAft>
                      </a:pPr>
                      <a:r>
                        <a:rPr lang="de-DE" sz="1200">
                          <a:effectLst/>
                        </a:rPr>
                        <a:t>Bewerten </a:t>
                      </a:r>
                    </a:p>
                    <a:p>
                      <a:pPr>
                        <a:spcAft>
                          <a:spcPts val="0"/>
                        </a:spcAft>
                      </a:pPr>
                      <a:r>
                        <a:rPr lang="de-DE" sz="1200">
                          <a:effectLst/>
                        </a:rPr>
                        <a:t>Stellung nehmen </a:t>
                      </a:r>
                    </a:p>
                    <a:p>
                      <a:pPr>
                        <a:spcAft>
                          <a:spcPts val="0"/>
                        </a:spcAft>
                      </a:pPr>
                      <a:r>
                        <a:rPr lang="de-DE" sz="1200">
                          <a:effectLst/>
                        </a:rPr>
                        <a:t>einen begründeten Standpunkt einnehmen </a:t>
                      </a:r>
                    </a:p>
                    <a:p>
                      <a:pPr>
                        <a:spcAft>
                          <a:spcPts val="0"/>
                        </a:spcAft>
                      </a:pPr>
                      <a:r>
                        <a:rPr lang="de-DE" sz="1200">
                          <a:effectLst/>
                        </a:rPr>
                        <a:t> </a:t>
                      </a:r>
                      <a:endParaRPr lang="de-DE" sz="1200">
                        <a:effectLst/>
                        <a:latin typeface="Times New Roman"/>
                        <a:ea typeface="Times New Roman"/>
                      </a:endParaRPr>
                    </a:p>
                  </a:txBody>
                  <a:tcPr marL="36359" marR="36359" marT="0" marB="0"/>
                </a:tc>
                <a:tc>
                  <a:txBody>
                    <a:bodyPr/>
                    <a:lstStyle/>
                    <a:p>
                      <a:pPr>
                        <a:spcAft>
                          <a:spcPts val="0"/>
                        </a:spcAft>
                      </a:pPr>
                      <a:r>
                        <a:rPr lang="de-DE" sz="1200">
                          <a:effectLst/>
                        </a:rPr>
                        <a:t>zu einem Sachverhalt unter Verwendung von Fachwissen und Fachmethoden sich begründet positionieren (Sach- bzw. Werturteil) </a:t>
                      </a:r>
                    </a:p>
                    <a:p>
                      <a:pPr>
                        <a:spcAft>
                          <a:spcPts val="0"/>
                        </a:spcAft>
                      </a:pPr>
                      <a:r>
                        <a:rPr lang="de-DE" sz="1200">
                          <a:effectLst/>
                        </a:rPr>
                        <a:t> </a:t>
                      </a:r>
                      <a:endParaRPr lang="de-DE" sz="1200">
                        <a:effectLst/>
                        <a:latin typeface="Times New Roman"/>
                        <a:ea typeface="Times New Roman"/>
                      </a:endParaRPr>
                    </a:p>
                  </a:txBody>
                  <a:tcPr marL="36359" marR="36359" marT="0" marB="0"/>
                </a:tc>
              </a:tr>
              <a:tr h="774086">
                <a:tc>
                  <a:txBody>
                    <a:bodyPr/>
                    <a:lstStyle/>
                    <a:p>
                      <a:pPr>
                        <a:spcAft>
                          <a:spcPts val="0"/>
                        </a:spcAft>
                      </a:pPr>
                      <a:r>
                        <a:rPr lang="de-DE" sz="1200">
                          <a:effectLst/>
                        </a:rPr>
                        <a:t>Erörtern </a:t>
                      </a:r>
                    </a:p>
                    <a:p>
                      <a:pPr>
                        <a:spcAft>
                          <a:spcPts val="0"/>
                        </a:spcAft>
                      </a:pPr>
                      <a:r>
                        <a:rPr lang="de-DE" sz="1200">
                          <a:effectLst/>
                        </a:rPr>
                        <a:t> </a:t>
                      </a:r>
                      <a:endParaRPr lang="de-DE" sz="1200">
                        <a:effectLst/>
                        <a:latin typeface="Times New Roman"/>
                        <a:ea typeface="Times New Roman"/>
                      </a:endParaRPr>
                    </a:p>
                  </a:txBody>
                  <a:tcPr marL="36359" marR="36359" marT="0" marB="0"/>
                </a:tc>
                <a:tc>
                  <a:txBody>
                    <a:bodyPr/>
                    <a:lstStyle/>
                    <a:p>
                      <a:pPr>
                        <a:spcAft>
                          <a:spcPts val="0"/>
                        </a:spcAft>
                      </a:pPr>
                      <a:r>
                        <a:rPr lang="de-DE" sz="1200">
                          <a:effectLst/>
                        </a:rPr>
                        <a:t>die Vielschichtigkeit eines Beurteilungsproblems erkennen und darstellen, dazu Thesen erfassen bzw. aufstellen, Argumente formulieren, nachvollziehbare Zusammenhänge herstellen und dabei eine begründete Schlussfolgerung erarbeiten (dialektische Erörterung) </a:t>
                      </a:r>
                      <a:endParaRPr lang="de-DE" sz="1200">
                        <a:effectLst/>
                        <a:latin typeface="Times New Roman"/>
                        <a:ea typeface="Times New Roman"/>
                      </a:endParaRPr>
                    </a:p>
                  </a:txBody>
                  <a:tcPr marL="36359" marR="36359" marT="0" marB="0"/>
                </a:tc>
              </a:tr>
              <a:tr h="464452">
                <a:tc>
                  <a:txBody>
                    <a:bodyPr/>
                    <a:lstStyle/>
                    <a:p>
                      <a:pPr>
                        <a:spcAft>
                          <a:spcPts val="0"/>
                        </a:spcAft>
                      </a:pPr>
                      <a:r>
                        <a:rPr lang="de-DE" sz="1200">
                          <a:effectLst/>
                        </a:rPr>
                        <a:t>Prüfen </a:t>
                      </a:r>
                    </a:p>
                    <a:p>
                      <a:pPr>
                        <a:spcAft>
                          <a:spcPts val="0"/>
                        </a:spcAft>
                      </a:pPr>
                      <a:r>
                        <a:rPr lang="de-DE" sz="1200">
                          <a:effectLst/>
                        </a:rPr>
                        <a:t>Überprüfen </a:t>
                      </a:r>
                    </a:p>
                    <a:p>
                      <a:pPr>
                        <a:spcAft>
                          <a:spcPts val="0"/>
                        </a:spcAft>
                      </a:pPr>
                      <a:r>
                        <a:rPr lang="de-DE" sz="1200">
                          <a:effectLst/>
                        </a:rPr>
                        <a:t> </a:t>
                      </a:r>
                      <a:endParaRPr lang="de-DE" sz="1200">
                        <a:effectLst/>
                        <a:latin typeface="Times New Roman"/>
                        <a:ea typeface="Times New Roman"/>
                      </a:endParaRPr>
                    </a:p>
                  </a:txBody>
                  <a:tcPr marL="36359" marR="36359" marT="0" marB="0"/>
                </a:tc>
                <a:tc>
                  <a:txBody>
                    <a:bodyPr/>
                    <a:lstStyle/>
                    <a:p>
                      <a:pPr>
                        <a:spcAft>
                          <a:spcPts val="0"/>
                        </a:spcAft>
                      </a:pPr>
                      <a:r>
                        <a:rPr lang="de-DE" sz="1200">
                          <a:effectLst/>
                        </a:rPr>
                        <a:t>eine Meinung, Aussage, These, Argumentation nachvollziehen, kritisch befragen und auf der Grundlage erworbener Fachkenntnisse begründet beurteilen </a:t>
                      </a:r>
                      <a:endParaRPr lang="de-DE" sz="1200">
                        <a:effectLst/>
                        <a:latin typeface="Times New Roman"/>
                        <a:ea typeface="Times New Roman"/>
                      </a:endParaRPr>
                    </a:p>
                  </a:txBody>
                  <a:tcPr marL="36359" marR="36359" marT="0" marB="0"/>
                </a:tc>
              </a:tr>
              <a:tr h="619268">
                <a:tc>
                  <a:txBody>
                    <a:bodyPr/>
                    <a:lstStyle/>
                    <a:p>
                      <a:pPr>
                        <a:spcAft>
                          <a:spcPts val="0"/>
                        </a:spcAft>
                      </a:pPr>
                      <a:r>
                        <a:rPr lang="de-DE" sz="1200">
                          <a:effectLst/>
                        </a:rPr>
                        <a:t>Interpretieren </a:t>
                      </a:r>
                    </a:p>
                    <a:p>
                      <a:pPr>
                        <a:spcAft>
                          <a:spcPts val="0"/>
                        </a:spcAft>
                      </a:pPr>
                      <a:r>
                        <a:rPr lang="de-DE" sz="1200">
                          <a:effectLst/>
                        </a:rPr>
                        <a:t> </a:t>
                      </a:r>
                      <a:endParaRPr lang="de-DE" sz="1200">
                        <a:effectLst/>
                        <a:latin typeface="Times New Roman"/>
                        <a:ea typeface="Times New Roman"/>
                      </a:endParaRPr>
                    </a:p>
                  </a:txBody>
                  <a:tcPr marL="36359" marR="36359" marT="0" marB="0"/>
                </a:tc>
                <a:tc>
                  <a:txBody>
                    <a:bodyPr/>
                    <a:lstStyle/>
                    <a:p>
                      <a:pPr>
                        <a:spcAft>
                          <a:spcPts val="0"/>
                        </a:spcAft>
                      </a:pPr>
                      <a:r>
                        <a:rPr lang="de-DE" sz="1200">
                          <a:effectLst/>
                        </a:rPr>
                        <a:t>einen Text oder ein anderes Material (Bild, Karikatur, Ton-dokument, Film etc) sachgemäß analysieren und auf der Basis methodisch reflektierten Deutens zu einer schlüssigen Gesamtauslegung gelangen </a:t>
                      </a:r>
                      <a:endParaRPr lang="de-DE" sz="1200">
                        <a:effectLst/>
                        <a:latin typeface="Times New Roman"/>
                        <a:ea typeface="Times New Roman"/>
                      </a:endParaRPr>
                    </a:p>
                  </a:txBody>
                  <a:tcPr marL="36359" marR="36359" marT="0" marB="0"/>
                </a:tc>
              </a:tr>
              <a:tr h="464452">
                <a:tc>
                  <a:txBody>
                    <a:bodyPr/>
                    <a:lstStyle/>
                    <a:p>
                      <a:pPr>
                        <a:spcAft>
                          <a:spcPts val="0"/>
                        </a:spcAft>
                      </a:pPr>
                      <a:r>
                        <a:rPr lang="de-DE" sz="1200">
                          <a:effectLst/>
                        </a:rPr>
                        <a:t>Gestalten </a:t>
                      </a:r>
                    </a:p>
                    <a:p>
                      <a:pPr>
                        <a:spcAft>
                          <a:spcPts val="0"/>
                        </a:spcAft>
                      </a:pPr>
                      <a:r>
                        <a:rPr lang="de-DE" sz="1200">
                          <a:effectLst/>
                        </a:rPr>
                        <a:t>Entwerfen </a:t>
                      </a:r>
                    </a:p>
                    <a:p>
                      <a:pPr>
                        <a:spcAft>
                          <a:spcPts val="0"/>
                        </a:spcAft>
                      </a:pPr>
                      <a:r>
                        <a:rPr lang="de-DE" sz="1200">
                          <a:effectLst/>
                        </a:rPr>
                        <a:t> </a:t>
                      </a:r>
                      <a:endParaRPr lang="de-DE" sz="1200">
                        <a:effectLst/>
                        <a:latin typeface="Times New Roman"/>
                        <a:ea typeface="Times New Roman"/>
                      </a:endParaRPr>
                    </a:p>
                  </a:txBody>
                  <a:tcPr marL="36359" marR="36359" marT="0" marB="0"/>
                </a:tc>
                <a:tc>
                  <a:txBody>
                    <a:bodyPr/>
                    <a:lstStyle/>
                    <a:p>
                      <a:pPr>
                        <a:spcAft>
                          <a:spcPts val="0"/>
                        </a:spcAft>
                      </a:pPr>
                      <a:r>
                        <a:rPr lang="de-DE" sz="1200">
                          <a:effectLst/>
                        </a:rPr>
                        <a:t>sich textbezogen kreativ mit einer Fragestellung auseinander setzen </a:t>
                      </a:r>
                    </a:p>
                    <a:p>
                      <a:pPr>
                        <a:spcAft>
                          <a:spcPts val="0"/>
                        </a:spcAft>
                      </a:pPr>
                      <a:r>
                        <a:rPr lang="de-DE" sz="1200">
                          <a:effectLst/>
                        </a:rPr>
                        <a:t> </a:t>
                      </a:r>
                      <a:endParaRPr lang="de-DE" sz="1200">
                        <a:effectLst/>
                        <a:latin typeface="Times New Roman"/>
                        <a:ea typeface="Times New Roman"/>
                      </a:endParaRPr>
                    </a:p>
                  </a:txBody>
                  <a:tcPr marL="36359" marR="36359" marT="0" marB="0"/>
                </a:tc>
              </a:tr>
              <a:tr h="1083720">
                <a:tc>
                  <a:txBody>
                    <a:bodyPr/>
                    <a:lstStyle/>
                    <a:p>
                      <a:pPr>
                        <a:spcAft>
                          <a:spcPts val="0"/>
                        </a:spcAft>
                      </a:pPr>
                      <a:r>
                        <a:rPr lang="de-DE" sz="1200">
                          <a:effectLst/>
                        </a:rPr>
                        <a:t>Stellung nehmen aus der Sicht von … </a:t>
                      </a:r>
                    </a:p>
                    <a:p>
                      <a:pPr>
                        <a:spcAft>
                          <a:spcPts val="0"/>
                        </a:spcAft>
                      </a:pPr>
                      <a:r>
                        <a:rPr lang="de-DE" sz="1200">
                          <a:effectLst/>
                        </a:rPr>
                        <a:t>eine Erwiderung formulieren aus der Sicht von… </a:t>
                      </a:r>
                    </a:p>
                    <a:p>
                      <a:pPr>
                        <a:spcAft>
                          <a:spcPts val="0"/>
                        </a:spcAft>
                      </a:pPr>
                      <a:r>
                        <a:rPr lang="de-DE" sz="1200">
                          <a:effectLst/>
                        </a:rPr>
                        <a:t> </a:t>
                      </a:r>
                      <a:endParaRPr lang="de-DE" sz="1200">
                        <a:effectLst/>
                        <a:latin typeface="Times New Roman"/>
                        <a:ea typeface="Times New Roman"/>
                      </a:endParaRPr>
                    </a:p>
                  </a:txBody>
                  <a:tcPr marL="36359" marR="36359" marT="0" marB="0"/>
                </a:tc>
                <a:tc>
                  <a:txBody>
                    <a:bodyPr/>
                    <a:lstStyle/>
                    <a:p>
                      <a:pPr>
                        <a:spcAft>
                          <a:spcPts val="0"/>
                        </a:spcAft>
                      </a:pPr>
                      <a:r>
                        <a:rPr lang="de-DE" sz="1200">
                          <a:effectLst/>
                        </a:rPr>
                        <a:t>eine unbekannte Position, Argumentation oder Theorie aus der Perspektive einer bekannten Position beleuchten oder in Frage stellen und ein begründetes Urteil abgeben </a:t>
                      </a:r>
                    </a:p>
                    <a:p>
                      <a:pPr>
                        <a:spcAft>
                          <a:spcPts val="0"/>
                        </a:spcAft>
                      </a:pPr>
                      <a:r>
                        <a:rPr lang="de-DE" sz="1200">
                          <a:effectLst/>
                        </a:rPr>
                        <a:t> </a:t>
                      </a:r>
                      <a:endParaRPr lang="de-DE" sz="1200">
                        <a:effectLst/>
                        <a:latin typeface="Times New Roman"/>
                        <a:ea typeface="Times New Roman"/>
                      </a:endParaRPr>
                    </a:p>
                  </a:txBody>
                  <a:tcPr marL="36359" marR="36359" marT="0" marB="0"/>
                </a:tc>
              </a:tr>
              <a:tr h="774086">
                <a:tc>
                  <a:txBody>
                    <a:bodyPr/>
                    <a:lstStyle/>
                    <a:p>
                      <a:pPr>
                        <a:spcAft>
                          <a:spcPts val="0"/>
                        </a:spcAft>
                      </a:pPr>
                      <a:r>
                        <a:rPr lang="de-DE" sz="1200">
                          <a:effectLst/>
                        </a:rPr>
                        <a:t>Konsequenzen aufzeigen </a:t>
                      </a:r>
                    </a:p>
                    <a:p>
                      <a:pPr>
                        <a:spcAft>
                          <a:spcPts val="0"/>
                        </a:spcAft>
                      </a:pPr>
                      <a:r>
                        <a:rPr lang="de-DE" sz="1200">
                          <a:effectLst/>
                        </a:rPr>
                        <a:t>Perspektiven entwickeln </a:t>
                      </a:r>
                    </a:p>
                    <a:p>
                      <a:pPr>
                        <a:spcAft>
                          <a:spcPts val="0"/>
                        </a:spcAft>
                      </a:pPr>
                      <a:r>
                        <a:rPr lang="de-DE" sz="1200">
                          <a:effectLst/>
                        </a:rPr>
                        <a:t> </a:t>
                      </a:r>
                      <a:endParaRPr lang="de-DE" sz="1200">
                        <a:effectLst/>
                        <a:latin typeface="Times New Roman"/>
                        <a:ea typeface="Times New Roman"/>
                      </a:endParaRPr>
                    </a:p>
                  </a:txBody>
                  <a:tcPr marL="36359" marR="36359" marT="0" marB="0"/>
                </a:tc>
                <a:tc>
                  <a:txBody>
                    <a:bodyPr/>
                    <a:lstStyle/>
                    <a:p>
                      <a:pPr>
                        <a:spcAft>
                          <a:spcPts val="0"/>
                        </a:spcAft>
                      </a:pPr>
                      <a:r>
                        <a:rPr lang="de-DE" sz="1200" dirty="0">
                          <a:effectLst/>
                        </a:rPr>
                        <a:t>Schlussfolgerungen ziehen; Perspektiven, Modelle, Handlungsmöglichkeiten, Konzepte u. a. entfalten </a:t>
                      </a:r>
                    </a:p>
                    <a:p>
                      <a:pPr>
                        <a:spcAft>
                          <a:spcPts val="0"/>
                        </a:spcAft>
                      </a:pPr>
                      <a:r>
                        <a:rPr lang="de-DE" sz="1200" dirty="0">
                          <a:effectLst/>
                        </a:rPr>
                        <a:t> </a:t>
                      </a:r>
                      <a:endParaRPr lang="de-DE" sz="1200" dirty="0">
                        <a:effectLst/>
                        <a:latin typeface="Times New Roman"/>
                        <a:ea typeface="Times New Roman"/>
                      </a:endParaRPr>
                    </a:p>
                  </a:txBody>
                  <a:tcPr marL="36359" marR="36359" marT="0" marB="0"/>
                </a:tc>
              </a:tr>
            </a:tbl>
          </a:graphicData>
        </a:graphic>
      </p:graphicFrame>
      <p:sp>
        <p:nvSpPr>
          <p:cNvPr id="3" name="Textfeld 2"/>
          <p:cNvSpPr txBox="1"/>
          <p:nvPr/>
        </p:nvSpPr>
        <p:spPr>
          <a:xfrm>
            <a:off x="467544" y="26359"/>
            <a:ext cx="2733441" cy="369332"/>
          </a:xfrm>
          <a:prstGeom prst="rect">
            <a:avLst/>
          </a:prstGeom>
          <a:noFill/>
        </p:spPr>
        <p:txBody>
          <a:bodyPr wrap="none" rtlCol="0">
            <a:spAutoFit/>
          </a:bodyPr>
          <a:lstStyle/>
          <a:p>
            <a:r>
              <a:rPr lang="de-DE" dirty="0" smtClean="0"/>
              <a:t>Anforderungsbereich III:</a:t>
            </a:r>
            <a:endParaRPr lang="de-DE" dirty="0"/>
          </a:p>
        </p:txBody>
      </p:sp>
    </p:spTree>
    <p:extLst>
      <p:ext uri="{BB962C8B-B14F-4D97-AF65-F5344CB8AC3E}">
        <p14:creationId xmlns:p14="http://schemas.microsoft.com/office/powerpoint/2010/main" val="10268972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1. Organisatorisches</a:t>
            </a:r>
            <a:endParaRPr lang="de-DE" dirty="0"/>
          </a:p>
        </p:txBody>
      </p:sp>
      <p:sp>
        <p:nvSpPr>
          <p:cNvPr id="3" name="Textfeld 2"/>
          <p:cNvSpPr txBox="1"/>
          <p:nvPr/>
        </p:nvSpPr>
        <p:spPr>
          <a:xfrm>
            <a:off x="467544" y="1628800"/>
            <a:ext cx="8136904" cy="1754326"/>
          </a:xfrm>
          <a:prstGeom prst="rect">
            <a:avLst/>
          </a:prstGeom>
          <a:noFill/>
        </p:spPr>
        <p:txBody>
          <a:bodyPr wrap="square" rtlCol="0">
            <a:spAutoFit/>
          </a:bodyPr>
          <a:lstStyle/>
          <a:p>
            <a:pPr marL="342900" indent="-342900">
              <a:buAutoNum type="arabicPeriod"/>
            </a:pPr>
            <a:r>
              <a:rPr lang="de-DE" dirty="0" smtClean="0"/>
              <a:t>Verteilung der Lehrversuche in der nächsten Woche (s. Plan)</a:t>
            </a:r>
          </a:p>
          <a:p>
            <a:pPr marL="342900" indent="-342900">
              <a:buAutoNum type="arabicPeriod"/>
            </a:pPr>
            <a:endParaRPr lang="de-DE" dirty="0"/>
          </a:p>
          <a:p>
            <a:pPr marL="342900" indent="-342900">
              <a:buAutoNum type="arabicPeriod"/>
            </a:pPr>
            <a:r>
              <a:rPr lang="de-DE" dirty="0" smtClean="0"/>
              <a:t>Anmerkungen zu den Lehrversuchen: Verlaufsskizze bitte immer per Mail vorab schicken</a:t>
            </a:r>
          </a:p>
          <a:p>
            <a:pPr marL="342900" indent="-342900">
              <a:buAutoNum type="arabicPeriod"/>
            </a:pPr>
            <a:endParaRPr lang="de-DE" dirty="0"/>
          </a:p>
          <a:p>
            <a:pPr marL="342900" indent="-342900">
              <a:buAutoNum type="arabicPeriod"/>
            </a:pPr>
            <a:r>
              <a:rPr lang="de-DE" dirty="0" smtClean="0"/>
              <a:t>Sonstiges</a:t>
            </a:r>
            <a:endParaRPr lang="de-DE" dirty="0"/>
          </a:p>
        </p:txBody>
      </p:sp>
    </p:spTree>
    <p:extLst>
      <p:ext uri="{BB962C8B-B14F-4D97-AF65-F5344CB8AC3E}">
        <p14:creationId xmlns:p14="http://schemas.microsoft.com/office/powerpoint/2010/main" val="14524182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title"/>
          </p:nvPr>
        </p:nvSpPr>
        <p:spPr/>
        <p:txBody>
          <a:bodyPr/>
          <a:lstStyle/>
          <a:p>
            <a:r>
              <a:rPr lang="de-DE" dirty="0" smtClean="0"/>
              <a:t>Lehrversuche ab 17.10.2016</a:t>
            </a:r>
            <a:endParaRPr lang="de-DE" dirty="0"/>
          </a:p>
        </p:txBody>
      </p:sp>
      <p:graphicFrame>
        <p:nvGraphicFramePr>
          <p:cNvPr id="4" name="Tabelle 3"/>
          <p:cNvGraphicFramePr>
            <a:graphicFrameLocks noGrp="1"/>
          </p:cNvGraphicFramePr>
          <p:nvPr>
            <p:extLst>
              <p:ext uri="{D42A27DB-BD31-4B8C-83A1-F6EECF244321}">
                <p14:modId xmlns:p14="http://schemas.microsoft.com/office/powerpoint/2010/main" val="193603592"/>
              </p:ext>
            </p:extLst>
          </p:nvPr>
        </p:nvGraphicFramePr>
        <p:xfrm>
          <a:off x="1259632" y="1844824"/>
          <a:ext cx="6696744" cy="3708400"/>
        </p:xfrm>
        <a:graphic>
          <a:graphicData uri="http://schemas.openxmlformats.org/drawingml/2006/table">
            <a:tbl>
              <a:tblPr firstRow="1" bandRow="1">
                <a:tableStyleId>{5C22544A-7EE6-4342-B048-85BDC9FD1C3A}</a:tableStyleId>
              </a:tblPr>
              <a:tblGrid>
                <a:gridCol w="1674186"/>
                <a:gridCol w="1674186"/>
                <a:gridCol w="1674186"/>
                <a:gridCol w="1674186"/>
              </a:tblGrid>
              <a:tr h="370840">
                <a:tc>
                  <a:txBody>
                    <a:bodyPr/>
                    <a:lstStyle/>
                    <a:p>
                      <a:r>
                        <a:rPr lang="de-DE" dirty="0" smtClean="0"/>
                        <a:t>Name</a:t>
                      </a:r>
                      <a:endParaRPr lang="de-DE" dirty="0"/>
                    </a:p>
                  </a:txBody>
                  <a:tcPr/>
                </a:tc>
                <a:tc>
                  <a:txBody>
                    <a:bodyPr/>
                    <a:lstStyle/>
                    <a:p>
                      <a:r>
                        <a:rPr lang="de-DE" dirty="0" smtClean="0"/>
                        <a:t>Vorname</a:t>
                      </a:r>
                      <a:endParaRPr lang="de-DE" dirty="0"/>
                    </a:p>
                  </a:txBody>
                  <a:tcPr/>
                </a:tc>
                <a:tc>
                  <a:txBody>
                    <a:bodyPr/>
                    <a:lstStyle/>
                    <a:p>
                      <a:pPr algn="ctr"/>
                      <a:r>
                        <a:rPr lang="de-DE" dirty="0" smtClean="0"/>
                        <a:t>Fächerverb.</a:t>
                      </a:r>
                      <a:endParaRPr lang="de-DE" dirty="0"/>
                    </a:p>
                  </a:txBody>
                  <a:tcPr/>
                </a:tc>
                <a:tc>
                  <a:txBody>
                    <a:bodyPr/>
                    <a:lstStyle/>
                    <a:p>
                      <a:r>
                        <a:rPr lang="de-DE" dirty="0" smtClean="0"/>
                        <a:t>Klasse</a:t>
                      </a:r>
                      <a:endParaRPr lang="de-DE" dirty="0"/>
                    </a:p>
                  </a:txBody>
                  <a:tcPr/>
                </a:tc>
              </a:tr>
              <a:tr h="370840">
                <a:tc>
                  <a:txBody>
                    <a:bodyPr/>
                    <a:lstStyle/>
                    <a:p>
                      <a:r>
                        <a:rPr lang="de-DE" dirty="0" err="1" smtClean="0"/>
                        <a:t>Bannert</a:t>
                      </a:r>
                      <a:endParaRPr lang="de-DE" dirty="0"/>
                    </a:p>
                  </a:txBody>
                  <a:tcPr/>
                </a:tc>
                <a:tc>
                  <a:txBody>
                    <a:bodyPr/>
                    <a:lstStyle/>
                    <a:p>
                      <a:r>
                        <a:rPr lang="de-DE" dirty="0" smtClean="0"/>
                        <a:t>Sören</a:t>
                      </a:r>
                    </a:p>
                  </a:txBody>
                  <a:tcPr/>
                </a:tc>
                <a:tc>
                  <a:txBody>
                    <a:bodyPr/>
                    <a:lstStyle/>
                    <a:p>
                      <a:pPr algn="ctr"/>
                      <a:r>
                        <a:rPr lang="de-DE" dirty="0" smtClean="0"/>
                        <a:t>K/</a:t>
                      </a:r>
                      <a:r>
                        <a:rPr lang="de-DE" dirty="0" err="1" smtClean="0"/>
                        <a:t>Sm</a:t>
                      </a:r>
                      <a:endParaRPr lang="de-DE" dirty="0" smtClean="0"/>
                    </a:p>
                  </a:txBody>
                  <a:tcPr/>
                </a:tc>
                <a:tc>
                  <a:txBody>
                    <a:bodyPr/>
                    <a:lstStyle/>
                    <a:p>
                      <a:r>
                        <a:rPr lang="de-DE" dirty="0" smtClean="0"/>
                        <a:t>1k2</a:t>
                      </a:r>
                      <a:endParaRPr lang="de-DE" dirty="0" smtClean="0"/>
                    </a:p>
                  </a:txBody>
                  <a:tcPr/>
                </a:tc>
              </a:tr>
              <a:tr h="370840">
                <a:tc>
                  <a:txBody>
                    <a:bodyPr/>
                    <a:lstStyle/>
                    <a:p>
                      <a:r>
                        <a:rPr lang="de-DE" dirty="0" err="1" smtClean="0"/>
                        <a:t>Fleschutz</a:t>
                      </a:r>
                      <a:endParaRPr lang="de-DE" dirty="0"/>
                    </a:p>
                  </a:txBody>
                  <a:tcPr/>
                </a:tc>
                <a:tc>
                  <a:txBody>
                    <a:bodyPr/>
                    <a:lstStyle/>
                    <a:p>
                      <a:r>
                        <a:rPr lang="de-DE" dirty="0" smtClean="0"/>
                        <a:t>Sebastian</a:t>
                      </a:r>
                    </a:p>
                  </a:txBody>
                  <a:tcPr/>
                </a:tc>
                <a:tc>
                  <a:txBody>
                    <a:bodyPr/>
                    <a:lstStyle/>
                    <a:p>
                      <a:pPr algn="ctr"/>
                      <a:r>
                        <a:rPr lang="de-DE" dirty="0" smtClean="0"/>
                        <a:t>K/</a:t>
                      </a:r>
                      <a:r>
                        <a:rPr lang="de-DE" dirty="0" err="1" smtClean="0"/>
                        <a:t>Sm</a:t>
                      </a:r>
                      <a:endParaRPr lang="de-DE" dirty="0" smtClean="0"/>
                    </a:p>
                  </a:txBody>
                  <a:tcPr/>
                </a:tc>
                <a:tc>
                  <a:txBody>
                    <a:bodyPr/>
                    <a:lstStyle/>
                    <a:p>
                      <a:r>
                        <a:rPr lang="de-DE" dirty="0" smtClean="0"/>
                        <a:t>1k2</a:t>
                      </a:r>
                      <a:endParaRPr lang="de-DE" dirty="0" smtClean="0"/>
                    </a:p>
                  </a:txBody>
                  <a:tcPr/>
                </a:tc>
              </a:tr>
              <a:tr h="370840">
                <a:tc>
                  <a:txBody>
                    <a:bodyPr/>
                    <a:lstStyle/>
                    <a:p>
                      <a:r>
                        <a:rPr lang="de-DE" dirty="0" smtClean="0"/>
                        <a:t>Krämer</a:t>
                      </a:r>
                      <a:endParaRPr lang="de-DE" dirty="0"/>
                    </a:p>
                  </a:txBody>
                  <a:tcPr/>
                </a:tc>
                <a:tc>
                  <a:txBody>
                    <a:bodyPr/>
                    <a:lstStyle/>
                    <a:p>
                      <a:r>
                        <a:rPr lang="de-DE" dirty="0" smtClean="0"/>
                        <a:t>Bianca</a:t>
                      </a:r>
                      <a:endParaRPr lang="de-DE" dirty="0"/>
                    </a:p>
                  </a:txBody>
                  <a:tcPr/>
                </a:tc>
                <a:tc>
                  <a:txBody>
                    <a:bodyPr/>
                    <a:lstStyle/>
                    <a:p>
                      <a:pPr algn="ctr"/>
                      <a:r>
                        <a:rPr lang="de-DE" dirty="0" smtClean="0"/>
                        <a:t>K/L</a:t>
                      </a:r>
                      <a:endParaRPr lang="de-DE" dirty="0"/>
                    </a:p>
                  </a:txBody>
                  <a:tcPr/>
                </a:tc>
                <a:tc>
                  <a:txBody>
                    <a:bodyPr/>
                    <a:lstStyle/>
                    <a:p>
                      <a:r>
                        <a:rPr lang="de-DE" dirty="0" smtClean="0"/>
                        <a:t>10bc</a:t>
                      </a:r>
                      <a:endParaRPr lang="de-DE" dirty="0"/>
                    </a:p>
                  </a:txBody>
                  <a:tcPr/>
                </a:tc>
              </a:tr>
              <a:tr h="370840">
                <a:tc>
                  <a:txBody>
                    <a:bodyPr/>
                    <a:lstStyle/>
                    <a:p>
                      <a:r>
                        <a:rPr lang="de-DE" dirty="0" smtClean="0"/>
                        <a:t>Kreisel</a:t>
                      </a:r>
                      <a:endParaRPr lang="de-DE" dirty="0"/>
                    </a:p>
                  </a:txBody>
                  <a:tcPr/>
                </a:tc>
                <a:tc>
                  <a:txBody>
                    <a:bodyPr/>
                    <a:lstStyle/>
                    <a:p>
                      <a:r>
                        <a:rPr lang="de-DE" dirty="0" smtClean="0"/>
                        <a:t>Till</a:t>
                      </a:r>
                      <a:endParaRPr lang="de-DE" dirty="0"/>
                    </a:p>
                  </a:txBody>
                  <a:tcPr/>
                </a:tc>
                <a:tc>
                  <a:txBody>
                    <a:bodyPr/>
                    <a:lstStyle/>
                    <a:p>
                      <a:pPr algn="ctr"/>
                      <a:r>
                        <a:rPr lang="de-DE" dirty="0" smtClean="0"/>
                        <a:t>K/</a:t>
                      </a:r>
                      <a:r>
                        <a:rPr lang="de-DE" dirty="0" err="1" smtClean="0"/>
                        <a:t>Sm</a:t>
                      </a:r>
                      <a:endParaRPr lang="de-DE" dirty="0"/>
                    </a:p>
                  </a:txBody>
                  <a:tcPr/>
                </a:tc>
                <a:tc>
                  <a:txBody>
                    <a:bodyPr/>
                    <a:lstStyle/>
                    <a:p>
                      <a:r>
                        <a:rPr lang="de-DE" dirty="0" smtClean="0"/>
                        <a:t>6ab</a:t>
                      </a:r>
                      <a:endParaRPr lang="de-DE" dirty="0"/>
                    </a:p>
                  </a:txBody>
                  <a:tcPr/>
                </a:tc>
              </a:tr>
              <a:tr h="370840">
                <a:tc>
                  <a:txBody>
                    <a:bodyPr/>
                    <a:lstStyle/>
                    <a:p>
                      <a:r>
                        <a:rPr lang="de-DE" dirty="0" smtClean="0"/>
                        <a:t>Mika</a:t>
                      </a:r>
                      <a:endParaRPr lang="de-DE" dirty="0"/>
                    </a:p>
                  </a:txBody>
                  <a:tcPr/>
                </a:tc>
                <a:tc>
                  <a:txBody>
                    <a:bodyPr/>
                    <a:lstStyle/>
                    <a:p>
                      <a:r>
                        <a:rPr lang="de-DE" dirty="0" smtClean="0"/>
                        <a:t>Monika</a:t>
                      </a:r>
                      <a:endParaRPr lang="de-DE" dirty="0"/>
                    </a:p>
                  </a:txBody>
                  <a:tcPr/>
                </a:tc>
                <a:tc>
                  <a:txBody>
                    <a:bodyPr/>
                    <a:lstStyle/>
                    <a:p>
                      <a:pPr algn="ctr"/>
                      <a:r>
                        <a:rPr lang="de-DE" dirty="0" smtClean="0"/>
                        <a:t>K/L</a:t>
                      </a:r>
                      <a:endParaRPr lang="de-DE" dirty="0"/>
                    </a:p>
                  </a:txBody>
                  <a:tcPr/>
                </a:tc>
                <a:tc>
                  <a:txBody>
                    <a:bodyPr/>
                    <a:lstStyle/>
                    <a:p>
                      <a:r>
                        <a:rPr lang="de-DE" dirty="0" smtClean="0"/>
                        <a:t>10bc</a:t>
                      </a:r>
                      <a:endParaRPr lang="de-DE" dirty="0"/>
                    </a:p>
                  </a:txBody>
                  <a:tcPr/>
                </a:tc>
              </a:tr>
              <a:tr h="370840">
                <a:tc>
                  <a:txBody>
                    <a:bodyPr/>
                    <a:lstStyle/>
                    <a:p>
                      <a:r>
                        <a:rPr lang="de-DE" dirty="0" smtClean="0"/>
                        <a:t>Schäfer</a:t>
                      </a:r>
                      <a:endParaRPr lang="de-DE" dirty="0"/>
                    </a:p>
                  </a:txBody>
                  <a:tcPr/>
                </a:tc>
                <a:tc>
                  <a:txBody>
                    <a:bodyPr/>
                    <a:lstStyle/>
                    <a:p>
                      <a:r>
                        <a:rPr lang="de-DE" dirty="0" smtClean="0"/>
                        <a:t>Markus</a:t>
                      </a:r>
                      <a:endParaRPr lang="de-DE" dirty="0"/>
                    </a:p>
                  </a:txBody>
                  <a:tcPr/>
                </a:tc>
                <a:tc>
                  <a:txBody>
                    <a:bodyPr/>
                    <a:lstStyle/>
                    <a:p>
                      <a:pPr algn="ctr"/>
                      <a:r>
                        <a:rPr lang="de-DE" dirty="0" smtClean="0"/>
                        <a:t>K/</a:t>
                      </a:r>
                      <a:r>
                        <a:rPr lang="de-DE" dirty="0" err="1" smtClean="0"/>
                        <a:t>Sm</a:t>
                      </a:r>
                      <a:endParaRPr lang="de-DE" dirty="0"/>
                    </a:p>
                  </a:txBody>
                  <a:tcPr/>
                </a:tc>
                <a:tc>
                  <a:txBody>
                    <a:bodyPr/>
                    <a:lstStyle/>
                    <a:p>
                      <a:r>
                        <a:rPr lang="de-DE" dirty="0" smtClean="0"/>
                        <a:t>6ab</a:t>
                      </a:r>
                      <a:endParaRPr lang="de-DE" dirty="0"/>
                    </a:p>
                  </a:txBody>
                  <a:tcPr/>
                </a:tc>
              </a:tr>
              <a:tr h="370840">
                <a:tc>
                  <a:txBody>
                    <a:bodyPr/>
                    <a:lstStyle/>
                    <a:p>
                      <a:r>
                        <a:rPr lang="de-DE" dirty="0" smtClean="0"/>
                        <a:t>Schütz</a:t>
                      </a:r>
                      <a:endParaRPr lang="de-DE" dirty="0"/>
                    </a:p>
                  </a:txBody>
                  <a:tcPr/>
                </a:tc>
                <a:tc>
                  <a:txBody>
                    <a:bodyPr/>
                    <a:lstStyle/>
                    <a:p>
                      <a:r>
                        <a:rPr lang="de-DE" dirty="0" smtClean="0"/>
                        <a:t>Magdalena</a:t>
                      </a:r>
                      <a:endParaRPr lang="de-DE" dirty="0"/>
                    </a:p>
                  </a:txBody>
                  <a:tcPr/>
                </a:tc>
                <a:tc>
                  <a:txBody>
                    <a:bodyPr/>
                    <a:lstStyle/>
                    <a:p>
                      <a:pPr algn="ctr"/>
                      <a:r>
                        <a:rPr lang="de-DE" dirty="0" smtClean="0"/>
                        <a:t>K/E</a:t>
                      </a:r>
                      <a:endParaRPr lang="de-DE" dirty="0"/>
                    </a:p>
                  </a:txBody>
                  <a:tcPr/>
                </a:tc>
                <a:tc>
                  <a:txBody>
                    <a:bodyPr/>
                    <a:lstStyle/>
                    <a:p>
                      <a:r>
                        <a:rPr lang="de-DE" dirty="0" smtClean="0"/>
                        <a:t>8bc (Di. 5.) </a:t>
                      </a:r>
                      <a:r>
                        <a:rPr lang="de-DE" dirty="0" err="1" smtClean="0"/>
                        <a:t>pi</a:t>
                      </a:r>
                      <a:endParaRPr lang="de-DE" dirty="0"/>
                    </a:p>
                  </a:txBody>
                  <a:tcPr/>
                </a:tc>
              </a:tr>
              <a:tr h="370840">
                <a:tc>
                  <a:txBody>
                    <a:bodyPr/>
                    <a:lstStyle/>
                    <a:p>
                      <a:r>
                        <a:rPr lang="de-DE" dirty="0" smtClean="0"/>
                        <a:t>Schwab</a:t>
                      </a:r>
                      <a:endParaRPr lang="de-DE" dirty="0"/>
                    </a:p>
                  </a:txBody>
                  <a:tcPr/>
                </a:tc>
                <a:tc>
                  <a:txBody>
                    <a:bodyPr/>
                    <a:lstStyle/>
                    <a:p>
                      <a:r>
                        <a:rPr lang="de-DE" dirty="0" smtClean="0"/>
                        <a:t>Jan</a:t>
                      </a:r>
                      <a:endParaRPr lang="de-DE" dirty="0"/>
                    </a:p>
                  </a:txBody>
                  <a:tcPr/>
                </a:tc>
                <a:tc>
                  <a:txBody>
                    <a:bodyPr/>
                    <a:lstStyle/>
                    <a:p>
                      <a:pPr algn="ctr"/>
                      <a:r>
                        <a:rPr lang="de-DE" dirty="0" smtClean="0"/>
                        <a:t>K/</a:t>
                      </a:r>
                      <a:r>
                        <a:rPr lang="de-DE" dirty="0" err="1" smtClean="0"/>
                        <a:t>Sm</a:t>
                      </a:r>
                      <a:endParaRPr lang="de-DE" dirty="0"/>
                    </a:p>
                  </a:txBody>
                  <a:tcPr/>
                </a:tc>
                <a:tc>
                  <a:txBody>
                    <a:bodyPr/>
                    <a:lstStyle/>
                    <a:p>
                      <a:r>
                        <a:rPr lang="de-DE" dirty="0" smtClean="0"/>
                        <a:t>8bc (Do. 4.) </a:t>
                      </a:r>
                      <a:r>
                        <a:rPr lang="de-DE" dirty="0" err="1" smtClean="0"/>
                        <a:t>pi</a:t>
                      </a:r>
                      <a:endParaRPr lang="de-DE" dirty="0"/>
                    </a:p>
                  </a:txBody>
                  <a:tcPr/>
                </a:tc>
              </a:tr>
              <a:tr h="370840">
                <a:tc>
                  <a:txBody>
                    <a:bodyPr/>
                    <a:lstStyle/>
                    <a:p>
                      <a:r>
                        <a:rPr lang="de-DE" dirty="0" smtClean="0"/>
                        <a:t>Weigand</a:t>
                      </a:r>
                      <a:endParaRPr lang="de-DE" dirty="0"/>
                    </a:p>
                  </a:txBody>
                  <a:tcPr/>
                </a:tc>
                <a:tc>
                  <a:txBody>
                    <a:bodyPr/>
                    <a:lstStyle/>
                    <a:p>
                      <a:r>
                        <a:rPr lang="de-DE" dirty="0" smtClean="0"/>
                        <a:t>Sabrina</a:t>
                      </a:r>
                      <a:endParaRPr lang="de-DE" dirty="0"/>
                    </a:p>
                  </a:txBody>
                  <a:tcPr/>
                </a:tc>
                <a:tc>
                  <a:txBody>
                    <a:bodyPr/>
                    <a:lstStyle/>
                    <a:p>
                      <a:pPr algn="ctr"/>
                      <a:r>
                        <a:rPr lang="de-DE" dirty="0" smtClean="0"/>
                        <a:t>K/L</a:t>
                      </a:r>
                      <a:endParaRPr lang="de-DE" dirty="0"/>
                    </a:p>
                  </a:txBody>
                  <a:tcPr/>
                </a:tc>
                <a:tc>
                  <a:txBody>
                    <a:bodyPr/>
                    <a:lstStyle/>
                    <a:p>
                      <a:r>
                        <a:rPr lang="de-DE" dirty="0" smtClean="0"/>
                        <a:t>10bc</a:t>
                      </a:r>
                      <a:endParaRPr lang="de-DE" dirty="0"/>
                    </a:p>
                  </a:txBody>
                  <a:tcPr/>
                </a:tc>
              </a:tr>
            </a:tbl>
          </a:graphicData>
        </a:graphic>
      </p:graphicFrame>
    </p:spTree>
    <p:extLst>
      <p:ext uri="{BB962C8B-B14F-4D97-AF65-F5344CB8AC3E}">
        <p14:creationId xmlns:p14="http://schemas.microsoft.com/office/powerpoint/2010/main" val="47885640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p:cNvSpPr>
            <a:spLocks noGrp="1"/>
          </p:cNvSpPr>
          <p:nvPr>
            <p:ph type="title"/>
          </p:nvPr>
        </p:nvSpPr>
        <p:spPr>
          <a:xfrm>
            <a:off x="268796" y="332656"/>
            <a:ext cx="8534400" cy="758952"/>
          </a:xfrm>
        </p:spPr>
        <p:txBody>
          <a:bodyPr>
            <a:noAutofit/>
          </a:bodyPr>
          <a:lstStyle/>
          <a:p>
            <a:r>
              <a:rPr lang="de-DE" sz="1800" dirty="0" smtClean="0"/>
              <a:t>2. Blick in den </a:t>
            </a:r>
            <a:r>
              <a:rPr lang="de-DE" sz="1800" dirty="0" err="1" smtClean="0"/>
              <a:t>LehrplanPLUS</a:t>
            </a:r>
            <a:r>
              <a:rPr lang="de-DE" sz="1800" dirty="0" smtClean="0"/>
              <a:t>: </a:t>
            </a:r>
            <a:br>
              <a:rPr lang="de-DE" sz="1800" dirty="0" smtClean="0"/>
            </a:br>
            <a:r>
              <a:rPr lang="de-DE" sz="1800" dirty="0" smtClean="0"/>
              <a:t>KR7 </a:t>
            </a:r>
            <a:r>
              <a:rPr lang="de-DE" sz="1800" dirty="0"/>
              <a:t>Lernbereich: 1 Auf dem Weg zu mir selbst: Herausforderungen im</a:t>
            </a:r>
            <a:br>
              <a:rPr lang="de-DE" sz="1800" dirty="0"/>
            </a:br>
            <a:r>
              <a:rPr lang="de-DE" sz="1800" dirty="0"/>
              <a:t>Jugendalter (ca. 10 Std.)</a:t>
            </a:r>
            <a:endParaRPr lang="de-DE" sz="1800" dirty="0"/>
          </a:p>
        </p:txBody>
      </p:sp>
      <p:sp>
        <p:nvSpPr>
          <p:cNvPr id="5" name="Textfeld 4"/>
          <p:cNvSpPr txBox="1"/>
          <p:nvPr/>
        </p:nvSpPr>
        <p:spPr>
          <a:xfrm>
            <a:off x="323528" y="1412776"/>
            <a:ext cx="8424936" cy="4247317"/>
          </a:xfrm>
          <a:prstGeom prst="rect">
            <a:avLst/>
          </a:prstGeom>
          <a:noFill/>
        </p:spPr>
        <p:txBody>
          <a:bodyPr wrap="square" rtlCol="0">
            <a:spAutoFit/>
          </a:bodyPr>
          <a:lstStyle/>
          <a:p>
            <a:r>
              <a:rPr lang="de-DE" b="1" u="sng" dirty="0"/>
              <a:t>Kompetenzerwartungen</a:t>
            </a:r>
          </a:p>
          <a:p>
            <a:endParaRPr lang="de-DE" dirty="0" smtClean="0"/>
          </a:p>
          <a:p>
            <a:r>
              <a:rPr lang="de-DE" dirty="0" smtClean="0"/>
              <a:t>Die </a:t>
            </a:r>
            <a:r>
              <a:rPr lang="de-DE" dirty="0"/>
              <a:t>Schülerinnen und Schüler ...</a:t>
            </a:r>
          </a:p>
          <a:p>
            <a:endParaRPr lang="de-DE" dirty="0" smtClean="0"/>
          </a:p>
          <a:p>
            <a:pPr marL="285750" indent="-285750">
              <a:buFont typeface="Arial" panose="020B0604020202020204" pitchFamily="34" charset="0"/>
              <a:buChar char="•"/>
            </a:pPr>
            <a:r>
              <a:rPr lang="de-DE" dirty="0" smtClean="0"/>
              <a:t>beschreiben </a:t>
            </a:r>
            <a:r>
              <a:rPr lang="de-DE" dirty="0"/>
              <a:t>die körperlichen, psychischen und mentalen Veränderungen, die </a:t>
            </a:r>
            <a:r>
              <a:rPr lang="de-DE" dirty="0" smtClean="0"/>
              <a:t>mit der </a:t>
            </a:r>
            <a:r>
              <a:rPr lang="de-DE" dirty="0"/>
              <a:t>Pubertät einhergehen.</a:t>
            </a:r>
          </a:p>
          <a:p>
            <a:pPr marL="285750" indent="-285750">
              <a:buFont typeface="Arial" panose="020B0604020202020204" pitchFamily="34" charset="0"/>
              <a:buChar char="•"/>
            </a:pPr>
            <a:r>
              <a:rPr lang="de-DE" dirty="0" smtClean="0"/>
              <a:t>reflektieren </a:t>
            </a:r>
            <a:r>
              <a:rPr lang="de-DE" dirty="0"/>
              <a:t>die Bedeutung der mit der Pubertät verbundenen Veränderungen </a:t>
            </a:r>
            <a:r>
              <a:rPr lang="de-DE" dirty="0" smtClean="0"/>
              <a:t>für ihre </a:t>
            </a:r>
            <a:r>
              <a:rPr lang="de-DE" dirty="0"/>
              <a:t>eigene Persönlichkeitsentwicklung.</a:t>
            </a:r>
          </a:p>
          <a:p>
            <a:pPr marL="285750" indent="-285750">
              <a:buFont typeface="Arial" panose="020B0604020202020204" pitchFamily="34" charset="0"/>
              <a:buChar char="•"/>
            </a:pPr>
            <a:r>
              <a:rPr lang="de-DE" dirty="0" smtClean="0"/>
              <a:t>analysieren </a:t>
            </a:r>
            <a:r>
              <a:rPr lang="de-DE" dirty="0"/>
              <a:t>ihre eigene Rolle in ihrem familiären und sozialen Umfeld und </a:t>
            </a:r>
            <a:r>
              <a:rPr lang="de-DE" dirty="0" smtClean="0"/>
              <a:t>setzen sich </a:t>
            </a:r>
            <a:r>
              <a:rPr lang="de-DE" dirty="0"/>
              <a:t>kritisch damit auseinander.</a:t>
            </a:r>
          </a:p>
          <a:p>
            <a:pPr marL="285750" indent="-285750">
              <a:buFont typeface="Arial" panose="020B0604020202020204" pitchFamily="34" charset="0"/>
              <a:buChar char="•"/>
            </a:pPr>
            <a:r>
              <a:rPr lang="de-DE" dirty="0" smtClean="0"/>
              <a:t>sehen </a:t>
            </a:r>
            <a:r>
              <a:rPr lang="de-DE" dirty="0"/>
              <a:t>in der Bestimmung des Menschen zur Gottebenbildlichkeit eine </a:t>
            </a:r>
            <a:r>
              <a:rPr lang="de-DE" dirty="0" smtClean="0"/>
              <a:t>positive Herausforderung</a:t>
            </a:r>
            <a:r>
              <a:rPr lang="de-DE" dirty="0"/>
              <a:t>, die eigene Persönlichkeit anzunehmen und sich der </a:t>
            </a:r>
            <a:r>
              <a:rPr lang="de-DE" dirty="0" smtClean="0"/>
              <a:t>Gestaltung des </a:t>
            </a:r>
            <a:r>
              <a:rPr lang="de-DE" dirty="0"/>
              <a:t>eigenen Lebens (Identitätsfindung, Rollenübernahme, Wertorientierung) </a:t>
            </a:r>
            <a:r>
              <a:rPr lang="de-DE" dirty="0" smtClean="0"/>
              <a:t>mit Mut </a:t>
            </a:r>
            <a:r>
              <a:rPr lang="de-DE" dirty="0"/>
              <a:t>und Tatkraft zu stellen.</a:t>
            </a:r>
          </a:p>
          <a:p>
            <a:endParaRPr lang="de-DE" dirty="0" smtClean="0"/>
          </a:p>
        </p:txBody>
      </p:sp>
    </p:spTree>
    <p:extLst>
      <p:ext uri="{BB962C8B-B14F-4D97-AF65-F5344CB8AC3E}">
        <p14:creationId xmlns:p14="http://schemas.microsoft.com/office/powerpoint/2010/main" val="27314221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Autofit/>
          </a:bodyPr>
          <a:lstStyle/>
          <a:p>
            <a:r>
              <a:rPr lang="de-DE" sz="2000" dirty="0"/>
              <a:t>KR7 Lernbereich: 1 Auf dem Weg zu mir selbst: Herausforderungen im</a:t>
            </a:r>
            <a:br>
              <a:rPr lang="de-DE" sz="2000" dirty="0"/>
            </a:br>
            <a:r>
              <a:rPr lang="de-DE" sz="2000" dirty="0"/>
              <a:t>Jugendalter (ca. 10 Std.)</a:t>
            </a:r>
          </a:p>
        </p:txBody>
      </p:sp>
      <p:sp>
        <p:nvSpPr>
          <p:cNvPr id="3" name="Textfeld 2"/>
          <p:cNvSpPr txBox="1"/>
          <p:nvPr/>
        </p:nvSpPr>
        <p:spPr>
          <a:xfrm>
            <a:off x="323528" y="1415673"/>
            <a:ext cx="8496944" cy="4755148"/>
          </a:xfrm>
          <a:prstGeom prst="rect">
            <a:avLst/>
          </a:prstGeom>
          <a:noFill/>
        </p:spPr>
        <p:txBody>
          <a:bodyPr wrap="square" rtlCol="0">
            <a:spAutoFit/>
          </a:bodyPr>
          <a:lstStyle/>
          <a:p>
            <a:r>
              <a:rPr lang="de-DE" b="1" u="sng" dirty="0"/>
              <a:t>Inhalte zu den Kompetenzen:</a:t>
            </a:r>
          </a:p>
          <a:p>
            <a:pPr marL="285750" indent="-285750">
              <a:buFont typeface="Arial" panose="020B0604020202020204" pitchFamily="34" charset="0"/>
              <a:buChar char="•"/>
            </a:pPr>
            <a:r>
              <a:rPr lang="de-DE" sz="1500" dirty="0" smtClean="0"/>
              <a:t>Veränderungen</a:t>
            </a:r>
            <a:r>
              <a:rPr lang="de-DE" sz="1500" dirty="0"/>
              <a:t>, die mit der Pubertät einhergehen: körperliche (z. </a:t>
            </a:r>
            <a:r>
              <a:rPr lang="de-DE" sz="1500" dirty="0" smtClean="0"/>
              <a:t>B. Ausprägung der </a:t>
            </a:r>
            <a:r>
              <a:rPr lang="de-DE" sz="1500" dirty="0"/>
              <a:t>sekundären Geschlechtsmerkmale), psychische (z. B. </a:t>
            </a:r>
            <a:r>
              <a:rPr lang="de-DE" sz="1500" dirty="0" smtClean="0"/>
              <a:t>Abgrenzungsprozesse gegenüber </a:t>
            </a:r>
            <a:r>
              <a:rPr lang="de-DE" sz="1500" dirty="0"/>
              <a:t>Erwachsenen, Konflikte und Spannungen in der Peergroup), </a:t>
            </a:r>
            <a:r>
              <a:rPr lang="de-DE" sz="1500" dirty="0" smtClean="0"/>
              <a:t>mentale (z</a:t>
            </a:r>
            <a:r>
              <a:rPr lang="de-DE" sz="1500" dirty="0"/>
              <a:t>. B. kognitive Reifungsprozesse)</a:t>
            </a:r>
          </a:p>
          <a:p>
            <a:pPr marL="285750" indent="-285750">
              <a:buFont typeface="Arial" panose="020B0604020202020204" pitchFamily="34" charset="0"/>
              <a:buChar char="•"/>
            </a:pPr>
            <a:r>
              <a:rPr lang="de-DE" sz="1500" dirty="0" smtClean="0"/>
              <a:t>mögliche </a:t>
            </a:r>
            <a:r>
              <a:rPr lang="de-DE" sz="1500" dirty="0"/>
              <a:t>Konsequenzen dieser Veränderungen auf dem Weg zum </a:t>
            </a:r>
            <a:r>
              <a:rPr lang="de-DE" sz="1500" dirty="0" smtClean="0"/>
              <a:t>eigenen Selbst</a:t>
            </a:r>
            <a:r>
              <a:rPr lang="de-DE" sz="1500" dirty="0"/>
              <a:t>, z. B. Bereitschaft und Mut, zu den eigenen Stärken und Schwächen </a:t>
            </a:r>
            <a:r>
              <a:rPr lang="de-DE" sz="1500" dirty="0" smtClean="0"/>
              <a:t>zu stehen</a:t>
            </a:r>
            <a:r>
              <a:rPr lang="de-DE" sz="1500" dirty="0"/>
              <a:t>, Fähigkeit zu Empathie </a:t>
            </a:r>
            <a:r>
              <a:rPr lang="de-DE" sz="1500" dirty="0" smtClean="0"/>
              <a:t>und Perspektivenübernahme</a:t>
            </a:r>
            <a:r>
              <a:rPr lang="de-DE" sz="1500" dirty="0"/>
              <a:t>, Offenheit für </a:t>
            </a:r>
            <a:r>
              <a:rPr lang="de-DE" sz="1500" dirty="0" smtClean="0"/>
              <a:t>eine mehrdimensionale</a:t>
            </a:r>
            <a:r>
              <a:rPr lang="de-DE" sz="1500" dirty="0"/>
              <a:t>, differenzierte Weltsicht</a:t>
            </a:r>
          </a:p>
          <a:p>
            <a:pPr marL="285750" indent="-285750">
              <a:buFont typeface="Arial" panose="020B0604020202020204" pitchFamily="34" charset="0"/>
              <a:buChar char="•"/>
            </a:pPr>
            <a:r>
              <a:rPr lang="de-DE" sz="1500" dirty="0" smtClean="0"/>
              <a:t>Identitätsfindung </a:t>
            </a:r>
            <a:r>
              <a:rPr lang="de-DE" sz="1500" dirty="0"/>
              <a:t>als Herausforderung: Konflikte in der Lebenswelt </a:t>
            </a:r>
            <a:r>
              <a:rPr lang="de-DE" sz="1500" dirty="0" smtClean="0"/>
              <a:t>der Jugendlichen </a:t>
            </a:r>
            <a:r>
              <a:rPr lang="de-DE" sz="1500" dirty="0"/>
              <a:t>(Elternhaus, Schule, Freundeskreis, näheres Umfeld) und </a:t>
            </a:r>
            <a:r>
              <a:rPr lang="de-DE" sz="1500" dirty="0" smtClean="0"/>
              <a:t>mögliche Lösungsstrategien </a:t>
            </a:r>
            <a:r>
              <a:rPr lang="de-DE" sz="1500" dirty="0"/>
              <a:t>(z. B. Rollenspiele, Streitschlichterprogramme)</a:t>
            </a:r>
          </a:p>
          <a:p>
            <a:pPr marL="285750" indent="-285750">
              <a:buFont typeface="Arial" panose="020B0604020202020204" pitchFamily="34" charset="0"/>
              <a:buChar char="•"/>
            </a:pPr>
            <a:r>
              <a:rPr lang="de-DE" sz="1500" dirty="0" smtClean="0"/>
              <a:t>Selbstwerdung </a:t>
            </a:r>
            <a:r>
              <a:rPr lang="de-DE" sz="1500" dirty="0"/>
              <a:t>unter dem liebevollen Blick Gottes: die Gottebenbildlichkeit </a:t>
            </a:r>
            <a:r>
              <a:rPr lang="de-DE" sz="1500" dirty="0" smtClean="0"/>
              <a:t>des Menschen </a:t>
            </a:r>
            <a:r>
              <a:rPr lang="de-DE" sz="1500" dirty="0"/>
              <a:t>(Gen 1,27) und ihre Bedeutung für die Entfaltung der </a:t>
            </a:r>
            <a:r>
              <a:rPr lang="de-DE" sz="1500" dirty="0" smtClean="0"/>
              <a:t>Identität, insbesondere </a:t>
            </a:r>
            <a:r>
              <a:rPr lang="de-DE" sz="1500" dirty="0"/>
              <a:t>Stärkung des Selbstwertgefühls und </a:t>
            </a:r>
            <a:r>
              <a:rPr lang="de-DE" sz="1500" dirty="0" smtClean="0"/>
              <a:t>Relativierung gesellschaftlicher </a:t>
            </a:r>
            <a:r>
              <a:rPr lang="de-DE" sz="1500" dirty="0"/>
              <a:t>Maßstäbe (z. B. Aussehen, Besitzstand, äußerer Erfolg)</a:t>
            </a:r>
          </a:p>
          <a:p>
            <a:pPr marL="285750" indent="-285750">
              <a:buFont typeface="Arial" panose="020B0604020202020204" pitchFamily="34" charset="0"/>
              <a:buChar char="•"/>
            </a:pPr>
            <a:r>
              <a:rPr lang="de-DE" sz="1500" dirty="0" smtClean="0"/>
              <a:t>Vorbilder </a:t>
            </a:r>
            <a:r>
              <a:rPr lang="de-DE" sz="1500" dirty="0"/>
              <a:t>aus der kirchlichen Tradition oder aus dem näheren Umfeld (sog. </a:t>
            </a:r>
            <a:r>
              <a:rPr lang="de-DE" sz="1500" dirty="0" err="1" smtClean="0"/>
              <a:t>Local</a:t>
            </a:r>
            <a:r>
              <a:rPr lang="de-DE" sz="1500" dirty="0" smtClean="0"/>
              <a:t> </a:t>
            </a:r>
            <a:r>
              <a:rPr lang="de-DE" sz="1500" dirty="0" err="1" smtClean="0"/>
              <a:t>heroes</a:t>
            </a:r>
            <a:r>
              <a:rPr lang="de-DE" sz="1500" dirty="0"/>
              <a:t>) als Hilfe bei der Orientierung auf dem eigenen Lebensweg, z. </a:t>
            </a:r>
            <a:r>
              <a:rPr lang="de-DE" sz="1500" dirty="0" smtClean="0"/>
              <a:t>B. Johannes </a:t>
            </a:r>
            <a:r>
              <a:rPr lang="de-DE" sz="1500" dirty="0"/>
              <a:t>Bosco, Maria Ward</a:t>
            </a:r>
          </a:p>
          <a:p>
            <a:pPr marL="285750" indent="-285750">
              <a:buFont typeface="Arial" panose="020B0604020202020204" pitchFamily="34" charset="0"/>
              <a:buChar char="•"/>
            </a:pPr>
            <a:r>
              <a:rPr lang="de-DE" sz="1500" dirty="0" smtClean="0"/>
              <a:t>Freiheit </a:t>
            </a:r>
            <a:r>
              <a:rPr lang="de-DE" sz="1500" dirty="0"/>
              <a:t>und Vielfalt in der persönlichen Lebensgestaltung als Ausdruck einer </a:t>
            </a:r>
            <a:r>
              <a:rPr lang="de-DE" sz="1500" dirty="0" smtClean="0"/>
              <a:t>vom Geist </a:t>
            </a:r>
            <a:r>
              <a:rPr lang="de-DE" sz="1500" dirty="0"/>
              <a:t>gewirkten inneren Stärke; Angebote zu einer spirituellen Vertiefung </a:t>
            </a:r>
            <a:r>
              <a:rPr lang="de-DE" sz="1500" dirty="0" smtClean="0"/>
              <a:t>dieses positiven </a:t>
            </a:r>
            <a:r>
              <a:rPr lang="de-DE" sz="1500" dirty="0"/>
              <a:t>Gottesbezugs, z. B. </a:t>
            </a:r>
            <a:r>
              <a:rPr lang="de-DE" sz="1500" dirty="0" smtClean="0"/>
              <a:t>durch ausgewählte </a:t>
            </a:r>
            <a:r>
              <a:rPr lang="de-DE" sz="1500" dirty="0"/>
              <a:t>Psalmen oder </a:t>
            </a:r>
            <a:r>
              <a:rPr lang="de-DE" sz="1500" dirty="0" smtClean="0"/>
              <a:t>einfache Meditationsformen</a:t>
            </a:r>
            <a:endParaRPr lang="de-DE" sz="1500" dirty="0"/>
          </a:p>
        </p:txBody>
      </p:sp>
    </p:spTree>
    <p:extLst>
      <p:ext uri="{BB962C8B-B14F-4D97-AF65-F5344CB8AC3E}">
        <p14:creationId xmlns:p14="http://schemas.microsoft.com/office/powerpoint/2010/main" val="25339643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Diagramm 1"/>
          <p:cNvPicPr>
            <a:picLocks noChangeArrowheads="1"/>
          </p:cNvPicPr>
          <p:nvPr/>
        </p:nvPicPr>
        <p:blipFill>
          <a:blip r:embed="rId2">
            <a:extLst>
              <a:ext uri="{28A0092B-C50C-407E-A947-70E740481C1C}">
                <a14:useLocalDpi xmlns:a14="http://schemas.microsoft.com/office/drawing/2010/main" val="0"/>
              </a:ext>
            </a:extLst>
          </a:blip>
          <a:srcRect l="-26425" t="-7153" r="-26511" b="-5884"/>
          <a:stretch>
            <a:fillRect/>
          </a:stretch>
        </p:blipFill>
        <p:spPr bwMode="auto">
          <a:xfrm>
            <a:off x="1115616" y="1196752"/>
            <a:ext cx="6565999" cy="4968552"/>
          </a:xfrm>
          <a:prstGeom prst="rect">
            <a:avLst/>
          </a:prstGeom>
          <a:noFill/>
          <a:extLst>
            <a:ext uri="{909E8E84-426E-40DD-AFC4-6F175D3DCCD1}">
              <a14:hiddenFill xmlns:a14="http://schemas.microsoft.com/office/drawing/2010/main">
                <a:solidFill>
                  <a:srgbClr val="FFFFFF"/>
                </a:solidFill>
              </a14:hiddenFill>
            </a:ext>
          </a:extLst>
        </p:spPr>
      </p:pic>
      <p:sp>
        <p:nvSpPr>
          <p:cNvPr id="2" name="Textfeld 1"/>
          <p:cNvSpPr txBox="1"/>
          <p:nvPr/>
        </p:nvSpPr>
        <p:spPr>
          <a:xfrm>
            <a:off x="395536" y="620686"/>
            <a:ext cx="8509061" cy="461665"/>
          </a:xfrm>
          <a:prstGeom prst="rect">
            <a:avLst/>
          </a:prstGeom>
          <a:noFill/>
        </p:spPr>
        <p:txBody>
          <a:bodyPr wrap="none" rtlCol="0">
            <a:spAutoFit/>
          </a:bodyPr>
          <a:lstStyle/>
          <a:p>
            <a:r>
              <a:rPr lang="de-DE" sz="2400" dirty="0"/>
              <a:t>3</a:t>
            </a:r>
            <a:r>
              <a:rPr lang="de-DE" sz="2400" dirty="0" smtClean="0"/>
              <a:t>. </a:t>
            </a:r>
            <a:r>
              <a:rPr lang="de-DE" sz="2400" dirty="0" smtClean="0"/>
              <a:t>Kompetenzorientierter RU – </a:t>
            </a:r>
            <a:r>
              <a:rPr lang="de-DE" sz="2400" dirty="0" err="1" smtClean="0"/>
              <a:t>Lernbereiche</a:t>
            </a:r>
            <a:r>
              <a:rPr lang="de-DE" sz="2400" dirty="0" smtClean="0"/>
              <a:t> &amp; Kompetenzen</a:t>
            </a:r>
            <a:endParaRPr lang="de-DE" sz="2400" dirty="0"/>
          </a:p>
        </p:txBody>
      </p:sp>
    </p:spTree>
    <p:extLst>
      <p:ext uri="{BB962C8B-B14F-4D97-AF65-F5344CB8AC3E}">
        <p14:creationId xmlns:p14="http://schemas.microsoft.com/office/powerpoint/2010/main" val="425800023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feld 1"/>
          <p:cNvSpPr txBox="1"/>
          <p:nvPr/>
        </p:nvSpPr>
        <p:spPr>
          <a:xfrm>
            <a:off x="395536" y="332656"/>
            <a:ext cx="8352928" cy="5940088"/>
          </a:xfrm>
          <a:prstGeom prst="rect">
            <a:avLst/>
          </a:prstGeom>
          <a:noFill/>
        </p:spPr>
        <p:txBody>
          <a:bodyPr wrap="square" rtlCol="0">
            <a:spAutoFit/>
          </a:bodyPr>
          <a:lstStyle/>
          <a:p>
            <a:r>
              <a:rPr lang="de-DE" sz="2000" b="1" u="sng" dirty="0"/>
              <a:t>P</a:t>
            </a:r>
            <a:r>
              <a:rPr lang="de-DE" sz="2000" b="1" u="sng" dirty="0" smtClean="0"/>
              <a:t>rozessbezogenen </a:t>
            </a:r>
            <a:r>
              <a:rPr lang="de-DE" sz="2000" b="1" u="sng" dirty="0"/>
              <a:t>Kompetenzen </a:t>
            </a:r>
            <a:r>
              <a:rPr lang="de-DE" sz="2000" b="1" u="sng" dirty="0" smtClean="0"/>
              <a:t>:</a:t>
            </a:r>
          </a:p>
          <a:p>
            <a:r>
              <a:rPr lang="de-DE" dirty="0"/>
              <a:t> </a:t>
            </a:r>
          </a:p>
          <a:p>
            <a:r>
              <a:rPr lang="de-DE" dirty="0"/>
              <a:t>Im</a:t>
            </a:r>
            <a:r>
              <a:rPr lang="de-DE" i="1" dirty="0"/>
              <a:t> </a:t>
            </a:r>
            <a:r>
              <a:rPr lang="de-DE" b="1" i="1" dirty="0"/>
              <a:t>Wahrnehmen</a:t>
            </a:r>
            <a:r>
              <a:rPr lang="de-DE" i="1" dirty="0"/>
              <a:t> </a:t>
            </a:r>
            <a:r>
              <a:rPr lang="de-DE" dirty="0"/>
              <a:t>ermöglichen die Sinne den Zugang zur Welt. Im Aufmerksam-werden und im Sich-öffnen nehmen die Schülerinnen und Schüler auf, was geschieht - auch das, was sich hörbar machen will, was sie anspricht und sie berührt. In der Fähigkeit zum Wahrnehmen liegt damit ein grundlegender Ausgangs- und Zielpunkt religiöser Bildung und Erziehung.</a:t>
            </a:r>
          </a:p>
          <a:p>
            <a:r>
              <a:rPr lang="de-DE" dirty="0"/>
              <a:t> </a:t>
            </a:r>
          </a:p>
          <a:p>
            <a:r>
              <a:rPr lang="de-DE" dirty="0"/>
              <a:t>Im </a:t>
            </a:r>
            <a:r>
              <a:rPr lang="de-DE" b="1" i="1" dirty="0"/>
              <a:t>Verstehen</a:t>
            </a:r>
            <a:r>
              <a:rPr lang="de-DE" dirty="0"/>
              <a:t> gewinnt das Wahrgenommene für den Einzelnen Sinn und Bedeutung. Dadurch entsteht lebendiges Wissen. Verstehen umschließt das Unterscheiden von faktischen Informationen und bild- oder symbolhaften Sprach- und Ausdrucksformen. Religiöse Sprach- und Gestaltungsfähigkeit zeigt sich darin, dass und wie in wichtigen Lebensfragen sinnvolle Zusammenhänge entdeckt und aufgebaut werden.	</a:t>
            </a:r>
          </a:p>
          <a:p>
            <a:r>
              <a:rPr lang="de-DE" dirty="0"/>
              <a:t> </a:t>
            </a:r>
          </a:p>
          <a:p>
            <a:r>
              <a:rPr lang="de-DE" dirty="0"/>
              <a:t>Im </a:t>
            </a:r>
            <a:r>
              <a:rPr lang="de-DE" b="1" i="1" dirty="0"/>
              <a:t>Urteilen</a:t>
            </a:r>
            <a:r>
              <a:rPr lang="de-DE" dirty="0"/>
              <a:t> verlangt das Verstandene nach einer wertenden Auseinandersetzung. Durch den Zugriff auf Neues wird der eigene Horizont bestätigt, erweitert, geklärt oder in Frage gestellt. Eine eigene Sicht der Dinge erwerben Schülerinnen und Schüler, wenn sie lernen, abzuwägen und kritisch zu reflektieren. Im Urteilen-Können gründet die Freiheit zu religiöser Entscheidung</a:t>
            </a:r>
            <a:r>
              <a:rPr lang="de-DE" dirty="0" smtClean="0"/>
              <a:t>.</a:t>
            </a:r>
            <a:endParaRPr lang="de-DE" dirty="0"/>
          </a:p>
        </p:txBody>
      </p:sp>
    </p:spTree>
    <p:extLst>
      <p:ext uri="{BB962C8B-B14F-4D97-AF65-F5344CB8AC3E}">
        <p14:creationId xmlns:p14="http://schemas.microsoft.com/office/powerpoint/2010/main" val="186815154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p:cNvSpPr/>
          <p:nvPr/>
        </p:nvSpPr>
        <p:spPr>
          <a:xfrm>
            <a:off x="251520" y="404664"/>
            <a:ext cx="8640960" cy="5632311"/>
          </a:xfrm>
          <a:prstGeom prst="rect">
            <a:avLst/>
          </a:prstGeom>
        </p:spPr>
        <p:txBody>
          <a:bodyPr wrap="square">
            <a:spAutoFit/>
          </a:bodyPr>
          <a:lstStyle/>
          <a:p>
            <a:r>
              <a:rPr lang="de-DE" dirty="0"/>
              <a:t>Auf der Grundlage reflektierter Überzeugungen ermöglichen die erworbenen Kenntnisse und Fähigkeiten </a:t>
            </a:r>
            <a:r>
              <a:rPr lang="de-DE" b="1" i="1" dirty="0"/>
              <a:t>Teilhabe</a:t>
            </a:r>
            <a:r>
              <a:rPr lang="de-DE" dirty="0"/>
              <a:t> im Sinne eines verantwortlichen Handelns für sich und für andere. Sie befähigt die Schülerinnen und Schüler dazu, in altersgemäßer Weise das soziale Miteinander in seinen Strukturen zu bedenken und mitzugestalten. Menschen mit religiös entfalteter Kompetenz sind bereit und in der Lage, sich in das gesellschaftliche, soziale und kirchliche Leben einzubringen.</a:t>
            </a:r>
          </a:p>
          <a:p>
            <a:r>
              <a:rPr lang="de-DE" dirty="0"/>
              <a:t> </a:t>
            </a:r>
          </a:p>
          <a:p>
            <a:r>
              <a:rPr lang="de-DE" b="1" i="1" dirty="0"/>
              <a:t>Gestalten</a:t>
            </a:r>
            <a:r>
              <a:rPr lang="de-DE" dirty="0"/>
              <a:t> ist ein schöpferischer Prozess, der in besonderem Maße mit biographischen Prägungen verbunden ist. Schülerinnen und Schüler drücken ihr Eigenes, das Gefühlte und Gedachte, das Erlebte und Verstandene aus und teilen es mit. Darin formen und klären sie zugleich ihre Beziehungen zu vorgegebenen kulturellen und religiösen Inhalten und entwickeln ihre religiöse Ausdrucksfähigkeit weiter.</a:t>
            </a:r>
          </a:p>
          <a:p>
            <a:r>
              <a:rPr lang="de-DE" i="1" dirty="0"/>
              <a:t> </a:t>
            </a:r>
            <a:endParaRPr lang="de-DE" dirty="0"/>
          </a:p>
          <a:p>
            <a:r>
              <a:rPr lang="de-DE" b="1" i="1" dirty="0"/>
              <a:t>Kommunizieren</a:t>
            </a:r>
            <a:r>
              <a:rPr lang="de-DE" dirty="0"/>
              <a:t> befähigt die Schülerinnen und Schüler zum Dialog mit anderen auf der Grundlage gegenseitiger Achtung. Darin bewähren, korrigieren oder erweitern sich eigene Vorstellungen. In dieser Weise geprüft, entwickelt und festigt sich die Fähigkeit zum differenzierten Sich-Verständigen im Hinblick auf einen eigenen religiösen Standpunkt.</a:t>
            </a:r>
          </a:p>
        </p:txBody>
      </p:sp>
    </p:spTree>
    <p:extLst>
      <p:ext uri="{BB962C8B-B14F-4D97-AF65-F5344CB8AC3E}">
        <p14:creationId xmlns:p14="http://schemas.microsoft.com/office/powerpoint/2010/main" val="109330930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feld 1"/>
          <p:cNvSpPr txBox="1"/>
          <p:nvPr/>
        </p:nvSpPr>
        <p:spPr>
          <a:xfrm>
            <a:off x="395536" y="476672"/>
            <a:ext cx="8424936" cy="6032421"/>
          </a:xfrm>
          <a:prstGeom prst="rect">
            <a:avLst/>
          </a:prstGeom>
          <a:noFill/>
        </p:spPr>
        <p:txBody>
          <a:bodyPr wrap="square" rtlCol="0">
            <a:spAutoFit/>
          </a:bodyPr>
          <a:lstStyle/>
          <a:p>
            <a:pPr algn="just"/>
            <a:r>
              <a:rPr lang="de-DE" dirty="0"/>
              <a:t>Damit die Schülerinnen und Schüler in diesem Sinne zu „</a:t>
            </a:r>
            <a:r>
              <a:rPr lang="de-DE" sz="2000" b="1" i="1" dirty="0"/>
              <a:t>Kapitänen ihres eigenen Lebensschiffs</a:t>
            </a:r>
            <a:r>
              <a:rPr lang="de-DE" dirty="0"/>
              <a:t>“ (</a:t>
            </a:r>
            <a:r>
              <a:rPr lang="de-DE" dirty="0" err="1"/>
              <a:t>Hemel</a:t>
            </a:r>
            <a:r>
              <a:rPr lang="de-DE" dirty="0"/>
              <a:t> 2011) werden können, sind die Lernprozesse im Religionsunterricht auf eine </a:t>
            </a:r>
            <a:r>
              <a:rPr lang="de-DE" sz="2000" b="1" i="1" dirty="0"/>
              <a:t>ganzheitliche Persönlichkeitsbildung </a:t>
            </a:r>
            <a:r>
              <a:rPr lang="de-DE" dirty="0"/>
              <a:t>hin auszurichten. </a:t>
            </a:r>
            <a:endParaRPr lang="de-DE" dirty="0" smtClean="0"/>
          </a:p>
          <a:p>
            <a:pPr algn="just"/>
            <a:endParaRPr lang="de-DE" dirty="0"/>
          </a:p>
          <a:p>
            <a:pPr algn="just"/>
            <a:r>
              <a:rPr lang="de-DE" dirty="0"/>
              <a:t>Eine gelungene Subjektwerdung beinhaltet Selbststand und Gemeinschaftsfähigkeit. Diese  setzt eine zunehmende Differenzierung von kognitiven, affektiven, kommunikativen und pragmatischen Fähigkeiten und Fertigkeiten voraus, wie sie in den prozessorientierten Kompetenzen zugrunde gelegt sind. Dazu bedarf es auch einer </a:t>
            </a:r>
            <a:r>
              <a:rPr lang="de-DE" sz="2000" b="1" i="1" dirty="0"/>
              <a:t>neuen Lernkultur</a:t>
            </a:r>
            <a:r>
              <a:rPr lang="de-DE" dirty="0"/>
              <a:t>, die das eigenständige Lernen der Schülerinnen und Schüler initiiert, begleitet und fördert. Bei dieser Didaktik der Aneignung kommt den Lehrenden eine wichtige </a:t>
            </a:r>
            <a:r>
              <a:rPr lang="de-DE" sz="2000" b="1" i="1" dirty="0"/>
              <a:t>Vermittlerrolle</a:t>
            </a:r>
            <a:r>
              <a:rPr lang="de-DE" sz="2000" dirty="0"/>
              <a:t> </a:t>
            </a:r>
            <a:r>
              <a:rPr lang="de-DE" dirty="0"/>
              <a:t>zu: </a:t>
            </a:r>
            <a:r>
              <a:rPr lang="de-DE" sz="2000" b="1" i="1" dirty="0"/>
              <a:t>Ihre Aufgabe ist es, die Lernprozesse fachwissenschaftlich zu fundieren, die Lernarrangements sachgerecht zu strukturieren und die Schülerinnen und Schüler durch eine Kultur differenzierter Rückmeldungen zu unterstützen. Affektive Zugänge, kognitiv ausgerichtete Formen der Wissensvermittlung sowie kreative und handlungsorientierte Aufgabenstellungen sind sinnvoll miteinander zu verknüpfen und soweit möglich auf lebensweltliche Zusammenhänge zu beziehen. </a:t>
            </a:r>
          </a:p>
        </p:txBody>
      </p:sp>
    </p:spTree>
    <p:extLst>
      <p:ext uri="{BB962C8B-B14F-4D97-AF65-F5344CB8AC3E}">
        <p14:creationId xmlns:p14="http://schemas.microsoft.com/office/powerpoint/2010/main" val="1998631830"/>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ronus">
  <a:themeElements>
    <a:clrScheme name="Austin">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Cronus">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Cronus">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0</TotalTime>
  <Words>1160</Words>
  <Application>Microsoft Office PowerPoint</Application>
  <PresentationFormat>Bildschirmpräsentation (4:3)</PresentationFormat>
  <Paragraphs>196</Paragraphs>
  <Slides>14</Slides>
  <Notes>0</Notes>
  <HiddenSlides>0</HiddenSlides>
  <MMClips>0</MMClips>
  <ScaleCrop>false</ScaleCrop>
  <HeadingPairs>
    <vt:vector size="4" baseType="variant">
      <vt:variant>
        <vt:lpstr>Design</vt:lpstr>
      </vt:variant>
      <vt:variant>
        <vt:i4>1</vt:i4>
      </vt:variant>
      <vt:variant>
        <vt:lpstr>Folientitel</vt:lpstr>
      </vt:variant>
      <vt:variant>
        <vt:i4>14</vt:i4>
      </vt:variant>
    </vt:vector>
  </HeadingPairs>
  <TitlesOfParts>
    <vt:vector size="15" baseType="lpstr">
      <vt:lpstr>Cronus</vt:lpstr>
      <vt:lpstr>PowerPoint-Präsentation</vt:lpstr>
      <vt:lpstr>1. Organisatorisches</vt:lpstr>
      <vt:lpstr>Lehrversuche ab 17.10.2016</vt:lpstr>
      <vt:lpstr>2. Blick in den LehrplanPLUS:  KR7 Lernbereich: 1 Auf dem Weg zu mir selbst: Herausforderungen im Jugendalter (ca. 10 Std.)</vt:lpstr>
      <vt:lpstr>KR7 Lernbereich: 1 Auf dem Weg zu mir selbst: Herausforderungen im Jugendalter (ca. 10 Std.)</vt:lpstr>
      <vt:lpstr>PowerPoint-Präsentation</vt:lpstr>
      <vt:lpstr>PowerPoint-Präsentation</vt:lpstr>
      <vt:lpstr>PowerPoint-Präsentation</vt:lpstr>
      <vt:lpstr>PowerPoint-Präsentation</vt:lpstr>
      <vt:lpstr>4. Leistungserhebung im RU</vt:lpstr>
      <vt:lpstr>PowerPoint-Präsentation</vt:lpstr>
      <vt:lpstr>PowerPoint-Präsentation</vt:lpstr>
      <vt:lpstr>PowerPoint-Präsentation</vt:lpstr>
      <vt:lpstr>PowerPoint-Präsentation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Folie 1</dc:title>
  <dc:creator>Gerald Mackenrodt</dc:creator>
  <cp:lastModifiedBy>Gerald Mackenrodt</cp:lastModifiedBy>
  <cp:revision>70</cp:revision>
  <dcterms:created xsi:type="dcterms:W3CDTF">2008-09-18T17:53:13Z</dcterms:created>
  <dcterms:modified xsi:type="dcterms:W3CDTF">2016-10-11T20:37:48Z</dcterms:modified>
</cp:coreProperties>
</file>