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75" r:id="rId3"/>
    <p:sldId id="265" r:id="rId4"/>
    <p:sldId id="279" r:id="rId5"/>
    <p:sldId id="280" r:id="rId6"/>
    <p:sldId id="281" r:id="rId7"/>
    <p:sldId id="282" r:id="rId8"/>
    <p:sldId id="283" r:id="rId9"/>
    <p:sldId id="284" r:id="rId10"/>
    <p:sldId id="285" r:id="rId11"/>
    <p:sldId id="276" r:id="rId12"/>
    <p:sldId id="278" r:id="rId13"/>
    <p:sldId id="266" r:id="rId14"/>
    <p:sldId id="267" r:id="rId15"/>
    <p:sldId id="268" r:id="rId16"/>
    <p:sldId id="269" r:id="rId17"/>
    <p:sldId id="271" r:id="rId18"/>
    <p:sldId id="272" r:id="rId19"/>
    <p:sldId id="273" r:id="rId20"/>
    <p:sldId id="274" r:id="rId2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9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20.10.2016</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20.10.2016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20.10.2016</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20.10.2016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20.10.2016</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20.10.2016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20.10.2016</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20.10.2016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20.10.2016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20.10.2016</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20.10.2016</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20.10.2016</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2015/17</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90128" y="4865872"/>
            <a:ext cx="3187091" cy="369332"/>
          </a:xfrm>
          <a:prstGeom prst="rect">
            <a:avLst/>
          </a:prstGeom>
          <a:noFill/>
        </p:spPr>
        <p:txBody>
          <a:bodyPr wrap="none" rtlCol="0">
            <a:spAutoFit/>
          </a:bodyPr>
          <a:lstStyle/>
          <a:p>
            <a:r>
              <a:rPr lang="de-DE" dirty="0"/>
              <a:t>6</a:t>
            </a:r>
            <a:r>
              <a:rPr lang="de-DE" dirty="0" smtClean="0"/>
              <a:t>. </a:t>
            </a:r>
            <a:r>
              <a:rPr lang="de-DE" dirty="0" smtClean="0"/>
              <a:t>Fachsitzung am </a:t>
            </a:r>
            <a:r>
              <a:rPr lang="de-DE" dirty="0" smtClean="0"/>
              <a:t>21</a:t>
            </a:r>
            <a:r>
              <a:rPr lang="de-DE" dirty="0" smtClean="0"/>
              <a:t>.10.2016</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Ellipse 2"/>
          <p:cNvSpPr/>
          <p:nvPr/>
        </p:nvSpPr>
        <p:spPr>
          <a:xfrm>
            <a:off x="2428860" y="3071810"/>
            <a:ext cx="4429156" cy="114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000" dirty="0" smtClean="0"/>
              <a:t>Lehrerfrage</a:t>
            </a:r>
            <a:endParaRPr lang="de-DE" sz="4000" dirty="0"/>
          </a:p>
        </p:txBody>
      </p:sp>
      <p:cxnSp>
        <p:nvCxnSpPr>
          <p:cNvPr id="5" name="Gerade Verbindung mit Pfeil 4"/>
          <p:cNvCxnSpPr/>
          <p:nvPr/>
        </p:nvCxnSpPr>
        <p:spPr>
          <a:xfrm rot="16200000" flipV="1">
            <a:off x="1571604" y="2500306"/>
            <a:ext cx="785818"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feld 5"/>
          <p:cNvSpPr txBox="1"/>
          <p:nvPr/>
        </p:nvSpPr>
        <p:spPr>
          <a:xfrm>
            <a:off x="285720" y="2071678"/>
            <a:ext cx="2300630" cy="369332"/>
          </a:xfrm>
          <a:prstGeom prst="rect">
            <a:avLst/>
          </a:prstGeom>
          <a:noFill/>
        </p:spPr>
        <p:txBody>
          <a:bodyPr wrap="none" rtlCol="0">
            <a:spAutoFit/>
          </a:bodyPr>
          <a:lstStyle/>
          <a:p>
            <a:r>
              <a:rPr lang="de-DE" dirty="0" smtClean="0"/>
              <a:t>klar und verständlich</a:t>
            </a:r>
            <a:endParaRPr lang="de-DE" dirty="0"/>
          </a:p>
        </p:txBody>
      </p:sp>
      <p:cxnSp>
        <p:nvCxnSpPr>
          <p:cNvPr id="8" name="Gerade Verbindung mit Pfeil 7"/>
          <p:cNvCxnSpPr/>
          <p:nvPr/>
        </p:nvCxnSpPr>
        <p:spPr>
          <a:xfrm rot="5400000" flipH="1" flipV="1">
            <a:off x="4286248" y="2428868"/>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2285984" y="1714488"/>
            <a:ext cx="4762907" cy="369332"/>
          </a:xfrm>
          <a:prstGeom prst="rect">
            <a:avLst/>
          </a:prstGeom>
          <a:noFill/>
        </p:spPr>
        <p:txBody>
          <a:bodyPr wrap="none" rtlCol="0">
            <a:spAutoFit/>
          </a:bodyPr>
          <a:lstStyle/>
          <a:p>
            <a:r>
              <a:rPr lang="de-DE" dirty="0" smtClean="0"/>
              <a:t>auf zentrale Aspekte der Stunde konzentriert</a:t>
            </a:r>
            <a:endParaRPr lang="de-DE" dirty="0"/>
          </a:p>
        </p:txBody>
      </p:sp>
      <p:cxnSp>
        <p:nvCxnSpPr>
          <p:cNvPr id="11" name="Gerade Verbindung mit Pfeil 10"/>
          <p:cNvCxnSpPr/>
          <p:nvPr/>
        </p:nvCxnSpPr>
        <p:spPr>
          <a:xfrm rot="5400000" flipH="1" flipV="1">
            <a:off x="6965173" y="2964653"/>
            <a:ext cx="571504"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6357950" y="2428868"/>
            <a:ext cx="2031325" cy="369332"/>
          </a:xfrm>
          <a:prstGeom prst="rect">
            <a:avLst/>
          </a:prstGeom>
          <a:noFill/>
        </p:spPr>
        <p:txBody>
          <a:bodyPr wrap="none" rtlCol="0">
            <a:spAutoFit/>
          </a:bodyPr>
          <a:lstStyle/>
          <a:p>
            <a:r>
              <a:rPr lang="de-DE" dirty="0" smtClean="0"/>
              <a:t>alle S ansprechen</a:t>
            </a:r>
            <a:endParaRPr lang="de-DE" dirty="0"/>
          </a:p>
        </p:txBody>
      </p:sp>
      <p:cxnSp>
        <p:nvCxnSpPr>
          <p:cNvPr id="14" name="Gerade Verbindung mit Pfeil 13"/>
          <p:cNvCxnSpPr/>
          <p:nvPr/>
        </p:nvCxnSpPr>
        <p:spPr>
          <a:xfrm>
            <a:off x="6500826" y="4143380"/>
            <a:ext cx="64294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6286513" y="4857760"/>
            <a:ext cx="2571768" cy="923330"/>
          </a:xfrm>
          <a:prstGeom prst="rect">
            <a:avLst/>
          </a:prstGeom>
          <a:noFill/>
        </p:spPr>
        <p:txBody>
          <a:bodyPr wrap="square" rtlCol="0">
            <a:spAutoFit/>
          </a:bodyPr>
          <a:lstStyle/>
          <a:p>
            <a:r>
              <a:rPr lang="de-DE" dirty="0" smtClean="0"/>
              <a:t>keine Antwort fordern, </a:t>
            </a:r>
          </a:p>
          <a:p>
            <a:r>
              <a:rPr lang="de-DE" dirty="0" smtClean="0"/>
              <a:t>die nur geraten werden kann</a:t>
            </a:r>
            <a:endParaRPr lang="de-DE" dirty="0"/>
          </a:p>
        </p:txBody>
      </p:sp>
      <p:cxnSp>
        <p:nvCxnSpPr>
          <p:cNvPr id="17" name="Gerade Verbindung mit Pfeil 16"/>
          <p:cNvCxnSpPr/>
          <p:nvPr/>
        </p:nvCxnSpPr>
        <p:spPr>
          <a:xfrm rot="5400000">
            <a:off x="4036215" y="5036355"/>
            <a:ext cx="121444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3071802" y="5857892"/>
            <a:ext cx="3172663" cy="369332"/>
          </a:xfrm>
          <a:prstGeom prst="rect">
            <a:avLst/>
          </a:prstGeom>
          <a:noFill/>
        </p:spPr>
        <p:txBody>
          <a:bodyPr wrap="none" rtlCol="0">
            <a:spAutoFit/>
          </a:bodyPr>
          <a:lstStyle/>
          <a:p>
            <a:r>
              <a:rPr lang="de-DE" dirty="0" smtClean="0"/>
              <a:t>Zeit zur Beantwortung lassen</a:t>
            </a:r>
            <a:endParaRPr lang="de-DE" dirty="0"/>
          </a:p>
        </p:txBody>
      </p:sp>
      <p:cxnSp>
        <p:nvCxnSpPr>
          <p:cNvPr id="20" name="Gerade Verbindung mit Pfeil 19"/>
          <p:cNvCxnSpPr/>
          <p:nvPr/>
        </p:nvCxnSpPr>
        <p:spPr>
          <a:xfrm rot="10800000" flipV="1">
            <a:off x="1928794" y="4429132"/>
            <a:ext cx="857256"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feld 20"/>
          <p:cNvSpPr txBox="1"/>
          <p:nvPr/>
        </p:nvSpPr>
        <p:spPr>
          <a:xfrm>
            <a:off x="214282" y="4857760"/>
            <a:ext cx="3365024" cy="369332"/>
          </a:xfrm>
          <a:prstGeom prst="rect">
            <a:avLst/>
          </a:prstGeom>
          <a:noFill/>
        </p:spPr>
        <p:txBody>
          <a:bodyPr wrap="none" rtlCol="0">
            <a:spAutoFit/>
          </a:bodyPr>
          <a:lstStyle/>
          <a:p>
            <a:r>
              <a:rPr lang="de-DE" dirty="0" smtClean="0"/>
              <a:t>kann provozierend gestellt sein</a:t>
            </a:r>
            <a:endParaRPr lang="de-DE" dirty="0"/>
          </a:p>
        </p:txBody>
      </p:sp>
    </p:spTree>
    <p:extLst>
      <p:ext uri="{BB962C8B-B14F-4D97-AF65-F5344CB8AC3E}">
        <p14:creationId xmlns:p14="http://schemas.microsoft.com/office/powerpoint/2010/main" val="424622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3" fill="hold" nodeType="click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500" fill="hold"/>
                                        <p:tgtEl>
                                          <p:spTgt spid="20"/>
                                        </p:tgtEl>
                                        <p:attrNameLst>
                                          <p:attrName>ppt_x</p:attrName>
                                        </p:attrNameLst>
                                      </p:cBhvr>
                                      <p:tavLst>
                                        <p:tav tm="0">
                                          <p:val>
                                            <p:strVal val="1+#ppt_w/2"/>
                                          </p:val>
                                        </p:tav>
                                        <p:tav tm="100000">
                                          <p:val>
                                            <p:strVal val="#ppt_x"/>
                                          </p:val>
                                        </p:tav>
                                      </p:tavLst>
                                    </p:anim>
                                    <p:anim calcmode="lin" valueType="num">
                                      <p:cBhvr additive="base">
                                        <p:cTn id="19"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blinds(horizontal)">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9"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0-#ppt_w/2"/>
                                          </p:val>
                                        </p:tav>
                                        <p:tav tm="100000">
                                          <p:val>
                                            <p:strVal val="#ppt_x"/>
                                          </p:val>
                                        </p:tav>
                                      </p:tavLst>
                                    </p:anim>
                                    <p:anim calcmode="lin" valueType="num">
                                      <p:cBhvr additive="base">
                                        <p:cTn id="30"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blinds(horizontal)">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12"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additive="base">
                                        <p:cTn id="40" dur="500" fill="hold"/>
                                        <p:tgtEl>
                                          <p:spTgt spid="11"/>
                                        </p:tgtEl>
                                        <p:attrNameLst>
                                          <p:attrName>ppt_x</p:attrName>
                                        </p:attrNameLst>
                                      </p:cBhvr>
                                      <p:tavLst>
                                        <p:tav tm="0">
                                          <p:val>
                                            <p:strVal val="0-#ppt_w/2"/>
                                          </p:val>
                                        </p:tav>
                                        <p:tav tm="100000">
                                          <p:val>
                                            <p:strVal val="#ppt_x"/>
                                          </p:val>
                                        </p:tav>
                                      </p:tavLst>
                                    </p:anim>
                                    <p:anim calcmode="lin" valueType="num">
                                      <p:cBhvr additive="base">
                                        <p:cTn id="4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linds(horizontal)">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additive="base">
                                        <p:cTn id="51" dur="500" fill="hold"/>
                                        <p:tgtEl>
                                          <p:spTgt spid="8"/>
                                        </p:tgtEl>
                                        <p:attrNameLst>
                                          <p:attrName>ppt_x</p:attrName>
                                        </p:attrNameLst>
                                      </p:cBhvr>
                                      <p:tavLst>
                                        <p:tav tm="0">
                                          <p:val>
                                            <p:strVal val="#ppt_x"/>
                                          </p:val>
                                        </p:tav>
                                        <p:tav tm="100000">
                                          <p:val>
                                            <p:strVal val="#ppt_x"/>
                                          </p:val>
                                        </p:tav>
                                      </p:tavLst>
                                    </p:anim>
                                    <p:anim calcmode="lin" valueType="num">
                                      <p:cBhvr additive="base">
                                        <p:cTn id="5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linds(horizontal)">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1"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additive="base">
                                        <p:cTn id="62" dur="500" fill="hold"/>
                                        <p:tgtEl>
                                          <p:spTgt spid="17"/>
                                        </p:tgtEl>
                                        <p:attrNameLst>
                                          <p:attrName>ppt_x</p:attrName>
                                        </p:attrNameLst>
                                      </p:cBhvr>
                                      <p:tavLst>
                                        <p:tav tm="0">
                                          <p:val>
                                            <p:strVal val="#ppt_x"/>
                                          </p:val>
                                        </p:tav>
                                        <p:tav tm="100000">
                                          <p:val>
                                            <p:strVal val="#ppt_x"/>
                                          </p:val>
                                        </p:tav>
                                      </p:tavLst>
                                    </p:anim>
                                    <p:anim calcmode="lin" valueType="num">
                                      <p:cBhvr additive="base">
                                        <p:cTn id="63"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blinds(horizontal)">
                                      <p:cBhvr>
                                        <p:cTn id="6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P spid="15" grpId="0"/>
      <p:bldP spid="18"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68796" y="332656"/>
            <a:ext cx="8534400" cy="758952"/>
          </a:xfrm>
        </p:spPr>
        <p:txBody>
          <a:bodyPr>
            <a:noAutofit/>
          </a:bodyPr>
          <a:lstStyle/>
          <a:p>
            <a:r>
              <a:rPr lang="de-DE" sz="1800" dirty="0" smtClean="0"/>
              <a:t>2. Blick in den </a:t>
            </a:r>
            <a:r>
              <a:rPr lang="de-DE" sz="1800" dirty="0" err="1" smtClean="0"/>
              <a:t>LehrplanPLUS</a:t>
            </a:r>
            <a:r>
              <a:rPr lang="de-DE" sz="1800" dirty="0" smtClean="0"/>
              <a:t>: </a:t>
            </a:r>
            <a:br>
              <a:rPr lang="de-DE" sz="1800" dirty="0" smtClean="0"/>
            </a:br>
            <a:r>
              <a:rPr lang="de-DE" sz="1800" dirty="0" smtClean="0"/>
              <a:t>KR7 </a:t>
            </a:r>
            <a:r>
              <a:rPr lang="de-DE" sz="1800" dirty="0"/>
              <a:t>Lernbereich: 1 Auf dem Weg zu mir selbst: Herausforderungen im</a:t>
            </a:r>
            <a:br>
              <a:rPr lang="de-DE" sz="1800" dirty="0"/>
            </a:br>
            <a:r>
              <a:rPr lang="de-DE" sz="1800" dirty="0"/>
              <a:t>Jugendalter (ca. 10 Std.)</a:t>
            </a:r>
          </a:p>
        </p:txBody>
      </p:sp>
      <p:sp>
        <p:nvSpPr>
          <p:cNvPr id="5" name="Textfeld 4"/>
          <p:cNvSpPr txBox="1"/>
          <p:nvPr/>
        </p:nvSpPr>
        <p:spPr>
          <a:xfrm>
            <a:off x="323528" y="1412776"/>
            <a:ext cx="8424936" cy="4247317"/>
          </a:xfrm>
          <a:prstGeom prst="rect">
            <a:avLst/>
          </a:prstGeom>
          <a:noFill/>
        </p:spPr>
        <p:txBody>
          <a:bodyPr wrap="square" rtlCol="0">
            <a:spAutoFit/>
          </a:bodyPr>
          <a:lstStyle/>
          <a:p>
            <a:r>
              <a:rPr lang="de-DE" b="1" u="sng" dirty="0"/>
              <a:t>Kompetenzerwartungen</a:t>
            </a:r>
          </a:p>
          <a:p>
            <a:endParaRPr lang="de-DE" dirty="0" smtClean="0"/>
          </a:p>
          <a:p>
            <a:r>
              <a:rPr lang="de-DE" dirty="0" smtClean="0"/>
              <a:t>Die </a:t>
            </a:r>
            <a:r>
              <a:rPr lang="de-DE" dirty="0"/>
              <a:t>Schülerinnen und Schüler ...</a:t>
            </a:r>
          </a:p>
          <a:p>
            <a:endParaRPr lang="de-DE" dirty="0" smtClean="0"/>
          </a:p>
          <a:p>
            <a:pPr marL="285750" indent="-285750">
              <a:buFont typeface="Arial" panose="020B0604020202020204" pitchFamily="34" charset="0"/>
              <a:buChar char="•"/>
            </a:pPr>
            <a:r>
              <a:rPr lang="de-DE" dirty="0" smtClean="0"/>
              <a:t>beschreiben </a:t>
            </a:r>
            <a:r>
              <a:rPr lang="de-DE" dirty="0"/>
              <a:t>die körperlichen, psychischen und mentalen Veränderungen, die </a:t>
            </a:r>
            <a:r>
              <a:rPr lang="de-DE" dirty="0" smtClean="0"/>
              <a:t>mit der </a:t>
            </a:r>
            <a:r>
              <a:rPr lang="de-DE" dirty="0"/>
              <a:t>Pubertät einhergehen.</a:t>
            </a:r>
          </a:p>
          <a:p>
            <a:pPr marL="285750" indent="-285750">
              <a:buFont typeface="Arial" panose="020B0604020202020204" pitchFamily="34" charset="0"/>
              <a:buChar char="•"/>
            </a:pPr>
            <a:r>
              <a:rPr lang="de-DE" dirty="0" smtClean="0"/>
              <a:t>reflektieren </a:t>
            </a:r>
            <a:r>
              <a:rPr lang="de-DE" dirty="0"/>
              <a:t>die Bedeutung der mit der Pubertät verbundenen Veränderungen </a:t>
            </a:r>
            <a:r>
              <a:rPr lang="de-DE" dirty="0" smtClean="0"/>
              <a:t>für ihre </a:t>
            </a:r>
            <a:r>
              <a:rPr lang="de-DE" dirty="0"/>
              <a:t>eigene Persönlichkeitsentwicklung.</a:t>
            </a:r>
          </a:p>
          <a:p>
            <a:pPr marL="285750" indent="-285750">
              <a:buFont typeface="Arial" panose="020B0604020202020204" pitchFamily="34" charset="0"/>
              <a:buChar char="•"/>
            </a:pPr>
            <a:r>
              <a:rPr lang="de-DE" dirty="0" smtClean="0"/>
              <a:t>analysieren </a:t>
            </a:r>
            <a:r>
              <a:rPr lang="de-DE" dirty="0"/>
              <a:t>ihre eigene Rolle in ihrem familiären und sozialen Umfeld und </a:t>
            </a:r>
            <a:r>
              <a:rPr lang="de-DE" dirty="0" smtClean="0"/>
              <a:t>setzen sich </a:t>
            </a:r>
            <a:r>
              <a:rPr lang="de-DE" dirty="0"/>
              <a:t>kritisch damit auseinander.</a:t>
            </a:r>
          </a:p>
          <a:p>
            <a:pPr marL="285750" indent="-285750">
              <a:buFont typeface="Arial" panose="020B0604020202020204" pitchFamily="34" charset="0"/>
              <a:buChar char="•"/>
            </a:pPr>
            <a:r>
              <a:rPr lang="de-DE" dirty="0" smtClean="0"/>
              <a:t>sehen </a:t>
            </a:r>
            <a:r>
              <a:rPr lang="de-DE" dirty="0"/>
              <a:t>in der Bestimmung des Menschen zur Gottebenbildlichkeit eine </a:t>
            </a:r>
            <a:r>
              <a:rPr lang="de-DE" dirty="0" smtClean="0"/>
              <a:t>positive Herausforderung</a:t>
            </a:r>
            <a:r>
              <a:rPr lang="de-DE" dirty="0"/>
              <a:t>, die eigene Persönlichkeit anzunehmen und sich der </a:t>
            </a:r>
            <a:r>
              <a:rPr lang="de-DE" dirty="0" smtClean="0"/>
              <a:t>Gestaltung des </a:t>
            </a:r>
            <a:r>
              <a:rPr lang="de-DE" dirty="0"/>
              <a:t>eigenen Lebens (Identitätsfindung, Rollenübernahme, Wertorientierung) </a:t>
            </a:r>
            <a:r>
              <a:rPr lang="de-DE" dirty="0" smtClean="0"/>
              <a:t>mit Mut </a:t>
            </a:r>
            <a:r>
              <a:rPr lang="de-DE" dirty="0"/>
              <a:t>und Tatkraft zu stellen.</a:t>
            </a:r>
          </a:p>
          <a:p>
            <a:endParaRPr lang="de-DE" dirty="0" smtClean="0"/>
          </a:p>
        </p:txBody>
      </p:sp>
    </p:spTree>
    <p:extLst>
      <p:ext uri="{BB962C8B-B14F-4D97-AF65-F5344CB8AC3E}">
        <p14:creationId xmlns:p14="http://schemas.microsoft.com/office/powerpoint/2010/main" val="2731422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000" dirty="0"/>
              <a:t>KR7 Lernbereich: 1 Auf dem Weg zu mir selbst: Herausforderungen im</a:t>
            </a:r>
            <a:br>
              <a:rPr lang="de-DE" sz="2000" dirty="0"/>
            </a:br>
            <a:r>
              <a:rPr lang="de-DE" sz="2000" dirty="0"/>
              <a:t>Jugendalter (ca. 10 Std.)</a:t>
            </a:r>
          </a:p>
        </p:txBody>
      </p:sp>
      <p:sp>
        <p:nvSpPr>
          <p:cNvPr id="3" name="Textfeld 2"/>
          <p:cNvSpPr txBox="1"/>
          <p:nvPr/>
        </p:nvSpPr>
        <p:spPr>
          <a:xfrm>
            <a:off x="323528" y="1415673"/>
            <a:ext cx="8496944" cy="4755148"/>
          </a:xfrm>
          <a:prstGeom prst="rect">
            <a:avLst/>
          </a:prstGeom>
          <a:noFill/>
        </p:spPr>
        <p:txBody>
          <a:bodyPr wrap="square" rtlCol="0">
            <a:spAutoFit/>
          </a:bodyPr>
          <a:lstStyle/>
          <a:p>
            <a:r>
              <a:rPr lang="de-DE" b="1" u="sng" dirty="0"/>
              <a:t>Inhalte zu den Kompetenzen:</a:t>
            </a:r>
          </a:p>
          <a:p>
            <a:pPr marL="285750" indent="-285750">
              <a:buFont typeface="Arial" panose="020B0604020202020204" pitchFamily="34" charset="0"/>
              <a:buChar char="•"/>
            </a:pPr>
            <a:r>
              <a:rPr lang="de-DE" sz="1500" dirty="0" smtClean="0"/>
              <a:t>Veränderungen</a:t>
            </a:r>
            <a:r>
              <a:rPr lang="de-DE" sz="1500" dirty="0"/>
              <a:t>, die mit der Pubertät einhergehen: körperliche (z. </a:t>
            </a:r>
            <a:r>
              <a:rPr lang="de-DE" sz="1500" dirty="0" smtClean="0"/>
              <a:t>B. Ausprägung der </a:t>
            </a:r>
            <a:r>
              <a:rPr lang="de-DE" sz="1500" dirty="0"/>
              <a:t>sekundären Geschlechtsmerkmale), psychische (z. B. </a:t>
            </a:r>
            <a:r>
              <a:rPr lang="de-DE" sz="1500" dirty="0" smtClean="0"/>
              <a:t>Abgrenzungsprozesse gegenüber </a:t>
            </a:r>
            <a:r>
              <a:rPr lang="de-DE" sz="1500" dirty="0"/>
              <a:t>Erwachsenen, Konflikte und Spannungen in der Peergroup), </a:t>
            </a:r>
            <a:r>
              <a:rPr lang="de-DE" sz="1500" dirty="0" smtClean="0"/>
              <a:t>mentale (z</a:t>
            </a:r>
            <a:r>
              <a:rPr lang="de-DE" sz="1500" dirty="0"/>
              <a:t>. B. kognitive Reifungsprozesse)</a:t>
            </a:r>
          </a:p>
          <a:p>
            <a:pPr marL="285750" indent="-285750">
              <a:buFont typeface="Arial" panose="020B0604020202020204" pitchFamily="34" charset="0"/>
              <a:buChar char="•"/>
            </a:pPr>
            <a:r>
              <a:rPr lang="de-DE" sz="1500" dirty="0" smtClean="0"/>
              <a:t>mögliche </a:t>
            </a:r>
            <a:r>
              <a:rPr lang="de-DE" sz="1500" dirty="0"/>
              <a:t>Konsequenzen dieser Veränderungen auf dem Weg zum </a:t>
            </a:r>
            <a:r>
              <a:rPr lang="de-DE" sz="1500" dirty="0" smtClean="0"/>
              <a:t>eigenen Selbst</a:t>
            </a:r>
            <a:r>
              <a:rPr lang="de-DE" sz="1500" dirty="0"/>
              <a:t>, z. B. Bereitschaft und Mut, zu den eigenen Stärken und Schwächen </a:t>
            </a:r>
            <a:r>
              <a:rPr lang="de-DE" sz="1500" dirty="0" smtClean="0"/>
              <a:t>zu stehen</a:t>
            </a:r>
            <a:r>
              <a:rPr lang="de-DE" sz="1500" dirty="0"/>
              <a:t>, Fähigkeit zu Empathie </a:t>
            </a:r>
            <a:r>
              <a:rPr lang="de-DE" sz="1500" dirty="0" smtClean="0"/>
              <a:t>und Perspektivenübernahme</a:t>
            </a:r>
            <a:r>
              <a:rPr lang="de-DE" sz="1500" dirty="0"/>
              <a:t>, Offenheit für </a:t>
            </a:r>
            <a:r>
              <a:rPr lang="de-DE" sz="1500" dirty="0" smtClean="0"/>
              <a:t>eine mehrdimensionale</a:t>
            </a:r>
            <a:r>
              <a:rPr lang="de-DE" sz="1500" dirty="0"/>
              <a:t>, differenzierte Weltsicht</a:t>
            </a:r>
          </a:p>
          <a:p>
            <a:pPr marL="285750" indent="-285750">
              <a:buFont typeface="Arial" panose="020B0604020202020204" pitchFamily="34" charset="0"/>
              <a:buChar char="•"/>
            </a:pPr>
            <a:r>
              <a:rPr lang="de-DE" sz="1500" dirty="0" smtClean="0"/>
              <a:t>Identitätsfindung </a:t>
            </a:r>
            <a:r>
              <a:rPr lang="de-DE" sz="1500" dirty="0"/>
              <a:t>als Herausforderung: Konflikte in der Lebenswelt </a:t>
            </a:r>
            <a:r>
              <a:rPr lang="de-DE" sz="1500" dirty="0" smtClean="0"/>
              <a:t>der Jugendlichen </a:t>
            </a:r>
            <a:r>
              <a:rPr lang="de-DE" sz="1500" dirty="0"/>
              <a:t>(Elternhaus, Schule, Freundeskreis, näheres Umfeld) und </a:t>
            </a:r>
            <a:r>
              <a:rPr lang="de-DE" sz="1500" dirty="0" smtClean="0"/>
              <a:t>mögliche Lösungsstrategien </a:t>
            </a:r>
            <a:r>
              <a:rPr lang="de-DE" sz="1500" dirty="0"/>
              <a:t>(z. B. Rollenspiele, Streitschlichterprogramme)</a:t>
            </a:r>
          </a:p>
          <a:p>
            <a:pPr marL="285750" indent="-285750">
              <a:buFont typeface="Arial" panose="020B0604020202020204" pitchFamily="34" charset="0"/>
              <a:buChar char="•"/>
            </a:pPr>
            <a:r>
              <a:rPr lang="de-DE" sz="1500" dirty="0" smtClean="0"/>
              <a:t>Selbstwerdung </a:t>
            </a:r>
            <a:r>
              <a:rPr lang="de-DE" sz="1500" dirty="0"/>
              <a:t>unter dem liebevollen Blick Gottes: die Gottebenbildlichkeit </a:t>
            </a:r>
            <a:r>
              <a:rPr lang="de-DE" sz="1500" dirty="0" smtClean="0"/>
              <a:t>des Menschen </a:t>
            </a:r>
            <a:r>
              <a:rPr lang="de-DE" sz="1500" dirty="0"/>
              <a:t>(Gen 1,27) und ihre Bedeutung für die Entfaltung der </a:t>
            </a:r>
            <a:r>
              <a:rPr lang="de-DE" sz="1500" dirty="0" smtClean="0"/>
              <a:t>Identität, insbesondere </a:t>
            </a:r>
            <a:r>
              <a:rPr lang="de-DE" sz="1500" dirty="0"/>
              <a:t>Stärkung des Selbstwertgefühls und </a:t>
            </a:r>
            <a:r>
              <a:rPr lang="de-DE" sz="1500" dirty="0" smtClean="0"/>
              <a:t>Relativierung gesellschaftlicher </a:t>
            </a:r>
            <a:r>
              <a:rPr lang="de-DE" sz="1500" dirty="0"/>
              <a:t>Maßstäbe (z. B. Aussehen, Besitzstand, äußerer Erfolg)</a:t>
            </a:r>
          </a:p>
          <a:p>
            <a:pPr marL="285750" indent="-285750">
              <a:buFont typeface="Arial" panose="020B0604020202020204" pitchFamily="34" charset="0"/>
              <a:buChar char="•"/>
            </a:pPr>
            <a:r>
              <a:rPr lang="de-DE" sz="1500" dirty="0" smtClean="0"/>
              <a:t>Vorbilder </a:t>
            </a:r>
            <a:r>
              <a:rPr lang="de-DE" sz="1500" dirty="0"/>
              <a:t>aus der kirchlichen Tradition oder aus dem näheren Umfeld (sog. </a:t>
            </a:r>
            <a:r>
              <a:rPr lang="de-DE" sz="1500" dirty="0" err="1" smtClean="0"/>
              <a:t>Local</a:t>
            </a:r>
            <a:r>
              <a:rPr lang="de-DE" sz="1500" dirty="0" smtClean="0"/>
              <a:t> </a:t>
            </a:r>
            <a:r>
              <a:rPr lang="de-DE" sz="1500" dirty="0" err="1" smtClean="0"/>
              <a:t>heroes</a:t>
            </a:r>
            <a:r>
              <a:rPr lang="de-DE" sz="1500" dirty="0"/>
              <a:t>) als Hilfe bei der Orientierung auf dem eigenen Lebensweg, z. </a:t>
            </a:r>
            <a:r>
              <a:rPr lang="de-DE" sz="1500" dirty="0" smtClean="0"/>
              <a:t>B. Johannes </a:t>
            </a:r>
            <a:r>
              <a:rPr lang="de-DE" sz="1500" dirty="0"/>
              <a:t>Bosco, Maria Ward</a:t>
            </a:r>
          </a:p>
          <a:p>
            <a:pPr marL="285750" indent="-285750">
              <a:buFont typeface="Arial" panose="020B0604020202020204" pitchFamily="34" charset="0"/>
              <a:buChar char="•"/>
            </a:pPr>
            <a:r>
              <a:rPr lang="de-DE" sz="1500" dirty="0" smtClean="0"/>
              <a:t>Freiheit </a:t>
            </a:r>
            <a:r>
              <a:rPr lang="de-DE" sz="1500" dirty="0"/>
              <a:t>und Vielfalt in der persönlichen Lebensgestaltung als Ausdruck einer </a:t>
            </a:r>
            <a:r>
              <a:rPr lang="de-DE" sz="1500" dirty="0" smtClean="0"/>
              <a:t>vom Geist </a:t>
            </a:r>
            <a:r>
              <a:rPr lang="de-DE" sz="1500" dirty="0"/>
              <a:t>gewirkten inneren Stärke; Angebote zu einer spirituellen Vertiefung </a:t>
            </a:r>
            <a:r>
              <a:rPr lang="de-DE" sz="1500" dirty="0" smtClean="0"/>
              <a:t>dieses positiven </a:t>
            </a:r>
            <a:r>
              <a:rPr lang="de-DE" sz="1500" dirty="0"/>
              <a:t>Gottesbezugs, z. B. </a:t>
            </a:r>
            <a:r>
              <a:rPr lang="de-DE" sz="1500" dirty="0" smtClean="0"/>
              <a:t>durch ausgewählte </a:t>
            </a:r>
            <a:r>
              <a:rPr lang="de-DE" sz="1500" dirty="0"/>
              <a:t>Psalmen oder </a:t>
            </a:r>
            <a:r>
              <a:rPr lang="de-DE" sz="1500" dirty="0" smtClean="0"/>
              <a:t>einfache Meditationsformen</a:t>
            </a:r>
            <a:endParaRPr lang="de-DE" sz="1500" dirty="0"/>
          </a:p>
        </p:txBody>
      </p:sp>
    </p:spTree>
    <p:extLst>
      <p:ext uri="{BB962C8B-B14F-4D97-AF65-F5344CB8AC3E}">
        <p14:creationId xmlns:p14="http://schemas.microsoft.com/office/powerpoint/2010/main" val="2533964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iagramm 1"/>
          <p:cNvPicPr>
            <a:picLocks noChangeArrowheads="1"/>
          </p:cNvPicPr>
          <p:nvPr/>
        </p:nvPicPr>
        <p:blipFill>
          <a:blip r:embed="rId2">
            <a:extLst>
              <a:ext uri="{28A0092B-C50C-407E-A947-70E740481C1C}">
                <a14:useLocalDpi xmlns:a14="http://schemas.microsoft.com/office/drawing/2010/main" val="0"/>
              </a:ext>
            </a:extLst>
          </a:blip>
          <a:srcRect l="-26425" t="-7153" r="-26511" b="-5884"/>
          <a:stretch>
            <a:fillRect/>
          </a:stretch>
        </p:blipFill>
        <p:spPr bwMode="auto">
          <a:xfrm>
            <a:off x="1115616" y="1196752"/>
            <a:ext cx="6565999" cy="496855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395536" y="620686"/>
            <a:ext cx="8509061" cy="461665"/>
          </a:xfrm>
          <a:prstGeom prst="rect">
            <a:avLst/>
          </a:prstGeom>
          <a:noFill/>
        </p:spPr>
        <p:txBody>
          <a:bodyPr wrap="none" rtlCol="0">
            <a:spAutoFit/>
          </a:bodyPr>
          <a:lstStyle/>
          <a:p>
            <a:r>
              <a:rPr lang="de-DE" sz="2400" dirty="0"/>
              <a:t>3</a:t>
            </a:r>
            <a:r>
              <a:rPr lang="de-DE" sz="2400" dirty="0" smtClean="0"/>
              <a:t>. Kompetenzorientierter RU – </a:t>
            </a:r>
            <a:r>
              <a:rPr lang="de-DE" sz="2400" dirty="0" err="1" smtClean="0"/>
              <a:t>Lernbereiche</a:t>
            </a:r>
            <a:r>
              <a:rPr lang="de-DE" sz="2400" dirty="0" smtClean="0"/>
              <a:t> &amp; Kompetenzen</a:t>
            </a:r>
            <a:endParaRPr lang="de-DE" sz="2400" dirty="0"/>
          </a:p>
        </p:txBody>
      </p:sp>
    </p:spTree>
    <p:extLst>
      <p:ext uri="{BB962C8B-B14F-4D97-AF65-F5344CB8AC3E}">
        <p14:creationId xmlns:p14="http://schemas.microsoft.com/office/powerpoint/2010/main" val="4258000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332656"/>
            <a:ext cx="8352928" cy="5940088"/>
          </a:xfrm>
          <a:prstGeom prst="rect">
            <a:avLst/>
          </a:prstGeom>
          <a:noFill/>
        </p:spPr>
        <p:txBody>
          <a:bodyPr wrap="square" rtlCol="0">
            <a:spAutoFit/>
          </a:bodyPr>
          <a:lstStyle/>
          <a:p>
            <a:r>
              <a:rPr lang="de-DE" sz="2000" b="1" u="sng" dirty="0"/>
              <a:t>P</a:t>
            </a:r>
            <a:r>
              <a:rPr lang="de-DE" sz="2000" b="1" u="sng" dirty="0" smtClean="0"/>
              <a:t>rozessbezogenen </a:t>
            </a:r>
            <a:r>
              <a:rPr lang="de-DE" sz="2000" b="1" u="sng" dirty="0"/>
              <a:t>Kompetenzen </a:t>
            </a:r>
            <a:r>
              <a:rPr lang="de-DE" sz="2000" b="1" u="sng" dirty="0" smtClean="0"/>
              <a:t>:</a:t>
            </a:r>
          </a:p>
          <a:p>
            <a:r>
              <a:rPr lang="de-DE" dirty="0"/>
              <a:t> </a:t>
            </a:r>
          </a:p>
          <a:p>
            <a:r>
              <a:rPr lang="de-DE" dirty="0"/>
              <a:t>Im</a:t>
            </a:r>
            <a:r>
              <a:rPr lang="de-DE" i="1" dirty="0"/>
              <a:t> </a:t>
            </a:r>
            <a:r>
              <a:rPr lang="de-DE" b="1" i="1" dirty="0"/>
              <a:t>Wahrnehmen</a:t>
            </a:r>
            <a:r>
              <a:rPr lang="de-DE" i="1" dirty="0"/>
              <a:t> </a:t>
            </a:r>
            <a:r>
              <a:rPr lang="de-DE" dirty="0"/>
              <a:t>ermöglichen die Sinne den Zugang zur Welt. Im Aufmerksam-werden und im Sich-öffnen nehmen die Schülerinnen und Schüler auf, was geschieht - auch das, was sich hörbar machen will, was sie anspricht und sie berührt. In der Fähigkeit zum Wahrnehmen liegt damit ein grundlegender Ausgangs- und Zielpunkt religiöser Bildung und Erziehung.</a:t>
            </a:r>
          </a:p>
          <a:p>
            <a:r>
              <a:rPr lang="de-DE" dirty="0"/>
              <a:t> </a:t>
            </a:r>
          </a:p>
          <a:p>
            <a:r>
              <a:rPr lang="de-DE" dirty="0"/>
              <a:t>Im </a:t>
            </a:r>
            <a:r>
              <a:rPr lang="de-DE" b="1" i="1" dirty="0"/>
              <a:t>Verstehen</a:t>
            </a:r>
            <a:r>
              <a:rPr lang="de-DE" dirty="0"/>
              <a:t> gewinnt das Wahrgenommene für den Einzelnen Sinn und Bedeutung. Dadurch entsteht lebendiges Wissen. Verstehen umschließt das Unterscheiden von faktischen Informationen und bild- oder symbolhaften Sprach- und Ausdrucksformen. Religiöse Sprach- und Gestaltungsfähigkeit zeigt sich darin, dass und wie in wichtigen Lebensfragen sinnvolle Zusammenhänge entdeckt und aufgebaut werden.	</a:t>
            </a:r>
          </a:p>
          <a:p>
            <a:r>
              <a:rPr lang="de-DE" dirty="0"/>
              <a:t> </a:t>
            </a:r>
          </a:p>
          <a:p>
            <a:r>
              <a:rPr lang="de-DE" dirty="0"/>
              <a:t>Im </a:t>
            </a:r>
            <a:r>
              <a:rPr lang="de-DE" b="1" i="1" dirty="0"/>
              <a:t>Urteilen</a:t>
            </a:r>
            <a:r>
              <a:rPr lang="de-DE" dirty="0"/>
              <a:t> verlangt das Verstandene nach einer wertenden Auseinandersetzung. Durch den Zugriff auf Neues wird der eigene Horizont bestätigt, erweitert, geklärt oder in Frage gestellt. Eine eigene Sicht der Dinge erwerben Schülerinnen und Schüler, wenn sie lernen, abzuwägen und kritisch zu reflektieren. Im Urteilen-Können gründet die Freiheit zu religiöser Entscheidung</a:t>
            </a:r>
            <a:r>
              <a:rPr lang="de-DE" dirty="0" smtClean="0"/>
              <a:t>.</a:t>
            </a:r>
            <a:endParaRPr lang="de-DE" dirty="0"/>
          </a:p>
        </p:txBody>
      </p:sp>
    </p:spTree>
    <p:extLst>
      <p:ext uri="{BB962C8B-B14F-4D97-AF65-F5344CB8AC3E}">
        <p14:creationId xmlns:p14="http://schemas.microsoft.com/office/powerpoint/2010/main" val="1868151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1520" y="404664"/>
            <a:ext cx="8640960" cy="5632311"/>
          </a:xfrm>
          <a:prstGeom prst="rect">
            <a:avLst/>
          </a:prstGeom>
        </p:spPr>
        <p:txBody>
          <a:bodyPr wrap="square">
            <a:spAutoFit/>
          </a:bodyPr>
          <a:lstStyle/>
          <a:p>
            <a:r>
              <a:rPr lang="de-DE" dirty="0"/>
              <a:t>Auf der Grundlage reflektierter Überzeugungen ermöglichen die erworbenen Kenntnisse und Fähigkeiten </a:t>
            </a:r>
            <a:r>
              <a:rPr lang="de-DE" b="1" i="1" dirty="0"/>
              <a:t>Teilhabe</a:t>
            </a:r>
            <a:r>
              <a:rPr lang="de-DE" dirty="0"/>
              <a:t> im Sinne eines verantwortlichen Handelns für sich und für andere. Sie befähigt die Schülerinnen und Schüler dazu, in altersgemäßer Weise das soziale Miteinander in seinen Strukturen zu bedenken und mitzugestalten. Menschen mit religiös entfalteter Kompetenz sind bereit und in der Lage, sich in das gesellschaftliche, soziale und kirchliche Leben einzubringen.</a:t>
            </a:r>
          </a:p>
          <a:p>
            <a:r>
              <a:rPr lang="de-DE" dirty="0"/>
              <a:t> </a:t>
            </a:r>
          </a:p>
          <a:p>
            <a:r>
              <a:rPr lang="de-DE" b="1" i="1" dirty="0"/>
              <a:t>Gestalten</a:t>
            </a:r>
            <a:r>
              <a:rPr lang="de-DE" dirty="0"/>
              <a:t> ist ein schöpferischer Prozess, der in besonderem Maße mit biographischen Prägungen verbunden ist. Schülerinnen und Schüler drücken ihr Eigenes, das Gefühlte und Gedachte, das Erlebte und Verstandene aus und teilen es mit. Darin formen und klären sie zugleich ihre Beziehungen zu vorgegebenen kulturellen und religiösen Inhalten und entwickeln ihre religiöse Ausdrucksfähigkeit weiter.</a:t>
            </a:r>
          </a:p>
          <a:p>
            <a:r>
              <a:rPr lang="de-DE" i="1" dirty="0"/>
              <a:t> </a:t>
            </a:r>
            <a:endParaRPr lang="de-DE" dirty="0"/>
          </a:p>
          <a:p>
            <a:r>
              <a:rPr lang="de-DE" b="1" i="1" dirty="0"/>
              <a:t>Kommunizieren</a:t>
            </a:r>
            <a:r>
              <a:rPr lang="de-DE" dirty="0"/>
              <a:t> befähigt die Schülerinnen und Schüler zum Dialog mit anderen auf der Grundlage gegenseitiger Achtung. Darin bewähren, korrigieren oder erweitern sich eigene Vorstellungen. In dieser Weise geprüft, entwickelt und festigt sich die Fähigkeit zum differenzierten Sich-Verständigen im Hinblick auf einen eigenen religiösen Standpunkt.</a:t>
            </a:r>
          </a:p>
        </p:txBody>
      </p:sp>
    </p:spTree>
    <p:extLst>
      <p:ext uri="{BB962C8B-B14F-4D97-AF65-F5344CB8AC3E}">
        <p14:creationId xmlns:p14="http://schemas.microsoft.com/office/powerpoint/2010/main" val="1093309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476672"/>
            <a:ext cx="8424936" cy="5632311"/>
          </a:xfrm>
          <a:prstGeom prst="rect">
            <a:avLst/>
          </a:prstGeom>
          <a:noFill/>
        </p:spPr>
        <p:txBody>
          <a:bodyPr wrap="square" rtlCol="0">
            <a:spAutoFit/>
          </a:bodyPr>
          <a:lstStyle/>
          <a:p>
            <a:pPr algn="just"/>
            <a:r>
              <a:rPr lang="de-DE" dirty="0"/>
              <a:t>Damit die Schülerinnen und Schüler in diesem Sinne zu „</a:t>
            </a:r>
            <a:r>
              <a:rPr lang="de-DE" b="1" i="1" dirty="0"/>
              <a:t>Kapitänen ihres eigenen Lebensschiffs</a:t>
            </a:r>
            <a:r>
              <a:rPr lang="de-DE" dirty="0"/>
              <a:t>“ (</a:t>
            </a:r>
            <a:r>
              <a:rPr lang="de-DE" dirty="0" err="1"/>
              <a:t>Hemel</a:t>
            </a:r>
            <a:r>
              <a:rPr lang="de-DE" dirty="0"/>
              <a:t> 2011) werden können, sind die Lernprozesse im Religionsunterricht auf eine </a:t>
            </a:r>
            <a:r>
              <a:rPr lang="de-DE" b="1" i="1" dirty="0"/>
              <a:t>ganzheitliche Persönlichkeitsbildung </a:t>
            </a:r>
            <a:r>
              <a:rPr lang="de-DE" dirty="0"/>
              <a:t>hin auszurichten. </a:t>
            </a:r>
            <a:endParaRPr lang="de-DE" dirty="0" smtClean="0"/>
          </a:p>
          <a:p>
            <a:pPr algn="just"/>
            <a:endParaRPr lang="de-DE" dirty="0"/>
          </a:p>
          <a:p>
            <a:pPr algn="just"/>
            <a:r>
              <a:rPr lang="de-DE" dirty="0"/>
              <a:t>Eine gelungene Subjektwerdung beinhaltet Selbststand und Gemeinschaftsfähigkeit. Diese  setzt eine zunehmende Differenzierung von kognitiven, affektiven, kommunikativen und pragmatischen Fähigkeiten und Fertigkeiten voraus, wie sie in den prozessorientierten Kompetenzen zugrunde gelegt sind. Dazu bedarf es auch einer </a:t>
            </a:r>
            <a:r>
              <a:rPr lang="de-DE" b="1" i="1" dirty="0"/>
              <a:t>neuen Lernkultur</a:t>
            </a:r>
            <a:r>
              <a:rPr lang="de-DE" dirty="0"/>
              <a:t>, die das eigenständige Lernen der Schülerinnen und Schüler initiiert, begleitet und fördert. Bei dieser Didaktik der Aneignung kommt den Lehrenden eine wichtige </a:t>
            </a:r>
            <a:r>
              <a:rPr lang="de-DE" b="1" i="1" dirty="0"/>
              <a:t>Vermittlerrolle</a:t>
            </a:r>
            <a:r>
              <a:rPr lang="de-DE" dirty="0"/>
              <a:t> zu: </a:t>
            </a:r>
            <a:r>
              <a:rPr lang="de-DE" b="1" i="1" dirty="0"/>
              <a:t>Ihre Aufgabe ist es, die Lernprozesse fachwissenschaftlich zu fundieren, die Lernarrangements sachgerecht zu strukturieren und die Schülerinnen und Schüler durch eine Kultur differenzierter Rückmeldungen zu unterstützen. Affektive Zugänge, kognitiv ausgerichtete Formen der Wissensvermittlung sowie kreative und handlungsorientierte Aufgabenstellungen sind sinnvoll miteinander zu verknüpfen und soweit möglich auf lebensweltliche Zusammenhänge zu beziehen. </a:t>
            </a:r>
          </a:p>
        </p:txBody>
      </p:sp>
    </p:spTree>
    <p:extLst>
      <p:ext uri="{BB962C8B-B14F-4D97-AF65-F5344CB8AC3E}">
        <p14:creationId xmlns:p14="http://schemas.microsoft.com/office/powerpoint/2010/main" val="1998631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16632"/>
            <a:ext cx="5400600" cy="6667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9796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80242696"/>
              </p:ext>
            </p:extLst>
          </p:nvPr>
        </p:nvGraphicFramePr>
        <p:xfrm>
          <a:off x="539552" y="1076328"/>
          <a:ext cx="7992888" cy="4440903"/>
        </p:xfrm>
        <a:graphic>
          <a:graphicData uri="http://schemas.openxmlformats.org/drawingml/2006/table">
            <a:tbl>
              <a:tblPr firstRow="1" firstCol="1" lastRow="1" lastCol="1" bandRow="1" bandCol="1">
                <a:tableStyleId>{5C22544A-7EE6-4342-B048-85BDC9FD1C3A}</a:tableStyleId>
              </a:tblPr>
              <a:tblGrid>
                <a:gridCol w="2520280"/>
                <a:gridCol w="5472608"/>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smtClean="0"/>
              <a:t>Hinweis: Operatoren </a:t>
            </a:r>
            <a:r>
              <a:rPr lang="de-DE" dirty="0"/>
              <a:t>geben an, welche Tätigkeiten beim Lösen von Prüfungsaufgaben gefordert werden</a:t>
            </a:r>
          </a:p>
        </p:txBody>
      </p:sp>
    </p:spTree>
    <p:extLst>
      <p:ext uri="{BB962C8B-B14F-4D97-AF65-F5344CB8AC3E}">
        <p14:creationId xmlns:p14="http://schemas.microsoft.com/office/powerpoint/2010/main" val="3261390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050940632"/>
              </p:ext>
            </p:extLst>
          </p:nvPr>
        </p:nvGraphicFramePr>
        <p:xfrm>
          <a:off x="539552" y="620688"/>
          <a:ext cx="7704856" cy="5974080"/>
        </p:xfrm>
        <a:graphic>
          <a:graphicData uri="http://schemas.openxmlformats.org/drawingml/2006/table">
            <a:tbl>
              <a:tblPr firstRow="1" firstCol="1" lastRow="1" lastCol="1" bandRow="1" bandCol="1">
                <a:tableStyleId>{5C22544A-7EE6-4342-B048-85BDC9FD1C3A}</a:tableStyleId>
              </a:tblPr>
              <a:tblGrid>
                <a:gridCol w="2112622"/>
                <a:gridCol w="5592234"/>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smtClean="0"/>
              <a:t>Anforderungsbereich II:</a:t>
            </a:r>
            <a:endParaRPr lang="de-DE" dirty="0"/>
          </a:p>
        </p:txBody>
      </p:sp>
    </p:spTree>
    <p:extLst>
      <p:ext uri="{BB962C8B-B14F-4D97-AF65-F5344CB8AC3E}">
        <p14:creationId xmlns:p14="http://schemas.microsoft.com/office/powerpoint/2010/main" val="199142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 Organisatorisches</a:t>
            </a:r>
            <a:endParaRPr lang="de-DE" dirty="0"/>
          </a:p>
        </p:txBody>
      </p:sp>
      <p:sp>
        <p:nvSpPr>
          <p:cNvPr id="3" name="Textfeld 2"/>
          <p:cNvSpPr txBox="1"/>
          <p:nvPr/>
        </p:nvSpPr>
        <p:spPr>
          <a:xfrm>
            <a:off x="467544" y="1628800"/>
            <a:ext cx="8136904" cy="1477328"/>
          </a:xfrm>
          <a:prstGeom prst="rect">
            <a:avLst/>
          </a:prstGeom>
          <a:noFill/>
        </p:spPr>
        <p:txBody>
          <a:bodyPr wrap="square" rtlCol="0">
            <a:spAutoFit/>
          </a:bodyPr>
          <a:lstStyle/>
          <a:p>
            <a:pPr marL="342900" indent="-342900">
              <a:buAutoNum type="arabicPeriod"/>
            </a:pPr>
            <a:r>
              <a:rPr lang="de-DE" dirty="0" smtClean="0"/>
              <a:t>Verteilung der Lehrversuche in der nächsten Woche (s. Plan</a:t>
            </a:r>
            <a:r>
              <a:rPr lang="de-DE" dirty="0" smtClean="0"/>
              <a:t>)</a:t>
            </a:r>
          </a:p>
          <a:p>
            <a:pPr marL="342900" indent="-342900">
              <a:buAutoNum type="arabicPeriod"/>
            </a:pPr>
            <a:endParaRPr lang="de-DE" dirty="0" smtClean="0"/>
          </a:p>
          <a:p>
            <a:pPr marL="342900" indent="-342900">
              <a:buAutoNum type="arabicPeriod"/>
            </a:pPr>
            <a:r>
              <a:rPr lang="de-DE" dirty="0" smtClean="0"/>
              <a:t>Verteilung der Klassen </a:t>
            </a:r>
            <a:r>
              <a:rPr lang="de-DE" smtClean="0"/>
              <a:t>– Ablauf </a:t>
            </a:r>
            <a:r>
              <a:rPr lang="de-DE" dirty="0" smtClean="0"/>
              <a:t>nach den Allerheiligenferien</a:t>
            </a:r>
            <a:endParaRPr lang="de-DE" dirty="0" smtClean="0"/>
          </a:p>
          <a:p>
            <a:pPr marL="342900" indent="-342900">
              <a:buAutoNum type="arabicPeriod"/>
            </a:pPr>
            <a:endParaRPr lang="de-DE" dirty="0"/>
          </a:p>
          <a:p>
            <a:pPr marL="342900" indent="-342900">
              <a:buAutoNum type="arabicPeriod"/>
            </a:pPr>
            <a:r>
              <a:rPr lang="de-DE" dirty="0" smtClean="0"/>
              <a:t>Sonstiges</a:t>
            </a:r>
            <a:endParaRPr lang="de-DE" dirty="0"/>
          </a:p>
        </p:txBody>
      </p:sp>
    </p:spTree>
    <p:extLst>
      <p:ext uri="{BB962C8B-B14F-4D97-AF65-F5344CB8AC3E}">
        <p14:creationId xmlns:p14="http://schemas.microsoft.com/office/powerpoint/2010/main" val="1452418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646538539"/>
              </p:ext>
            </p:extLst>
          </p:nvPr>
        </p:nvGraphicFramePr>
        <p:xfrm>
          <a:off x="467544" y="404664"/>
          <a:ext cx="8064896" cy="6444308"/>
        </p:xfrm>
        <a:graphic>
          <a:graphicData uri="http://schemas.openxmlformats.org/drawingml/2006/table">
            <a:tbl>
              <a:tblPr firstRow="1" firstCol="1" lastRow="1" lastCol="1" bandRow="1" bandCol="1">
                <a:tableStyleId>{5C22544A-7EE6-4342-B048-85BDC9FD1C3A}</a:tableStyleId>
              </a:tblPr>
              <a:tblGrid>
                <a:gridCol w="2211343"/>
                <a:gridCol w="5853553"/>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smtClean="0"/>
              <a:t>Anforderungsbereich III:</a:t>
            </a:r>
            <a:endParaRPr lang="de-DE" dirty="0"/>
          </a:p>
        </p:txBody>
      </p:sp>
    </p:spTree>
    <p:extLst>
      <p:ext uri="{BB962C8B-B14F-4D97-AF65-F5344CB8AC3E}">
        <p14:creationId xmlns:p14="http://schemas.microsoft.com/office/powerpoint/2010/main" val="1026897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Lehrversuche ab </a:t>
            </a:r>
            <a:r>
              <a:rPr lang="de-DE" dirty="0" smtClean="0"/>
              <a:t>24</a:t>
            </a:r>
            <a:r>
              <a:rPr lang="de-DE" dirty="0" smtClean="0"/>
              <a:t>.10.2016</a:t>
            </a:r>
            <a:endParaRPr lang="de-DE" dirty="0"/>
          </a:p>
        </p:txBody>
      </p:sp>
      <p:graphicFrame>
        <p:nvGraphicFramePr>
          <p:cNvPr id="7" name="Tabelle 6"/>
          <p:cNvGraphicFramePr>
            <a:graphicFrameLocks noGrp="1"/>
          </p:cNvGraphicFramePr>
          <p:nvPr>
            <p:extLst>
              <p:ext uri="{D42A27DB-BD31-4B8C-83A1-F6EECF244321}">
                <p14:modId xmlns:p14="http://schemas.microsoft.com/office/powerpoint/2010/main" val="1849631311"/>
              </p:ext>
            </p:extLst>
          </p:nvPr>
        </p:nvGraphicFramePr>
        <p:xfrm>
          <a:off x="1619672" y="1700808"/>
          <a:ext cx="6096000" cy="42468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de-DE" dirty="0" smtClean="0"/>
                        <a:t>Name</a:t>
                      </a:r>
                      <a:endParaRPr lang="de-DE" dirty="0"/>
                    </a:p>
                  </a:txBody>
                  <a:tcPr/>
                </a:tc>
                <a:tc>
                  <a:txBody>
                    <a:bodyPr/>
                    <a:lstStyle/>
                    <a:p>
                      <a:r>
                        <a:rPr lang="de-DE" dirty="0" smtClean="0"/>
                        <a:t>Vorname</a:t>
                      </a:r>
                      <a:endParaRPr lang="de-DE" dirty="0"/>
                    </a:p>
                  </a:txBody>
                  <a:tcPr/>
                </a:tc>
                <a:tc>
                  <a:txBody>
                    <a:bodyPr/>
                    <a:lstStyle/>
                    <a:p>
                      <a:r>
                        <a:rPr lang="de-DE" dirty="0" smtClean="0"/>
                        <a:t>Fächerverb.</a:t>
                      </a:r>
                      <a:endParaRPr lang="de-DE" dirty="0"/>
                    </a:p>
                  </a:txBody>
                  <a:tcPr/>
                </a:tc>
                <a:tc>
                  <a:txBody>
                    <a:bodyPr/>
                    <a:lstStyle/>
                    <a:p>
                      <a:r>
                        <a:rPr lang="de-DE" dirty="0" smtClean="0"/>
                        <a:t>Klasse</a:t>
                      </a:r>
                      <a:endParaRPr lang="de-DE" dirty="0"/>
                    </a:p>
                  </a:txBody>
                  <a:tcPr/>
                </a:tc>
              </a:tr>
              <a:tr h="370840">
                <a:tc>
                  <a:txBody>
                    <a:bodyPr/>
                    <a:lstStyle/>
                    <a:p>
                      <a:r>
                        <a:rPr lang="de-DE" dirty="0" err="1" smtClean="0"/>
                        <a:t>Bannert</a:t>
                      </a:r>
                      <a:endParaRPr lang="de-DE" dirty="0"/>
                    </a:p>
                  </a:txBody>
                  <a:tcPr/>
                </a:tc>
                <a:tc>
                  <a:txBody>
                    <a:bodyPr/>
                    <a:lstStyle/>
                    <a:p>
                      <a:r>
                        <a:rPr lang="de-DE" dirty="0" smtClean="0"/>
                        <a:t>Sören</a:t>
                      </a:r>
                    </a:p>
                  </a:txBody>
                  <a:tcPr/>
                </a:tc>
                <a:tc>
                  <a:txBody>
                    <a:bodyPr/>
                    <a:lstStyle/>
                    <a:p>
                      <a:r>
                        <a:rPr lang="de-DE" dirty="0" smtClean="0"/>
                        <a:t>K/</a:t>
                      </a:r>
                      <a:r>
                        <a:rPr lang="de-DE" dirty="0" err="1" smtClean="0"/>
                        <a:t>Sm</a:t>
                      </a:r>
                      <a:endParaRPr lang="de-DE" dirty="0" smtClean="0"/>
                    </a:p>
                  </a:txBody>
                  <a:tcPr/>
                </a:tc>
                <a:tc>
                  <a:txBody>
                    <a:bodyPr/>
                    <a:lstStyle/>
                    <a:p>
                      <a:r>
                        <a:rPr lang="de-DE" dirty="0" smtClean="0"/>
                        <a:t>8bc</a:t>
                      </a:r>
                      <a:r>
                        <a:rPr lang="de-DE" baseline="0" dirty="0" smtClean="0"/>
                        <a:t> (Di. 5.)</a:t>
                      </a:r>
                      <a:endParaRPr lang="de-DE" dirty="0" smtClean="0"/>
                    </a:p>
                  </a:txBody>
                  <a:tcPr/>
                </a:tc>
              </a:tr>
              <a:tr h="370840">
                <a:tc>
                  <a:txBody>
                    <a:bodyPr/>
                    <a:lstStyle/>
                    <a:p>
                      <a:r>
                        <a:rPr lang="de-DE" dirty="0" err="1" smtClean="0"/>
                        <a:t>Fleschutz</a:t>
                      </a:r>
                      <a:endParaRPr lang="de-DE" dirty="0"/>
                    </a:p>
                  </a:txBody>
                  <a:tcPr/>
                </a:tc>
                <a:tc>
                  <a:txBody>
                    <a:bodyPr/>
                    <a:lstStyle/>
                    <a:p>
                      <a:r>
                        <a:rPr lang="de-DE" dirty="0" smtClean="0"/>
                        <a:t>Sebastian</a:t>
                      </a:r>
                    </a:p>
                  </a:txBody>
                  <a:tcPr/>
                </a:tc>
                <a:tc>
                  <a:txBody>
                    <a:bodyPr/>
                    <a:lstStyle/>
                    <a:p>
                      <a:r>
                        <a:rPr lang="de-DE" dirty="0" smtClean="0"/>
                        <a:t>K/</a:t>
                      </a:r>
                      <a:r>
                        <a:rPr lang="de-DE" dirty="0" err="1" smtClean="0"/>
                        <a:t>Sm</a:t>
                      </a:r>
                      <a:endParaRPr lang="de-DE" dirty="0" smtClean="0"/>
                    </a:p>
                  </a:txBody>
                  <a:tcPr/>
                </a:tc>
                <a:tc>
                  <a:txBody>
                    <a:bodyPr/>
                    <a:lstStyle/>
                    <a:p>
                      <a:r>
                        <a:rPr lang="de-DE" dirty="0" smtClean="0"/>
                        <a:t>8bc</a:t>
                      </a:r>
                      <a:r>
                        <a:rPr lang="de-DE" baseline="0" dirty="0" smtClean="0"/>
                        <a:t> (Do. 4.)</a:t>
                      </a:r>
                      <a:endParaRPr lang="de-DE" dirty="0" smtClean="0"/>
                    </a:p>
                  </a:txBody>
                  <a:tcPr/>
                </a:tc>
              </a:tr>
              <a:tr h="370840">
                <a:tc>
                  <a:txBody>
                    <a:bodyPr/>
                    <a:lstStyle/>
                    <a:p>
                      <a:r>
                        <a:rPr lang="de-DE" dirty="0" smtClean="0"/>
                        <a:t>Krämer</a:t>
                      </a:r>
                      <a:endParaRPr lang="de-DE" dirty="0"/>
                    </a:p>
                  </a:txBody>
                  <a:tcPr/>
                </a:tc>
                <a:tc>
                  <a:txBody>
                    <a:bodyPr/>
                    <a:lstStyle/>
                    <a:p>
                      <a:r>
                        <a:rPr lang="de-DE" dirty="0" smtClean="0"/>
                        <a:t>Bianca</a:t>
                      </a:r>
                      <a:endParaRPr lang="de-DE" dirty="0"/>
                    </a:p>
                  </a:txBody>
                  <a:tcPr/>
                </a:tc>
                <a:tc>
                  <a:txBody>
                    <a:bodyPr/>
                    <a:lstStyle/>
                    <a:p>
                      <a:r>
                        <a:rPr lang="de-DE" dirty="0" smtClean="0"/>
                        <a:t>K/L</a:t>
                      </a:r>
                      <a:endParaRPr lang="de-DE" dirty="0"/>
                    </a:p>
                  </a:txBody>
                  <a:tcPr/>
                </a:tc>
                <a:tc>
                  <a:txBody>
                    <a:bodyPr/>
                    <a:lstStyle/>
                    <a:p>
                      <a:r>
                        <a:rPr lang="de-DE" dirty="0" smtClean="0"/>
                        <a:t>1k2</a:t>
                      </a:r>
                      <a:endParaRPr lang="de-DE" dirty="0"/>
                    </a:p>
                  </a:txBody>
                  <a:tcPr/>
                </a:tc>
              </a:tr>
              <a:tr h="370840">
                <a:tc>
                  <a:txBody>
                    <a:bodyPr/>
                    <a:lstStyle/>
                    <a:p>
                      <a:r>
                        <a:rPr lang="de-DE" dirty="0" smtClean="0"/>
                        <a:t>Kreisel</a:t>
                      </a:r>
                      <a:endParaRPr lang="de-DE" dirty="0"/>
                    </a:p>
                  </a:txBody>
                  <a:tcPr/>
                </a:tc>
                <a:tc>
                  <a:txBody>
                    <a:bodyPr/>
                    <a:lstStyle/>
                    <a:p>
                      <a:r>
                        <a:rPr lang="de-DE" dirty="0" smtClean="0"/>
                        <a:t>Till</a:t>
                      </a:r>
                      <a:endParaRPr lang="de-DE" dirty="0"/>
                    </a:p>
                  </a:txBody>
                  <a:tcPr/>
                </a:tc>
                <a:tc>
                  <a:txBody>
                    <a:bodyPr/>
                    <a:lstStyle/>
                    <a:p>
                      <a:r>
                        <a:rPr lang="de-DE" dirty="0" smtClean="0"/>
                        <a:t>K/</a:t>
                      </a:r>
                      <a:r>
                        <a:rPr lang="de-DE" dirty="0" err="1" smtClean="0"/>
                        <a:t>Sm</a:t>
                      </a:r>
                      <a:endParaRPr lang="de-DE" dirty="0"/>
                    </a:p>
                  </a:txBody>
                  <a:tcPr/>
                </a:tc>
                <a:tc>
                  <a:txBody>
                    <a:bodyPr/>
                    <a:lstStyle/>
                    <a:p>
                      <a:r>
                        <a:rPr lang="de-DE" dirty="0" smtClean="0"/>
                        <a:t>7ab</a:t>
                      </a:r>
                      <a:endParaRPr lang="de-DE" dirty="0"/>
                    </a:p>
                  </a:txBody>
                  <a:tcPr/>
                </a:tc>
              </a:tr>
              <a:tr h="370840">
                <a:tc>
                  <a:txBody>
                    <a:bodyPr/>
                    <a:lstStyle/>
                    <a:p>
                      <a:r>
                        <a:rPr lang="de-DE" dirty="0" smtClean="0"/>
                        <a:t>Mika</a:t>
                      </a:r>
                      <a:endParaRPr lang="de-DE" dirty="0"/>
                    </a:p>
                  </a:txBody>
                  <a:tcPr/>
                </a:tc>
                <a:tc>
                  <a:txBody>
                    <a:bodyPr/>
                    <a:lstStyle/>
                    <a:p>
                      <a:r>
                        <a:rPr lang="de-DE" dirty="0" smtClean="0"/>
                        <a:t>Monika</a:t>
                      </a:r>
                      <a:endParaRPr lang="de-DE" dirty="0"/>
                    </a:p>
                  </a:txBody>
                  <a:tcPr/>
                </a:tc>
                <a:tc>
                  <a:txBody>
                    <a:bodyPr/>
                    <a:lstStyle/>
                    <a:p>
                      <a:r>
                        <a:rPr lang="de-DE" dirty="0" smtClean="0"/>
                        <a:t>K/L</a:t>
                      </a:r>
                      <a:endParaRPr lang="de-DE" dirty="0"/>
                    </a:p>
                  </a:txBody>
                  <a:tcPr/>
                </a:tc>
                <a:tc>
                  <a:txBody>
                    <a:bodyPr/>
                    <a:lstStyle/>
                    <a:p>
                      <a:r>
                        <a:rPr lang="de-DE" dirty="0" smtClean="0"/>
                        <a:t>10bc</a:t>
                      </a:r>
                      <a:r>
                        <a:rPr lang="de-DE" baseline="0" dirty="0" smtClean="0"/>
                        <a:t> (</a:t>
                      </a:r>
                      <a:r>
                        <a:rPr lang="de-DE" baseline="0" dirty="0" err="1" smtClean="0"/>
                        <a:t>Doppelstd</a:t>
                      </a:r>
                      <a:r>
                        <a:rPr lang="de-DE" baseline="0" dirty="0" smtClean="0"/>
                        <a:t>.)</a:t>
                      </a:r>
                      <a:endParaRPr lang="de-DE" dirty="0"/>
                    </a:p>
                  </a:txBody>
                  <a:tcPr/>
                </a:tc>
              </a:tr>
              <a:tr h="370840">
                <a:tc>
                  <a:txBody>
                    <a:bodyPr/>
                    <a:lstStyle/>
                    <a:p>
                      <a:r>
                        <a:rPr lang="de-DE" dirty="0" smtClean="0"/>
                        <a:t>Schäfer</a:t>
                      </a:r>
                      <a:endParaRPr lang="de-DE" dirty="0"/>
                    </a:p>
                  </a:txBody>
                  <a:tcPr/>
                </a:tc>
                <a:tc>
                  <a:txBody>
                    <a:bodyPr/>
                    <a:lstStyle/>
                    <a:p>
                      <a:r>
                        <a:rPr lang="de-DE" dirty="0" smtClean="0"/>
                        <a:t>Markus</a:t>
                      </a:r>
                      <a:endParaRPr lang="de-DE" dirty="0"/>
                    </a:p>
                  </a:txBody>
                  <a:tcPr/>
                </a:tc>
                <a:tc>
                  <a:txBody>
                    <a:bodyPr/>
                    <a:lstStyle/>
                    <a:p>
                      <a:r>
                        <a:rPr lang="de-DE" dirty="0" smtClean="0"/>
                        <a:t>K/</a:t>
                      </a:r>
                      <a:r>
                        <a:rPr lang="de-DE" dirty="0" err="1" smtClean="0"/>
                        <a:t>Sm</a:t>
                      </a:r>
                      <a:endParaRPr lang="de-DE" dirty="0"/>
                    </a:p>
                  </a:txBody>
                  <a:tcPr/>
                </a:tc>
                <a:tc>
                  <a:txBody>
                    <a:bodyPr/>
                    <a:lstStyle/>
                    <a:p>
                      <a:r>
                        <a:rPr lang="de-DE" dirty="0" smtClean="0"/>
                        <a:t>7ab</a:t>
                      </a:r>
                      <a:endParaRPr lang="de-DE" dirty="0"/>
                    </a:p>
                  </a:txBody>
                  <a:tcPr/>
                </a:tc>
              </a:tr>
              <a:tr h="370840">
                <a:tc>
                  <a:txBody>
                    <a:bodyPr/>
                    <a:lstStyle/>
                    <a:p>
                      <a:r>
                        <a:rPr lang="de-DE" dirty="0" smtClean="0"/>
                        <a:t>Schütz</a:t>
                      </a:r>
                      <a:endParaRPr lang="de-DE" dirty="0"/>
                    </a:p>
                  </a:txBody>
                  <a:tcPr/>
                </a:tc>
                <a:tc>
                  <a:txBody>
                    <a:bodyPr/>
                    <a:lstStyle/>
                    <a:p>
                      <a:r>
                        <a:rPr lang="de-DE" dirty="0" smtClean="0"/>
                        <a:t>Magdalena</a:t>
                      </a:r>
                      <a:endParaRPr lang="de-DE" dirty="0"/>
                    </a:p>
                  </a:txBody>
                  <a:tcPr/>
                </a:tc>
                <a:tc>
                  <a:txBody>
                    <a:bodyPr/>
                    <a:lstStyle/>
                    <a:p>
                      <a:r>
                        <a:rPr lang="de-DE" dirty="0" smtClean="0"/>
                        <a:t>K/E</a:t>
                      </a:r>
                      <a:endParaRPr lang="de-DE" dirty="0"/>
                    </a:p>
                  </a:txBody>
                  <a:tcPr/>
                </a:tc>
                <a:tc>
                  <a:txBody>
                    <a:bodyPr/>
                    <a:lstStyle/>
                    <a:p>
                      <a:r>
                        <a:rPr lang="de-DE" dirty="0" smtClean="0"/>
                        <a:t>6ab</a:t>
                      </a:r>
                      <a:endParaRPr lang="de-DE" dirty="0"/>
                    </a:p>
                  </a:txBody>
                  <a:tcPr/>
                </a:tc>
              </a:tr>
              <a:tr h="370840">
                <a:tc>
                  <a:txBody>
                    <a:bodyPr/>
                    <a:lstStyle/>
                    <a:p>
                      <a:r>
                        <a:rPr lang="de-DE" dirty="0" smtClean="0"/>
                        <a:t>Schwab</a:t>
                      </a:r>
                      <a:endParaRPr lang="de-DE" dirty="0"/>
                    </a:p>
                  </a:txBody>
                  <a:tcPr/>
                </a:tc>
                <a:tc>
                  <a:txBody>
                    <a:bodyPr/>
                    <a:lstStyle/>
                    <a:p>
                      <a:r>
                        <a:rPr lang="de-DE" dirty="0" smtClean="0"/>
                        <a:t>Jan</a:t>
                      </a:r>
                      <a:endParaRPr lang="de-DE" dirty="0"/>
                    </a:p>
                  </a:txBody>
                  <a:tcPr/>
                </a:tc>
                <a:tc>
                  <a:txBody>
                    <a:bodyPr/>
                    <a:lstStyle/>
                    <a:p>
                      <a:r>
                        <a:rPr lang="de-DE" dirty="0" smtClean="0"/>
                        <a:t>K/</a:t>
                      </a:r>
                      <a:r>
                        <a:rPr lang="de-DE" dirty="0" err="1" smtClean="0"/>
                        <a:t>Sm</a:t>
                      </a:r>
                      <a:endParaRPr lang="de-DE" dirty="0"/>
                    </a:p>
                  </a:txBody>
                  <a:tcPr/>
                </a:tc>
                <a:tc>
                  <a:txBody>
                    <a:bodyPr/>
                    <a:lstStyle/>
                    <a:p>
                      <a:r>
                        <a:rPr lang="de-DE" dirty="0" smtClean="0"/>
                        <a:t>6ab</a:t>
                      </a:r>
                      <a:endParaRPr lang="de-DE" dirty="0"/>
                    </a:p>
                  </a:txBody>
                  <a:tcPr/>
                </a:tc>
              </a:tr>
              <a:tr h="370840">
                <a:tc>
                  <a:txBody>
                    <a:bodyPr/>
                    <a:lstStyle/>
                    <a:p>
                      <a:r>
                        <a:rPr lang="de-DE" dirty="0" smtClean="0"/>
                        <a:t>Weigand</a:t>
                      </a:r>
                      <a:endParaRPr lang="de-DE" dirty="0"/>
                    </a:p>
                  </a:txBody>
                  <a:tcPr/>
                </a:tc>
                <a:tc>
                  <a:txBody>
                    <a:bodyPr/>
                    <a:lstStyle/>
                    <a:p>
                      <a:r>
                        <a:rPr lang="de-DE" dirty="0" smtClean="0"/>
                        <a:t>Sabrina</a:t>
                      </a:r>
                      <a:endParaRPr lang="de-DE" dirty="0"/>
                    </a:p>
                  </a:txBody>
                  <a:tcPr/>
                </a:tc>
                <a:tc>
                  <a:txBody>
                    <a:bodyPr/>
                    <a:lstStyle/>
                    <a:p>
                      <a:r>
                        <a:rPr lang="de-DE" dirty="0" smtClean="0"/>
                        <a:t>K/L</a:t>
                      </a:r>
                      <a:endParaRPr lang="de-DE" dirty="0"/>
                    </a:p>
                  </a:txBody>
                  <a:tcPr/>
                </a:tc>
                <a:tc>
                  <a:txBody>
                    <a:bodyPr/>
                    <a:lstStyle/>
                    <a:p>
                      <a:r>
                        <a:rPr lang="de-DE" dirty="0" smtClean="0"/>
                        <a:t>1k2</a:t>
                      </a:r>
                      <a:endParaRPr lang="de-DE" dirty="0"/>
                    </a:p>
                  </a:txBody>
                  <a:tcPr/>
                </a:tc>
              </a:tr>
            </a:tbl>
          </a:graphicData>
        </a:graphic>
      </p:graphicFrame>
    </p:spTree>
    <p:extLst>
      <p:ext uri="{BB962C8B-B14F-4D97-AF65-F5344CB8AC3E}">
        <p14:creationId xmlns:p14="http://schemas.microsoft.com/office/powerpoint/2010/main" val="478856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4" name="Textfeld 3"/>
          <p:cNvSpPr txBox="1"/>
          <p:nvPr/>
        </p:nvSpPr>
        <p:spPr>
          <a:xfrm>
            <a:off x="357159" y="1857364"/>
            <a:ext cx="8358246" cy="3847207"/>
          </a:xfrm>
          <a:prstGeom prst="rect">
            <a:avLst/>
          </a:prstGeom>
          <a:noFill/>
        </p:spPr>
        <p:txBody>
          <a:bodyPr wrap="square" rtlCol="0">
            <a:spAutoFit/>
          </a:bodyPr>
          <a:lstStyle/>
          <a:p>
            <a:pPr lvl="0"/>
            <a:r>
              <a:rPr lang="de-DE" sz="2000" b="1" dirty="0" smtClean="0">
                <a:latin typeface="+mj-lt"/>
              </a:rPr>
              <a:t>Grundfunktionen der Frage</a:t>
            </a:r>
          </a:p>
          <a:p>
            <a:pPr lvl="0"/>
            <a:endParaRPr lang="de-DE" sz="2000" b="1" dirty="0" smtClean="0">
              <a:latin typeface="+mj-lt"/>
            </a:endParaRPr>
          </a:p>
          <a:p>
            <a:pPr lvl="0">
              <a:buFont typeface="Courier New" pitchFamily="49" charset="0"/>
              <a:buChar char="o"/>
            </a:pPr>
            <a:r>
              <a:rPr lang="de-DE" dirty="0" smtClean="0"/>
              <a:t> Entwicklung und Steuerung des Unterrichtsgesprächs (Lehrer-Schüler-</a:t>
            </a:r>
            <a:r>
              <a:rPr lang="de-DE" dirty="0" err="1" smtClean="0"/>
              <a:t>Gespr</a:t>
            </a:r>
            <a:r>
              <a:rPr lang="de-DE" dirty="0" smtClean="0"/>
              <a:t>.)</a:t>
            </a:r>
            <a:endParaRPr lang="de-DE" sz="2400" dirty="0" smtClean="0"/>
          </a:p>
          <a:p>
            <a:pPr lvl="0">
              <a:buFont typeface="Courier New" pitchFamily="49" charset="0"/>
              <a:buChar char="o"/>
            </a:pPr>
            <a:r>
              <a:rPr lang="de-DE" dirty="0" smtClean="0"/>
              <a:t> Polarisierung und Provokation (Motivierung, Übergänge)</a:t>
            </a:r>
            <a:endParaRPr lang="de-DE" sz="2400" dirty="0" smtClean="0"/>
          </a:p>
          <a:p>
            <a:pPr lvl="0">
              <a:buFont typeface="Courier New" pitchFamily="49" charset="0"/>
              <a:buChar char="o"/>
            </a:pPr>
            <a:r>
              <a:rPr lang="de-DE" dirty="0" smtClean="0"/>
              <a:t> Aktivierung (Motivierung, Übergänge)</a:t>
            </a:r>
            <a:endParaRPr lang="de-DE" sz="2400" dirty="0" smtClean="0"/>
          </a:p>
          <a:p>
            <a:pPr lvl="0">
              <a:buFont typeface="Courier New" pitchFamily="49" charset="0"/>
              <a:buChar char="o"/>
            </a:pPr>
            <a:r>
              <a:rPr lang="de-DE" dirty="0" smtClean="0"/>
              <a:t> Überprüfung (Lernzielkontrolle, Rechenschaftsablage)</a:t>
            </a:r>
          </a:p>
          <a:p>
            <a:pPr lvl="0"/>
            <a:endParaRPr lang="de-DE" sz="2400" dirty="0" smtClean="0"/>
          </a:p>
          <a:p>
            <a:pPr marL="285750" indent="-285750">
              <a:buFont typeface="Wingdings"/>
              <a:buChar char="à"/>
            </a:pPr>
            <a:r>
              <a:rPr lang="de-DE" dirty="0" smtClean="0"/>
              <a:t>Dabei ist zwischen </a:t>
            </a:r>
            <a:r>
              <a:rPr lang="de-DE" i="1" u="sng" dirty="0" smtClean="0"/>
              <a:t>mündlicher</a:t>
            </a:r>
            <a:r>
              <a:rPr lang="de-DE" dirty="0" smtClean="0"/>
              <a:t> und </a:t>
            </a:r>
            <a:r>
              <a:rPr lang="de-DE" i="1" u="sng" dirty="0" smtClean="0"/>
              <a:t>schriftlicher</a:t>
            </a:r>
            <a:r>
              <a:rPr lang="de-DE" dirty="0" smtClean="0"/>
              <a:t> Fragestellung zu 	unterscheiden. </a:t>
            </a:r>
          </a:p>
          <a:p>
            <a:pPr marL="342900" indent="-342900">
              <a:buFont typeface="Wingdings"/>
              <a:buChar char="à"/>
            </a:pPr>
            <a:r>
              <a:rPr lang="de-DE" dirty="0" smtClean="0"/>
              <a:t>Es ist gelegentlich geboten, schriftliche die Fragen bzw. Arbeitsaufträge auf </a:t>
            </a:r>
            <a:r>
              <a:rPr lang="de-DE" dirty="0" smtClean="0"/>
              <a:t>Folie, über die </a:t>
            </a:r>
            <a:r>
              <a:rPr lang="de-DE" dirty="0" err="1" smtClean="0"/>
              <a:t>DokuCam</a:t>
            </a:r>
            <a:r>
              <a:rPr lang="de-DE" dirty="0" smtClean="0"/>
              <a:t> </a:t>
            </a:r>
            <a:r>
              <a:rPr lang="de-DE" dirty="0" smtClean="0"/>
              <a:t>bzw. Tafel vorzulegen! Z.B. um Schülerarbeitsphasen </a:t>
            </a:r>
            <a:r>
              <a:rPr lang="de-DE" dirty="0" smtClean="0"/>
              <a:t>vorzubereiten und zu strukturieren</a:t>
            </a:r>
            <a:endParaRPr lang="de-DE" dirty="0" smtClean="0"/>
          </a:p>
          <a:p>
            <a:endParaRPr lang="de-DE" dirty="0"/>
          </a:p>
        </p:txBody>
      </p:sp>
    </p:spTree>
    <p:extLst>
      <p:ext uri="{BB962C8B-B14F-4D97-AF65-F5344CB8AC3E}">
        <p14:creationId xmlns:p14="http://schemas.microsoft.com/office/powerpoint/2010/main" val="3277708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4" name="Textfeld 3"/>
          <p:cNvSpPr txBox="1"/>
          <p:nvPr/>
        </p:nvSpPr>
        <p:spPr>
          <a:xfrm>
            <a:off x="571472" y="1500175"/>
            <a:ext cx="8358246" cy="3816429"/>
          </a:xfrm>
          <a:prstGeom prst="rect">
            <a:avLst/>
          </a:prstGeom>
          <a:noFill/>
        </p:spPr>
        <p:txBody>
          <a:bodyPr wrap="square" rtlCol="0">
            <a:spAutoFit/>
          </a:bodyPr>
          <a:lstStyle/>
          <a:p>
            <a:r>
              <a:rPr lang="de-DE" sz="2000" b="1" dirty="0" smtClean="0">
                <a:latin typeface="+mj-lt"/>
              </a:rPr>
              <a:t>Wie kann ich fragen?</a:t>
            </a:r>
          </a:p>
          <a:p>
            <a:endParaRPr lang="de-DE" dirty="0" smtClean="0"/>
          </a:p>
          <a:p>
            <a:pPr>
              <a:buFont typeface="Courier New" pitchFamily="49" charset="0"/>
              <a:buChar char="o"/>
            </a:pPr>
            <a:r>
              <a:rPr lang="de-DE" dirty="0" smtClean="0"/>
              <a:t> Ich muss wissen, welche </a:t>
            </a:r>
            <a:r>
              <a:rPr lang="de-DE" b="1" u="sng" dirty="0" smtClean="0"/>
              <a:t>Funktion</a:t>
            </a:r>
            <a:r>
              <a:rPr lang="de-DE" dirty="0" smtClean="0"/>
              <a:t> die Frage haben soll!</a:t>
            </a:r>
          </a:p>
          <a:p>
            <a:pPr>
              <a:buFont typeface="Courier New" pitchFamily="49" charset="0"/>
              <a:buChar char="o"/>
            </a:pPr>
            <a:endParaRPr lang="de-DE" sz="2400" dirty="0" smtClean="0"/>
          </a:p>
          <a:p>
            <a:pPr lvl="0">
              <a:buFont typeface="Courier New" pitchFamily="49" charset="0"/>
              <a:buChar char="o"/>
            </a:pPr>
            <a:r>
              <a:rPr lang="de-DE" dirty="0" smtClean="0"/>
              <a:t> Operator oder Fragewort müssen am Anfang stehen.</a:t>
            </a:r>
          </a:p>
          <a:p>
            <a:pPr lvl="0"/>
            <a:endParaRPr lang="de-DE" dirty="0" smtClean="0"/>
          </a:p>
          <a:p>
            <a:pPr lvl="0"/>
            <a:r>
              <a:rPr lang="de-DE" i="1" u="sng" dirty="0" smtClean="0"/>
              <a:t>Beispiele: </a:t>
            </a:r>
          </a:p>
          <a:p>
            <a:pPr lvl="0"/>
            <a:r>
              <a:rPr lang="de-DE" b="1" dirty="0" smtClean="0"/>
              <a:t>Sachfrage</a:t>
            </a:r>
            <a:r>
              <a:rPr lang="de-DE" dirty="0" smtClean="0"/>
              <a:t>: 	Was? Wer? Nenne! usw., </a:t>
            </a:r>
          </a:p>
          <a:p>
            <a:pPr lvl="0"/>
            <a:r>
              <a:rPr lang="de-DE" b="1" dirty="0" smtClean="0"/>
              <a:t>Begründung</a:t>
            </a:r>
            <a:r>
              <a:rPr lang="de-DE" dirty="0" smtClean="0"/>
              <a:t>: 	Warum? Erkläre! usw., </a:t>
            </a:r>
          </a:p>
          <a:p>
            <a:pPr lvl="0"/>
            <a:r>
              <a:rPr lang="de-DE" b="1" dirty="0" smtClean="0"/>
              <a:t>Wertung</a:t>
            </a:r>
            <a:r>
              <a:rPr lang="de-DE" dirty="0" smtClean="0"/>
              <a:t>: 	Erläutere, ob...; Zeige, inwiefern... ; Vergleiche</a:t>
            </a:r>
            <a:r>
              <a:rPr lang="de-DE" dirty="0" smtClean="0"/>
              <a:t>...; Beurteile, </a:t>
            </a:r>
          </a:p>
          <a:p>
            <a:pPr lvl="0"/>
            <a:r>
              <a:rPr lang="de-DE" dirty="0"/>
              <a:t>	</a:t>
            </a:r>
            <a:r>
              <a:rPr lang="de-DE" dirty="0" smtClean="0"/>
              <a:t>	</a:t>
            </a:r>
            <a:r>
              <a:rPr lang="de-DE" dirty="0" smtClean="0"/>
              <a:t>usw</a:t>
            </a:r>
            <a:r>
              <a:rPr lang="de-DE" dirty="0" smtClean="0"/>
              <a:t>.</a:t>
            </a:r>
            <a:endParaRPr lang="de-DE" sz="2400" dirty="0" smtClean="0"/>
          </a:p>
          <a:p>
            <a:pPr lvl="0"/>
            <a:endParaRPr lang="de-DE" dirty="0" smtClean="0"/>
          </a:p>
          <a:p>
            <a:endParaRPr lang="de-DE" dirty="0"/>
          </a:p>
        </p:txBody>
      </p:sp>
    </p:spTree>
    <p:extLst>
      <p:ext uri="{BB962C8B-B14F-4D97-AF65-F5344CB8AC3E}">
        <p14:creationId xmlns:p14="http://schemas.microsoft.com/office/powerpoint/2010/main" val="3738630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Textfeld 2"/>
          <p:cNvSpPr txBox="1"/>
          <p:nvPr/>
        </p:nvSpPr>
        <p:spPr>
          <a:xfrm>
            <a:off x="1142977" y="2000240"/>
            <a:ext cx="7000924" cy="3693319"/>
          </a:xfrm>
          <a:prstGeom prst="rect">
            <a:avLst/>
          </a:prstGeom>
          <a:noFill/>
        </p:spPr>
        <p:txBody>
          <a:bodyPr wrap="square" rtlCol="0">
            <a:spAutoFit/>
          </a:bodyPr>
          <a:lstStyle/>
          <a:p>
            <a:pPr lvl="0">
              <a:buFont typeface="Courier New" pitchFamily="49" charset="0"/>
              <a:buChar char="o"/>
            </a:pPr>
            <a:r>
              <a:rPr lang="de-DE" dirty="0" smtClean="0"/>
              <a:t> Die Frage muss </a:t>
            </a:r>
            <a:r>
              <a:rPr lang="de-DE" b="1" u="sng" dirty="0" smtClean="0"/>
              <a:t>verständlich</a:t>
            </a:r>
            <a:r>
              <a:rPr lang="de-DE" dirty="0" smtClean="0"/>
              <a:t> sein. </a:t>
            </a:r>
          </a:p>
          <a:p>
            <a:pPr lvl="0"/>
            <a:endParaRPr lang="de-DE" dirty="0" smtClean="0"/>
          </a:p>
          <a:p>
            <a:pPr lvl="0" algn="ctr"/>
            <a:r>
              <a:rPr lang="de-DE" i="1" dirty="0" smtClean="0"/>
              <a:t>Verwenden Sie also eine klare, altersadäquate Sprache, vermeiden Sie dagegen lange, verwickelte Fragesätze.</a:t>
            </a:r>
          </a:p>
          <a:p>
            <a:pPr lvl="0"/>
            <a:endParaRPr lang="de-DE" sz="2400" dirty="0" smtClean="0"/>
          </a:p>
          <a:p>
            <a:pPr lvl="0">
              <a:buFont typeface="Courier New" pitchFamily="49" charset="0"/>
              <a:buChar char="o"/>
            </a:pPr>
            <a:r>
              <a:rPr lang="de-DE" dirty="0" smtClean="0"/>
              <a:t> Das Aufrufen sollte am Ende der Frage erfolgen, damit alle Schüler sich zunächst angesprochen wissen (Ausnahme RA).</a:t>
            </a:r>
          </a:p>
          <a:p>
            <a:pPr lvl="0"/>
            <a:endParaRPr lang="de-DE" sz="2400" dirty="0" smtClean="0"/>
          </a:p>
          <a:p>
            <a:pPr lvl="0">
              <a:buFont typeface="Courier New" pitchFamily="49" charset="0"/>
              <a:buChar char="o"/>
            </a:pPr>
            <a:r>
              <a:rPr lang="de-DE" dirty="0" smtClean="0"/>
              <a:t> Lassen Sie nach einer klug und sinnvoll gestellten Fragen ruhig etwas </a:t>
            </a:r>
            <a:r>
              <a:rPr lang="de-DE" b="1" u="sng" dirty="0" smtClean="0"/>
              <a:t>Zeit zum Nachdenken</a:t>
            </a:r>
            <a:r>
              <a:rPr lang="de-DE" dirty="0" smtClean="0"/>
              <a:t>, damit auch langsamere Schüler die Gelegenheit haben, sich zu melden.</a:t>
            </a:r>
            <a:endParaRPr lang="de-DE" sz="2400" dirty="0" smtClean="0"/>
          </a:p>
          <a:p>
            <a:endParaRPr lang="de-DE" dirty="0"/>
          </a:p>
        </p:txBody>
      </p:sp>
    </p:spTree>
    <p:extLst>
      <p:ext uri="{BB962C8B-B14F-4D97-AF65-F5344CB8AC3E}">
        <p14:creationId xmlns:p14="http://schemas.microsoft.com/office/powerpoint/2010/main" val="3173637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Textfeld 2"/>
          <p:cNvSpPr txBox="1"/>
          <p:nvPr/>
        </p:nvSpPr>
        <p:spPr>
          <a:xfrm>
            <a:off x="500034" y="1785926"/>
            <a:ext cx="8286808" cy="4001095"/>
          </a:xfrm>
          <a:prstGeom prst="rect">
            <a:avLst/>
          </a:prstGeom>
          <a:noFill/>
        </p:spPr>
        <p:txBody>
          <a:bodyPr wrap="square" rtlCol="0">
            <a:spAutoFit/>
          </a:bodyPr>
          <a:lstStyle/>
          <a:p>
            <a:pPr lvl="0"/>
            <a:r>
              <a:rPr lang="de-DE" sz="2000" b="1" dirty="0" smtClean="0">
                <a:latin typeface="+mj-lt"/>
              </a:rPr>
              <a:t>Welche Fragen sollte ich vermeiden?</a:t>
            </a:r>
          </a:p>
          <a:p>
            <a:pPr lvl="0"/>
            <a:endParaRPr lang="de-DE" dirty="0" smtClean="0"/>
          </a:p>
          <a:p>
            <a:pPr lvl="0">
              <a:buFont typeface="Courier New" pitchFamily="49" charset="0"/>
              <a:buChar char="o"/>
            </a:pPr>
            <a:r>
              <a:rPr lang="de-DE" dirty="0" smtClean="0"/>
              <a:t> </a:t>
            </a:r>
            <a:r>
              <a:rPr lang="de-DE" dirty="0" err="1" smtClean="0"/>
              <a:t>Definitionsfragen</a:t>
            </a:r>
            <a:r>
              <a:rPr lang="de-DE" dirty="0" smtClean="0"/>
              <a:t> oder Wertungsfragen über noch nicht geklärte Sachverhalte,</a:t>
            </a:r>
          </a:p>
          <a:p>
            <a:pPr lvl="0">
              <a:buFont typeface="Courier New" pitchFamily="49" charset="0"/>
              <a:buChar char="o"/>
            </a:pPr>
            <a:endParaRPr lang="de-DE" dirty="0" smtClean="0"/>
          </a:p>
          <a:p>
            <a:pPr lvl="0">
              <a:buFont typeface="Courier New" pitchFamily="49" charset="0"/>
              <a:buChar char="o"/>
            </a:pPr>
            <a:r>
              <a:rPr lang="de-DE" dirty="0" smtClean="0"/>
              <a:t> Kettenfragen (auch wenn die Ausgangsfrage offensichtlich nicht verstanden 	wurde; dann lieber neu einsetzen),</a:t>
            </a:r>
          </a:p>
          <a:p>
            <a:pPr lvl="0"/>
            <a:endParaRPr lang="de-DE" dirty="0" smtClean="0"/>
          </a:p>
          <a:p>
            <a:pPr lvl="0">
              <a:buFont typeface="Courier New" pitchFamily="49" charset="0"/>
              <a:buChar char="o"/>
            </a:pPr>
            <a:r>
              <a:rPr lang="de-DE" dirty="0" smtClean="0"/>
              <a:t> Suggestivfragen! (Häufig verstecken diese sich in „Entscheidungsfragen“, </a:t>
            </a:r>
            <a:br>
              <a:rPr lang="de-DE" dirty="0" smtClean="0"/>
            </a:br>
            <a:r>
              <a:rPr lang="de-DE" dirty="0" smtClean="0"/>
              <a:t>	z.B. Wer hat richtig gehandelt? Würdest du das auch so sehen? Wer 	von beiden hat wohl Recht? usw.)</a:t>
            </a:r>
          </a:p>
          <a:p>
            <a:pPr lvl="0"/>
            <a:endParaRPr lang="de-DE" dirty="0" smtClean="0"/>
          </a:p>
          <a:p>
            <a:pPr lvl="0">
              <a:buFont typeface="Courier New" pitchFamily="49" charset="0"/>
              <a:buChar char="o"/>
            </a:pPr>
            <a:r>
              <a:rPr lang="de-DE" dirty="0" smtClean="0"/>
              <a:t> Fragen, die dem Schüler ein Bekenntnis oder die Preisgabe der persönlichen 	Situation abverlangen.</a:t>
            </a:r>
          </a:p>
          <a:p>
            <a:endParaRPr lang="de-DE" dirty="0"/>
          </a:p>
        </p:txBody>
      </p:sp>
    </p:spTree>
    <p:extLst>
      <p:ext uri="{BB962C8B-B14F-4D97-AF65-F5344CB8AC3E}">
        <p14:creationId xmlns:p14="http://schemas.microsoft.com/office/powerpoint/2010/main" val="1804351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Textfeld 2"/>
          <p:cNvSpPr txBox="1"/>
          <p:nvPr/>
        </p:nvSpPr>
        <p:spPr>
          <a:xfrm>
            <a:off x="500034" y="1714488"/>
            <a:ext cx="8215370" cy="3170099"/>
          </a:xfrm>
          <a:prstGeom prst="rect">
            <a:avLst/>
          </a:prstGeom>
          <a:noFill/>
        </p:spPr>
        <p:txBody>
          <a:bodyPr wrap="square" rtlCol="0">
            <a:spAutoFit/>
          </a:bodyPr>
          <a:lstStyle/>
          <a:p>
            <a:r>
              <a:rPr lang="de-DE" sz="2000" b="1" dirty="0" smtClean="0">
                <a:latin typeface="+mj-lt"/>
              </a:rPr>
              <a:t>Wie sollte ich nicht fragen?</a:t>
            </a:r>
          </a:p>
          <a:p>
            <a:endParaRPr lang="de-DE" dirty="0" smtClean="0"/>
          </a:p>
          <a:p>
            <a:pPr lvl="0">
              <a:buFont typeface="Courier New" pitchFamily="49" charset="0"/>
              <a:buChar char="o"/>
            </a:pPr>
            <a:r>
              <a:rPr lang="de-DE" dirty="0" smtClean="0"/>
              <a:t> keine Ergänzungsfragen in Art eines Lückentextes (Maria ist die Mutter von?)</a:t>
            </a:r>
          </a:p>
          <a:p>
            <a:pPr lvl="0"/>
            <a:endParaRPr lang="de-DE" dirty="0" smtClean="0"/>
          </a:p>
          <a:p>
            <a:pPr lvl="0">
              <a:buFont typeface="Courier New" pitchFamily="49" charset="0"/>
              <a:buChar char="o"/>
            </a:pPr>
            <a:r>
              <a:rPr lang="de-DE" dirty="0" smtClean="0"/>
              <a:t> keine Inversionen (Maria ist die Mutter von wem?)</a:t>
            </a:r>
          </a:p>
          <a:p>
            <a:pPr lvl="0"/>
            <a:endParaRPr lang="de-DE" dirty="0" smtClean="0"/>
          </a:p>
          <a:p>
            <a:pPr lvl="0">
              <a:buFont typeface="Courier New" pitchFamily="49" charset="0"/>
              <a:buChar char="o"/>
            </a:pPr>
            <a:r>
              <a:rPr lang="de-DE" dirty="0" smtClean="0"/>
              <a:t> kein Frageschnellfeuer (vgl. Kettenfragen), </a:t>
            </a:r>
            <a:br>
              <a:rPr lang="de-DE" dirty="0" smtClean="0"/>
            </a:br>
            <a:r>
              <a:rPr lang="de-DE" dirty="0" smtClean="0"/>
              <a:t>	das den Schülern keine Gelegenheit zum Nachdenken gibt,</a:t>
            </a:r>
          </a:p>
          <a:p>
            <a:pPr lvl="0">
              <a:buFont typeface="Courier New" pitchFamily="49" charset="0"/>
              <a:buChar char="o"/>
            </a:pPr>
            <a:endParaRPr lang="de-DE" dirty="0" smtClean="0"/>
          </a:p>
          <a:p>
            <a:pPr lvl="0">
              <a:buFont typeface="Courier New" pitchFamily="49" charset="0"/>
              <a:buChar char="o"/>
            </a:pPr>
            <a:r>
              <a:rPr lang="de-DE" dirty="0" smtClean="0"/>
              <a:t> keine Füllfragen während anderer Arbeitsphasen (GA, TA, HE)</a:t>
            </a:r>
          </a:p>
          <a:p>
            <a:endParaRPr lang="de-DE" dirty="0"/>
          </a:p>
        </p:txBody>
      </p:sp>
    </p:spTree>
    <p:extLst>
      <p:ext uri="{BB962C8B-B14F-4D97-AF65-F5344CB8AC3E}">
        <p14:creationId xmlns:p14="http://schemas.microsoft.com/office/powerpoint/2010/main" val="3119325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Textfeld 2"/>
          <p:cNvSpPr txBox="1"/>
          <p:nvPr/>
        </p:nvSpPr>
        <p:spPr>
          <a:xfrm>
            <a:off x="285720" y="1643050"/>
            <a:ext cx="8572560" cy="4832092"/>
          </a:xfrm>
          <a:prstGeom prst="rect">
            <a:avLst/>
          </a:prstGeom>
          <a:noFill/>
        </p:spPr>
        <p:txBody>
          <a:bodyPr wrap="square" rtlCol="0">
            <a:spAutoFit/>
          </a:bodyPr>
          <a:lstStyle/>
          <a:p>
            <a:pPr lvl="0"/>
            <a:r>
              <a:rPr lang="de-DE" sz="2000" b="1" dirty="0" smtClean="0">
                <a:latin typeface="+mj-lt"/>
              </a:rPr>
              <a:t>Wie gehe ich mit Antworten um?</a:t>
            </a:r>
          </a:p>
          <a:p>
            <a:pPr lvl="0">
              <a:buFont typeface="Courier New" pitchFamily="49" charset="0"/>
              <a:buChar char="o"/>
            </a:pPr>
            <a:r>
              <a:rPr lang="de-DE" dirty="0" smtClean="0"/>
              <a:t> Sehen Sie den Schüler an, wenn Sie ihn aufrufen und solange er antwortet! Sie 	geben damit ein Signal für die ganze Klasse!</a:t>
            </a:r>
          </a:p>
          <a:p>
            <a:pPr lvl="0">
              <a:buFont typeface="Courier New" pitchFamily="49" charset="0"/>
              <a:buChar char="o"/>
            </a:pPr>
            <a:r>
              <a:rPr lang="de-DE" dirty="0" smtClean="0"/>
              <a:t> Hören Sie dem Schüler genau zu! Es genügt nicht, wenn Sie das erhoffte  	Stichwort erfahren. Zur Bewertung der Antwort müssen Sie sie erst selbst 	voll verstanden haben</a:t>
            </a:r>
            <a:r>
              <a:rPr lang="de-DE" dirty="0" smtClean="0"/>
              <a:t>!</a:t>
            </a:r>
          </a:p>
          <a:p>
            <a:pPr lvl="0">
              <a:buFont typeface="Courier New" pitchFamily="49" charset="0"/>
              <a:buChar char="o"/>
            </a:pPr>
            <a:r>
              <a:rPr lang="de-DE" dirty="0"/>
              <a:t> </a:t>
            </a:r>
            <a:r>
              <a:rPr lang="de-DE" dirty="0" smtClean="0"/>
              <a:t>Fragen Sie sich selbst, ob es sinnvoll ist, um Präzisierungen zu bitten, </a:t>
            </a:r>
            <a:r>
              <a:rPr lang="de-DE" smtClean="0"/>
              <a:t>die 	Antwort </a:t>
            </a:r>
            <a:r>
              <a:rPr lang="de-DE" dirty="0" smtClean="0"/>
              <a:t>als Impuls an die anderen </a:t>
            </a:r>
            <a:r>
              <a:rPr lang="de-DE" smtClean="0"/>
              <a:t>Schüler weiterzureichen, etc.</a:t>
            </a:r>
            <a:endParaRPr lang="de-DE" dirty="0" smtClean="0"/>
          </a:p>
          <a:p>
            <a:pPr lvl="0">
              <a:buFont typeface="Courier New" pitchFamily="49" charset="0"/>
              <a:buChar char="o"/>
            </a:pPr>
            <a:r>
              <a:rPr lang="de-DE" dirty="0" smtClean="0"/>
              <a:t> Vermeiden Sie das Lehrerecho! Geben sie aber, wenn nötig, den bisherigen 	Zusammenhang in eigenen Worten kurz wieder, sodass Sie ihre 	Anschlussfrage auf der Basis eines gemeinsamen Erkenntnisstandes 	stellen können!</a:t>
            </a:r>
          </a:p>
          <a:p>
            <a:pPr lvl="0">
              <a:buFont typeface="Courier New" pitchFamily="49" charset="0"/>
              <a:buChar char="o"/>
            </a:pPr>
            <a:r>
              <a:rPr lang="de-DE" dirty="0" smtClean="0"/>
              <a:t> Loben Sie grundsätzlich, auch wenn die Antwort nur etwas Gutes enthält, 	v.a. bei Schülern, die sich nicht häufig in das LSG einbringen!</a:t>
            </a:r>
          </a:p>
          <a:p>
            <a:pPr lvl="0">
              <a:buFont typeface="Courier New" pitchFamily="49" charset="0"/>
              <a:buChar char="o"/>
            </a:pPr>
            <a:r>
              <a:rPr lang="de-DE" dirty="0" smtClean="0"/>
              <a:t> Vermeiden Sie beim Loben Überschwängliches und Stereotypen!</a:t>
            </a:r>
          </a:p>
          <a:p>
            <a:pPr lvl="0">
              <a:buFont typeface="Courier New" pitchFamily="49" charset="0"/>
              <a:buChar char="o"/>
            </a:pPr>
            <a:r>
              <a:rPr lang="de-DE" dirty="0" smtClean="0"/>
              <a:t> Denken Sie stets daran, wo Sie mit den Schülern hinwollen!</a:t>
            </a:r>
          </a:p>
          <a:p>
            <a:pPr>
              <a:buFont typeface="Courier New" pitchFamily="49" charset="0"/>
              <a:buChar char="o"/>
            </a:pPr>
            <a:endParaRPr lang="de-DE" dirty="0"/>
          </a:p>
        </p:txBody>
      </p:sp>
    </p:spTree>
    <p:extLst>
      <p:ext uri="{BB962C8B-B14F-4D97-AF65-F5344CB8AC3E}">
        <p14:creationId xmlns:p14="http://schemas.microsoft.com/office/powerpoint/2010/main" val="2767649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1424</Words>
  <Application>Microsoft Office PowerPoint</Application>
  <PresentationFormat>Bildschirmpräsentation (4:3)</PresentationFormat>
  <Paragraphs>258</Paragraphs>
  <Slides>20</Slides>
  <Notes>0</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Cronus</vt:lpstr>
      <vt:lpstr>PowerPoint-Präsentation</vt:lpstr>
      <vt:lpstr>1. Organisatorisches</vt:lpstr>
      <vt:lpstr>Lehrversuche ab 24.10.2016</vt:lpstr>
      <vt:lpstr>2. Fragen im RU</vt:lpstr>
      <vt:lpstr>2. Fragen im RU</vt:lpstr>
      <vt:lpstr>2. Fragen im RU</vt:lpstr>
      <vt:lpstr>2. Fragen im RU</vt:lpstr>
      <vt:lpstr>2. Fragen im RU</vt:lpstr>
      <vt:lpstr>2. Fragen im RU</vt:lpstr>
      <vt:lpstr>2. Fragen im RU</vt:lpstr>
      <vt:lpstr>2. Blick in den LehrplanPLUS:  KR7 Lernbereich: 1 Auf dem Weg zu mir selbst: Herausforderungen im Jugendalter (ca. 10 Std.)</vt:lpstr>
      <vt:lpstr>KR7 Lernbereich: 1 Auf dem Weg zu mir selbst: Herausforderungen im Jugendalter (ca. 10 Std.)</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73</cp:revision>
  <dcterms:created xsi:type="dcterms:W3CDTF">2008-09-18T17:53:13Z</dcterms:created>
  <dcterms:modified xsi:type="dcterms:W3CDTF">2016-10-20T21:41:02Z</dcterms:modified>
</cp:coreProperties>
</file>