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296" r:id="rId4"/>
    <p:sldId id="299" r:id="rId5"/>
    <p:sldId id="297" r:id="rId6"/>
    <p:sldId id="298" r:id="rId7"/>
    <p:sldId id="292" r:id="rId8"/>
    <p:sldId id="293" r:id="rId9"/>
    <p:sldId id="294" r:id="rId10"/>
    <p:sldId id="295"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76" r:id="rId25"/>
    <p:sldId id="278" r:id="rId26"/>
    <p:sldId id="266" r:id="rId27"/>
    <p:sldId id="267" r:id="rId28"/>
    <p:sldId id="268" r:id="rId29"/>
    <p:sldId id="269" r:id="rId30"/>
    <p:sldId id="271" r:id="rId31"/>
    <p:sldId id="272" r:id="rId32"/>
    <p:sldId id="273" r:id="rId33"/>
    <p:sldId id="274" r:id="rId3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25.10.2016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25.10.2016</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25.10.2016</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25.10.2016</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2015/17</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172663" cy="369332"/>
          </a:xfrm>
          <a:prstGeom prst="rect">
            <a:avLst/>
          </a:prstGeom>
          <a:noFill/>
        </p:spPr>
        <p:txBody>
          <a:bodyPr wrap="none" rtlCol="0">
            <a:spAutoFit/>
          </a:bodyPr>
          <a:lstStyle/>
          <a:p>
            <a:r>
              <a:rPr lang="de-DE" dirty="0"/>
              <a:t>7</a:t>
            </a:r>
            <a:r>
              <a:rPr lang="de-DE" dirty="0" smtClean="0"/>
              <a:t>. </a:t>
            </a:r>
            <a:r>
              <a:rPr lang="de-DE" dirty="0" smtClean="0"/>
              <a:t>Fachsitzung am </a:t>
            </a:r>
            <a:r>
              <a:rPr lang="de-DE" dirty="0" smtClean="0"/>
              <a:t>26.10.2016</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86933125"/>
              </p:ext>
            </p:extLst>
          </p:nvPr>
        </p:nvGraphicFramePr>
        <p:xfrm>
          <a:off x="467544" y="404664"/>
          <a:ext cx="8064896" cy="6444308"/>
        </p:xfrm>
        <a:graphic>
          <a:graphicData uri="http://schemas.openxmlformats.org/drawingml/2006/table">
            <a:tbl>
              <a:tblPr firstRow="1" firstCol="1" lastRow="1" lastCol="1" bandRow="1" bandCol="1">
                <a:tableStyleId>{5C22544A-7EE6-4342-B048-85BDC9FD1C3A}</a:tableStyleId>
              </a:tblPr>
              <a:tblGrid>
                <a:gridCol w="2211343"/>
                <a:gridCol w="5853553"/>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Tree>
    <p:extLst>
      <p:ext uri="{BB962C8B-B14F-4D97-AF65-F5344CB8AC3E}">
        <p14:creationId xmlns:p14="http://schemas.microsoft.com/office/powerpoint/2010/main" val="242871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Religion erleben</a:t>
            </a:r>
            <a:endParaRPr lang="de-DE" dirty="0"/>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smtClean="0"/>
              <a:t>Grenzen eines „primären Reflexionsmodells“</a:t>
            </a:r>
          </a:p>
          <a:p>
            <a:pPr>
              <a:buFontTx/>
              <a:buChar char="-"/>
            </a:pPr>
            <a:r>
              <a:rPr lang="de-DE" dirty="0" smtClean="0"/>
              <a:t>Auf Wirklichkeit wird nur auf reflektierte Art und Weise zugegriffen. Unterricht ist zunächst kein Ort unmittelbarer religiöser Erfahrung.</a:t>
            </a:r>
          </a:p>
          <a:p>
            <a:pPr>
              <a:buFontTx/>
              <a:buChar char="-"/>
            </a:pPr>
            <a:r>
              <a:rPr lang="de-DE" dirty="0" smtClean="0"/>
              <a:t> Erfahrungen, die mitgebracht werden, sind Grundlage dieses RU, der dann „Ort des Reflektieren und Deutens“ ist.</a:t>
            </a:r>
          </a:p>
          <a:p>
            <a:pPr>
              <a:buFontTx/>
              <a:buChar char="-"/>
            </a:pPr>
            <a:r>
              <a:rPr lang="de-DE" dirty="0" smtClean="0"/>
              <a:t> Es kommt gerade heute nur noch zu einer „Als-ob“-Didaktik, (als ob alle irgendwie geartete religiöse Erfahrungen mitbrächten) und führt schließlich zur Aporie.</a:t>
            </a:r>
          </a:p>
          <a:p>
            <a:pPr>
              <a:buFontTx/>
              <a:buChar char="-"/>
            </a:pPr>
            <a:r>
              <a:rPr lang="de-DE" dirty="0" smtClean="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smtClean="0"/>
              <a:t> Folgen für inhaltliche Gestaltung und Rollenverständnis des Religionslehrers/</a:t>
            </a:r>
            <a:r>
              <a:rPr lang="de-DE" dirty="0" err="1" smtClean="0"/>
              <a:t>lehrerin</a:t>
            </a:r>
            <a:r>
              <a:rPr lang="de-DE" dirty="0" smtClean="0"/>
              <a:t> sind unausweichlich.</a:t>
            </a:r>
          </a:p>
        </p:txBody>
      </p:sp>
    </p:spTree>
    <p:extLst>
      <p:ext uri="{BB962C8B-B14F-4D97-AF65-F5344CB8AC3E}">
        <p14:creationId xmlns:p14="http://schemas.microsoft.com/office/powerpoint/2010/main" val="991492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Religion erleben</a:t>
            </a:r>
            <a:endParaRPr lang="de-DE" dirty="0"/>
          </a:p>
        </p:txBody>
      </p:sp>
      <p:sp>
        <p:nvSpPr>
          <p:cNvPr id="3" name="Textfeld 2"/>
          <p:cNvSpPr txBox="1"/>
          <p:nvPr/>
        </p:nvSpPr>
        <p:spPr>
          <a:xfrm>
            <a:off x="285720" y="1643050"/>
            <a:ext cx="8572560" cy="3970318"/>
          </a:xfrm>
          <a:prstGeom prst="rect">
            <a:avLst/>
          </a:prstGeom>
          <a:noFill/>
        </p:spPr>
        <p:txBody>
          <a:bodyPr wrap="square" rtlCol="0">
            <a:spAutoFit/>
          </a:bodyPr>
          <a:lstStyle/>
          <a:p>
            <a:r>
              <a:rPr lang="de-DE" b="1" u="sng" dirty="0" smtClean="0"/>
              <a:t>Deutungs- und Partizipationskompetenz</a:t>
            </a:r>
          </a:p>
          <a:p>
            <a:pPr>
              <a:buFontTx/>
              <a:buChar char="-"/>
            </a:pPr>
            <a:r>
              <a:rPr lang="de-DE" dirty="0" smtClean="0"/>
              <a:t>Primäres Reflexionsmodell heute nicht mehr tragfähig: Erfahrungserweiterung und Deutung von Erfahrungen müssen als Aufgaben des RU.</a:t>
            </a:r>
          </a:p>
          <a:p>
            <a:pPr>
              <a:buFontTx/>
              <a:buChar char="-"/>
            </a:pPr>
            <a:r>
              <a:rPr lang="de-DE" dirty="0" smtClean="0"/>
              <a:t> Wenn Voraussetzungen der lernenden Schüler ernst genommen werden, dann müssen neben reflexiven auch andere Präsentationsformen im RU gewählt werden.</a:t>
            </a:r>
          </a:p>
          <a:p>
            <a:pPr>
              <a:buFontTx/>
              <a:buChar char="-"/>
            </a:pPr>
            <a:endParaRPr lang="de-DE" dirty="0" smtClean="0"/>
          </a:p>
          <a:p>
            <a:r>
              <a:rPr lang="de-DE" b="1" u="sng" dirty="0" smtClean="0"/>
              <a:t>Chancen eines praktischen Lernens im RU </a:t>
            </a:r>
            <a:r>
              <a:rPr lang="de-DE" dirty="0" smtClean="0"/>
              <a:t>(nach Matthias Bahr, 2000):</a:t>
            </a:r>
          </a:p>
          <a:p>
            <a:pPr>
              <a:buFontTx/>
              <a:buChar char="-"/>
            </a:pPr>
            <a:r>
              <a:rPr lang="de-DE" dirty="0" smtClean="0"/>
              <a:t> Dem Glauben als dem „Glauben in der Konkretion“ begegnen</a:t>
            </a:r>
          </a:p>
          <a:p>
            <a:pPr>
              <a:buFontTx/>
              <a:buChar char="-"/>
            </a:pPr>
            <a:r>
              <a:rPr lang="de-DE" dirty="0" smtClean="0"/>
              <a:t> Gestaltungskraft des Glaubens für das Handeln erleben</a:t>
            </a:r>
          </a:p>
          <a:p>
            <a:pPr>
              <a:buFontTx/>
              <a:buChar char="-"/>
            </a:pPr>
            <a:r>
              <a:rPr lang="de-DE" dirty="0" smtClean="0"/>
              <a:t> Solidarische und emanzipatorische Grundperspektive des Glaubens wahrnehmen</a:t>
            </a:r>
          </a:p>
          <a:p>
            <a:pPr>
              <a:buFontTx/>
              <a:buChar char="-"/>
            </a:pPr>
            <a:r>
              <a:rPr lang="de-DE" dirty="0" smtClean="0"/>
              <a:t> An der Überwindung der Diskrepanz von Urteilen und Handeln arbeiten</a:t>
            </a:r>
          </a:p>
          <a:p>
            <a:pPr>
              <a:buFontTx/>
              <a:buChar char="-"/>
            </a:pPr>
            <a:r>
              <a:rPr lang="de-DE" dirty="0" smtClean="0"/>
              <a:t> Kirche als „Kirche in der Welt“ verstehen lernen</a:t>
            </a:r>
          </a:p>
          <a:p>
            <a:pPr>
              <a:buFontTx/>
              <a:buChar char="-"/>
            </a:pPr>
            <a:r>
              <a:rPr lang="de-DE" dirty="0" smtClean="0"/>
              <a:t> Im schöpferischen Handeln sein Menschsein vollziehen</a:t>
            </a:r>
            <a:endParaRPr lang="de-DE" dirty="0"/>
          </a:p>
        </p:txBody>
      </p:sp>
    </p:spTree>
    <p:extLst>
      <p:ext uri="{BB962C8B-B14F-4D97-AF65-F5344CB8AC3E}">
        <p14:creationId xmlns:p14="http://schemas.microsoft.com/office/powerpoint/2010/main" val="2541763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Religion erleben</a:t>
            </a:r>
            <a:endParaRPr lang="de-DE" dirty="0"/>
          </a:p>
        </p:txBody>
      </p:sp>
      <p:sp>
        <p:nvSpPr>
          <p:cNvPr id="3" name="Ellipse 2"/>
          <p:cNvSpPr/>
          <p:nvPr/>
        </p:nvSpPr>
        <p:spPr>
          <a:xfrm>
            <a:off x="285720" y="3143248"/>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Deutungs-Kompetenz</a:t>
            </a:r>
            <a:endParaRPr lang="de-DE" dirty="0"/>
          </a:p>
        </p:txBody>
      </p:sp>
      <p:sp>
        <p:nvSpPr>
          <p:cNvPr id="4" name="Ellipse 3"/>
          <p:cNvSpPr/>
          <p:nvPr/>
        </p:nvSpPr>
        <p:spPr>
          <a:xfrm>
            <a:off x="5572132" y="3000372"/>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Partizipations-Kompetenz</a:t>
            </a:r>
            <a:endParaRPr lang="de-DE" dirty="0"/>
          </a:p>
        </p:txBody>
      </p:sp>
      <p:sp>
        <p:nvSpPr>
          <p:cNvPr id="5" name="Pfeil nach rechts 4"/>
          <p:cNvSpPr/>
          <p:nvPr/>
        </p:nvSpPr>
        <p:spPr>
          <a:xfrm>
            <a:off x="2714612" y="2071678"/>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ermöglicht tieferes Verständnis des eigenen und fremden Handelns</a:t>
            </a:r>
            <a:endParaRPr lang="de-DE" sz="1600" dirty="0"/>
          </a:p>
        </p:txBody>
      </p:sp>
      <p:sp>
        <p:nvSpPr>
          <p:cNvPr id="6" name="Pfeil nach rechts 5"/>
          <p:cNvSpPr/>
          <p:nvPr/>
        </p:nvSpPr>
        <p:spPr>
          <a:xfrm flipH="1">
            <a:off x="2643174" y="4143380"/>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erweiterte Erfahrung und Wissen</a:t>
            </a:r>
            <a:endParaRPr lang="de-DE" sz="1600" dirty="0"/>
          </a:p>
        </p:txBody>
      </p:sp>
      <p:sp>
        <p:nvSpPr>
          <p:cNvPr id="7" name="Rechteck 6"/>
          <p:cNvSpPr/>
          <p:nvPr/>
        </p:nvSpPr>
        <p:spPr>
          <a:xfrm>
            <a:off x="285720" y="571501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Religionsunterricht</a:t>
            </a:r>
            <a:endParaRPr lang="de-DE" dirty="0">
              <a:solidFill>
                <a:schemeClr val="tx1"/>
              </a:solidFill>
            </a:endParaRPr>
          </a:p>
        </p:txBody>
      </p:sp>
      <p:sp>
        <p:nvSpPr>
          <p:cNvPr id="9" name="Rechteck 8"/>
          <p:cNvSpPr/>
          <p:nvPr/>
        </p:nvSpPr>
        <p:spPr>
          <a:xfrm>
            <a:off x="285720" y="1357298"/>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Religiöse Kompetenz: „Wissen mit Erfahrungen erweitern“</a:t>
            </a:r>
            <a:endParaRPr lang="de-DE" dirty="0">
              <a:solidFill>
                <a:schemeClr val="tx1"/>
              </a:solidFill>
            </a:endParaRP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smtClean="0"/>
              <a:t>Mendl</a:t>
            </a:r>
            <a:r>
              <a:rPr lang="de-DE" sz="1100" dirty="0" smtClean="0"/>
              <a:t>, S.28</a:t>
            </a:r>
            <a:endParaRPr lang="de-DE" sz="1100" dirty="0"/>
          </a:p>
        </p:txBody>
      </p:sp>
    </p:spTree>
    <p:extLst>
      <p:ext uri="{BB962C8B-B14F-4D97-AF65-F5344CB8AC3E}">
        <p14:creationId xmlns:p14="http://schemas.microsoft.com/office/powerpoint/2010/main" val="109205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Performativer RU</a:t>
            </a:r>
            <a:endParaRPr lang="de-DE" dirty="0"/>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smtClean="0"/>
              <a:t>These Hans </a:t>
            </a:r>
            <a:r>
              <a:rPr lang="de-DE" dirty="0" err="1" smtClean="0"/>
              <a:t>Mendls</a:t>
            </a:r>
            <a:r>
              <a:rPr lang="de-DE" dirty="0" smtClean="0"/>
              <a:t>:</a:t>
            </a:r>
          </a:p>
          <a:p>
            <a:endParaRPr lang="de-DE" sz="2400" dirty="0" smtClean="0">
              <a:latin typeface="Lucida Sans Unicode" pitchFamily="34" charset="0"/>
              <a:cs typeface="Lucida Sans Unicode" pitchFamily="34" charset="0"/>
            </a:endParaRPr>
          </a:p>
          <a:p>
            <a:r>
              <a:rPr lang="de-DE" sz="2400" dirty="0" smtClean="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smtClean="0">
                <a:latin typeface="Lucida Sans Unicode" pitchFamily="34" charset="0"/>
                <a:cs typeface="Lucida Sans Unicode" pitchFamily="34" charset="0"/>
              </a:rPr>
              <a:t>Reflexionsmodell</a:t>
            </a:r>
            <a:r>
              <a:rPr lang="de-DE" sz="2400" dirty="0" smtClean="0">
                <a:latin typeface="Lucida Sans Unicode" pitchFamily="34" charset="0"/>
                <a:cs typeface="Lucida Sans Unicode" pitchFamily="34" charset="0"/>
              </a:rPr>
              <a:t> schulischen Lernens heute als </a:t>
            </a:r>
            <a:r>
              <a:rPr lang="de-DE" sz="2400" dirty="0" err="1" smtClean="0">
                <a:latin typeface="Lucida Sans Unicode" pitchFamily="34" charset="0"/>
                <a:cs typeface="Lucida Sans Unicode" pitchFamily="34" charset="0"/>
              </a:rPr>
              <a:t>defizient</a:t>
            </a:r>
            <a:r>
              <a:rPr lang="de-DE" sz="2400" dirty="0" smtClean="0">
                <a:latin typeface="Lucida Sans Unicode" pitchFamily="34" charset="0"/>
                <a:cs typeface="Lucida Sans Unicode" pitchFamily="34" charset="0"/>
              </a:rPr>
              <a:t>; es sollte deshalb mit </a:t>
            </a:r>
            <a:r>
              <a:rPr lang="de-DE" sz="2400" b="1" dirty="0" smtClean="0">
                <a:latin typeface="Lucida Sans Unicode" pitchFamily="34" charset="0"/>
                <a:cs typeface="Lucida Sans Unicode" pitchFamily="34" charset="0"/>
              </a:rPr>
              <a:t>inszenierenden Elementen ergänzt </a:t>
            </a:r>
            <a:r>
              <a:rPr lang="de-DE" sz="2400" dirty="0" smtClean="0">
                <a:latin typeface="Lucida Sans Unicode" pitchFamily="34" charset="0"/>
                <a:cs typeface="Lucida Sans Unicode" pitchFamily="34" charset="0"/>
              </a:rPr>
              <a:t>– nicht durch sie ersetzt! – werden.“</a:t>
            </a:r>
            <a:endParaRPr lang="de-DE" sz="2400" dirty="0">
              <a:latin typeface="Lucida Sans Unicode" pitchFamily="34" charset="0"/>
              <a:cs typeface="Lucida Sans Unicode" pitchFamily="34" charset="0"/>
            </a:endParaRPr>
          </a:p>
        </p:txBody>
      </p:sp>
    </p:spTree>
    <p:extLst>
      <p:ext uri="{BB962C8B-B14F-4D97-AF65-F5344CB8AC3E}">
        <p14:creationId xmlns:p14="http://schemas.microsoft.com/office/powerpoint/2010/main" val="4063858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Performativer RU</a:t>
            </a:r>
            <a:endParaRPr lang="de-DE" dirty="0"/>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smtClean="0"/>
              <a:t>Hans Schmid:</a:t>
            </a:r>
          </a:p>
          <a:p>
            <a:endParaRPr lang="de-DE" dirty="0" smtClean="0"/>
          </a:p>
          <a:p>
            <a:r>
              <a:rPr lang="de-DE" sz="2400" dirty="0" smtClean="0">
                <a:latin typeface="Lucida Sans Unicode" pitchFamily="34" charset="0"/>
                <a:cs typeface="Lucida Sans Unicode" pitchFamily="34" charset="0"/>
              </a:rPr>
              <a:t>„die dissoziativen (»reden über«) mit assoziativen (»reden mit«) Elementen ergänzen“</a:t>
            </a:r>
            <a:endParaRPr lang="de-DE" sz="2400" dirty="0">
              <a:latin typeface="Lucida Sans Unicode" pitchFamily="34" charset="0"/>
              <a:cs typeface="Lucida Sans Unicode" pitchFamily="34" charset="0"/>
            </a:endParaRP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smtClean="0">
                <a:latin typeface="Arial" pitchFamily="34" charset="0"/>
                <a:cs typeface="Arial" pitchFamily="34" charset="0"/>
              </a:rPr>
              <a:t>Ignatius von Loyola (Exerzitien):</a:t>
            </a:r>
          </a:p>
          <a:p>
            <a:endParaRPr lang="de-DE" sz="2400" dirty="0" smtClean="0">
              <a:latin typeface="Lucida Sans Unicode" pitchFamily="34" charset="0"/>
              <a:cs typeface="Lucida Sans Unicode" pitchFamily="34" charset="0"/>
            </a:endParaRPr>
          </a:p>
          <a:p>
            <a:r>
              <a:rPr lang="de-DE" sz="2400" dirty="0" smtClean="0">
                <a:latin typeface="Lucida Sans Unicode" pitchFamily="34" charset="0"/>
                <a:cs typeface="Lucida Sans Unicode" pitchFamily="34" charset="0"/>
              </a:rPr>
              <a:t>»Nicht das Vielwissen sättigt die Seele und gibt ihr Genüge, sondern das Fühlen und Kosten der Dinge von innen.«</a:t>
            </a:r>
            <a:endParaRPr lang="de-DE" sz="2400" dirty="0">
              <a:latin typeface="Lucida Sans Unicode" pitchFamily="34" charset="0"/>
              <a:cs typeface="Lucida Sans Unicode" pitchFamily="34" charset="0"/>
            </a:endParaRPr>
          </a:p>
        </p:txBody>
      </p:sp>
    </p:spTree>
    <p:extLst>
      <p:ext uri="{BB962C8B-B14F-4D97-AF65-F5344CB8AC3E}">
        <p14:creationId xmlns:p14="http://schemas.microsoft.com/office/powerpoint/2010/main" val="2752593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Performativer RU</a:t>
            </a:r>
            <a:endParaRPr lang="de-DE" dirty="0"/>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smtClean="0"/>
              <a:t>Wortherkunft, Wortbedeutung</a:t>
            </a:r>
          </a:p>
          <a:p>
            <a:r>
              <a:rPr lang="de-DE" dirty="0" smtClean="0"/>
              <a:t>- </a:t>
            </a:r>
            <a:r>
              <a:rPr lang="de-DE" i="1" dirty="0" smtClean="0"/>
              <a:t>per </a:t>
            </a:r>
            <a:r>
              <a:rPr lang="de-DE" i="1" dirty="0" err="1" smtClean="0"/>
              <a:t>formam</a:t>
            </a:r>
            <a:r>
              <a:rPr lang="de-DE" i="1" dirty="0" smtClean="0"/>
              <a:t> (lat.): durch die Form</a:t>
            </a:r>
          </a:p>
          <a:p>
            <a:r>
              <a:rPr lang="de-DE" dirty="0" smtClean="0"/>
              <a:t>- </a:t>
            </a:r>
            <a:r>
              <a:rPr lang="de-DE" i="1" dirty="0" err="1" smtClean="0"/>
              <a:t>to</a:t>
            </a:r>
            <a:r>
              <a:rPr lang="de-DE" i="1" dirty="0" smtClean="0"/>
              <a:t> </a:t>
            </a:r>
            <a:r>
              <a:rPr lang="de-DE" i="1" dirty="0" err="1" smtClean="0"/>
              <a:t>perform</a:t>
            </a:r>
            <a:r>
              <a:rPr lang="de-DE" i="1" dirty="0" smtClean="0"/>
              <a:t> (engl.): etwas tun, aufführen, „in eine Handlung umsetzen“</a:t>
            </a:r>
          </a:p>
          <a:p>
            <a:r>
              <a:rPr lang="en-US" dirty="0" smtClean="0"/>
              <a:t>- </a:t>
            </a:r>
            <a:r>
              <a:rPr lang="en-US" i="1" dirty="0" err="1" smtClean="0"/>
              <a:t>performativ</a:t>
            </a:r>
            <a:r>
              <a:rPr lang="en-US" i="1" dirty="0" smtClean="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smtClean="0">
                <a:latin typeface="+mj-lt"/>
              </a:rPr>
              <a:t>Performativer Religionsunterricht</a:t>
            </a:r>
            <a:endParaRPr lang="de-DE" sz="2400" b="1" dirty="0">
              <a:latin typeface="+mj-lt"/>
            </a:endParaRP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smtClean="0"/>
              <a:t>Performativer Religionsunterricht:</a:t>
            </a:r>
          </a:p>
          <a:p>
            <a:r>
              <a:rPr lang="de-DE" dirty="0" smtClean="0"/>
              <a:t>- Religiöse Inhalte werden durch eine Inszenierung in eine bestimmte Form 	gebracht</a:t>
            </a:r>
          </a:p>
          <a:p>
            <a:pPr>
              <a:buFontTx/>
              <a:buChar char="-"/>
            </a:pPr>
            <a:r>
              <a:rPr lang="de-DE" dirty="0" smtClean="0"/>
              <a:t> Mehr als Reden über Religion</a:t>
            </a:r>
          </a:p>
          <a:p>
            <a:pPr>
              <a:buFontTx/>
              <a:buChar char="-"/>
            </a:pPr>
            <a:r>
              <a:rPr lang="de-DE" dirty="0" smtClean="0"/>
              <a:t> Körper und Raum werden im Religionsunterricht „inszeniert“</a:t>
            </a:r>
            <a:endParaRPr lang="de-DE" dirty="0"/>
          </a:p>
        </p:txBody>
      </p:sp>
    </p:spTree>
    <p:extLst>
      <p:ext uri="{BB962C8B-B14F-4D97-AF65-F5344CB8AC3E}">
        <p14:creationId xmlns:p14="http://schemas.microsoft.com/office/powerpoint/2010/main" val="3848682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Performativer RU</a:t>
            </a:r>
            <a:endParaRPr lang="de-DE" dirty="0"/>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smtClean="0">
                <a:latin typeface="+mj-lt"/>
              </a:rPr>
              <a:t>Performance</a:t>
            </a:r>
          </a:p>
          <a:p>
            <a:r>
              <a:rPr lang="de-DE" dirty="0" smtClean="0"/>
              <a:t>- Stammt aus dem Bereich der Kommunikationswissenschaft</a:t>
            </a:r>
          </a:p>
          <a:p>
            <a:pPr>
              <a:buFontTx/>
              <a:buChar char="-"/>
            </a:pPr>
            <a:r>
              <a:rPr lang="de-DE" dirty="0" smtClean="0"/>
              <a:t> Überwiegend im Theater bei Sprechakten zu finden:</a:t>
            </a:r>
          </a:p>
          <a:p>
            <a:r>
              <a:rPr lang="de-DE" dirty="0" smtClean="0"/>
              <a:t>	durch eine sprachliche Handlung setzt mit dem Verlauten bereits eine 	Wirklichkeit mit ein</a:t>
            </a:r>
          </a:p>
          <a:p>
            <a:endParaRPr lang="de-DE" dirty="0" smtClean="0"/>
          </a:p>
          <a:p>
            <a:r>
              <a:rPr lang="de-DE" dirty="0" smtClean="0"/>
              <a:t>- Inszenierung:</a:t>
            </a:r>
          </a:p>
          <a:p>
            <a:r>
              <a:rPr lang="de-DE" dirty="0" smtClean="0"/>
              <a:t>	- Verwandlung von Texten in Sprechakte</a:t>
            </a:r>
          </a:p>
          <a:p>
            <a:r>
              <a:rPr lang="de-DE" dirty="0" smtClean="0"/>
              <a:t>	- ein Vorgang, bei dem etwas „in Form“ kommt</a:t>
            </a:r>
          </a:p>
        </p:txBody>
      </p:sp>
    </p:spTree>
    <p:extLst>
      <p:ext uri="{BB962C8B-B14F-4D97-AF65-F5344CB8AC3E}">
        <p14:creationId xmlns:p14="http://schemas.microsoft.com/office/powerpoint/2010/main" val="4048203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Performativer RU</a:t>
            </a:r>
            <a:endParaRPr lang="de-DE" dirty="0"/>
          </a:p>
        </p:txBody>
      </p:sp>
      <p:sp>
        <p:nvSpPr>
          <p:cNvPr id="3" name="Textfeld 2"/>
          <p:cNvSpPr txBox="1"/>
          <p:nvPr/>
        </p:nvSpPr>
        <p:spPr>
          <a:xfrm>
            <a:off x="285720" y="1500174"/>
            <a:ext cx="8572560" cy="4585871"/>
          </a:xfrm>
          <a:prstGeom prst="rect">
            <a:avLst/>
          </a:prstGeom>
          <a:noFill/>
        </p:spPr>
        <p:txBody>
          <a:bodyPr wrap="square" rtlCol="0">
            <a:spAutoFit/>
          </a:bodyPr>
          <a:lstStyle/>
          <a:p>
            <a:r>
              <a:rPr lang="de-DE" sz="2000" b="1" dirty="0" smtClean="0">
                <a:latin typeface="+mj-lt"/>
              </a:rPr>
              <a:t>Konsequenzen für einen performativen RU</a:t>
            </a:r>
          </a:p>
          <a:p>
            <a:r>
              <a:rPr lang="de-DE" sz="2000" b="1" dirty="0" smtClean="0">
                <a:latin typeface="+mj-lt"/>
              </a:rPr>
              <a:t>„Inszenierungsfelder“ (</a:t>
            </a:r>
            <a:r>
              <a:rPr lang="de-DE" sz="2000" b="1" dirty="0" err="1" smtClean="0">
                <a:latin typeface="+mj-lt"/>
              </a:rPr>
              <a:t>Mendl</a:t>
            </a:r>
            <a:r>
              <a:rPr lang="de-DE" sz="2000" b="1" dirty="0" smtClean="0">
                <a:latin typeface="+mj-lt"/>
              </a:rPr>
              <a:t>)</a:t>
            </a:r>
          </a:p>
          <a:p>
            <a:endParaRPr lang="de-DE" dirty="0" smtClean="0"/>
          </a:p>
          <a:p>
            <a:pPr>
              <a:buFontTx/>
              <a:buChar char="-"/>
            </a:pPr>
            <a:r>
              <a:rPr lang="de-DE" dirty="0" smtClean="0"/>
              <a:t>nicht nur »über« Religion sprechen, sondern das Fach so konzipieren, dass Kinder und Jugendliche mit ihren Fragen und Bedürfnissen im Mittelpunkt stehen</a:t>
            </a:r>
          </a:p>
          <a:p>
            <a:pPr>
              <a:buFontTx/>
              <a:buChar char="-"/>
            </a:pPr>
            <a:r>
              <a:rPr lang="de-DE" dirty="0" smtClean="0"/>
              <a:t>nicht nur »über« Gemeinde und Gemeinschaft etc. sprechen, sondern Gemeinschaft auf jugendgemäße Weise inszenieren</a:t>
            </a:r>
          </a:p>
          <a:p>
            <a:pPr>
              <a:buFontTx/>
              <a:buChar char="-"/>
            </a:pPr>
            <a:r>
              <a:rPr lang="de-DE" dirty="0" smtClean="0"/>
              <a:t>nicht nur »über« Moral diskutieren, sondern ethisches Verhalten einüben</a:t>
            </a:r>
          </a:p>
          <a:p>
            <a:pPr>
              <a:buFontTx/>
              <a:buChar char="-"/>
            </a:pPr>
            <a:r>
              <a:rPr lang="de-DE" dirty="0" smtClean="0"/>
              <a:t>nicht nur »über« Kirchen nachdenken, sondern in Kirchen Haltungen, Lieder, Riten ausprobieren</a:t>
            </a:r>
          </a:p>
          <a:p>
            <a:pPr>
              <a:buFontTx/>
              <a:buChar char="-"/>
            </a:pPr>
            <a:r>
              <a:rPr lang="de-DE" dirty="0" smtClean="0"/>
              <a:t>nicht nur »über« Meditation reden, sondern meditative Elemente erproben</a:t>
            </a:r>
          </a:p>
          <a:p>
            <a:pPr>
              <a:buFontTx/>
              <a:buChar char="-"/>
            </a:pPr>
            <a:r>
              <a:rPr lang="de-DE" dirty="0" smtClean="0"/>
              <a:t>nicht nur »über« Gebet und Liturgie sprechen, sondern zum experimentellen Beten und liturgischen Handeln anleiten und diese Erfahrung auch reflektieren</a:t>
            </a:r>
          </a:p>
          <a:p>
            <a:pPr>
              <a:buFontTx/>
              <a:buChar char="-"/>
            </a:pPr>
            <a:r>
              <a:rPr lang="de-DE" dirty="0" smtClean="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29871933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Performativer RU</a:t>
            </a:r>
            <a:endParaRPr lang="de-DE" dirty="0"/>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smtClean="0"/>
              <a:t>nicht nur »über« religiöse Kunstwerke reden, sondern selbst dem Glauben einen künstlerischen Ausdruck verleihen</a:t>
            </a:r>
          </a:p>
          <a:p>
            <a:pPr>
              <a:buFontTx/>
              <a:buChar char="-"/>
            </a:pPr>
            <a:r>
              <a:rPr lang="de-DE" dirty="0" smtClean="0"/>
              <a:t>nicht nur etwas »über« andere Religionen kennen lernen, sondern Menschen einer anderen Religion begegnen</a:t>
            </a:r>
          </a:p>
          <a:p>
            <a:pPr>
              <a:buFontTx/>
              <a:buChar char="-"/>
            </a:pPr>
            <a:r>
              <a:rPr lang="de-DE" dirty="0" smtClean="0"/>
              <a:t>nicht nur »über« Sakramente und ihre Symbole und Symbolhandlungen sprechen, sondern die heilsam Bedeutung ritueller Handlungen (»</a:t>
            </a:r>
            <a:r>
              <a:rPr lang="de-DE" dirty="0" err="1" smtClean="0"/>
              <a:t>to</a:t>
            </a:r>
            <a:r>
              <a:rPr lang="de-DE" dirty="0" smtClean="0"/>
              <a:t> </a:t>
            </a:r>
            <a:r>
              <a:rPr lang="en-US" dirty="0" smtClean="0"/>
              <a:t>do things with words«) </a:t>
            </a:r>
            <a:r>
              <a:rPr lang="en-US" dirty="0" err="1" smtClean="0"/>
              <a:t>erspüren</a:t>
            </a:r>
            <a:endParaRPr lang="en-US" dirty="0" smtClean="0"/>
          </a:p>
          <a:p>
            <a:pPr>
              <a:buFontTx/>
              <a:buChar char="-"/>
            </a:pPr>
            <a:r>
              <a:rPr lang="de-DE" dirty="0" smtClean="0"/>
              <a:t>sich nicht nur »über« Mönche, andere exotische Christen oder </a:t>
            </a:r>
            <a:r>
              <a:rPr lang="de-DE" dirty="0" err="1" smtClean="0"/>
              <a:t>local</a:t>
            </a:r>
            <a:r>
              <a:rPr lang="de-DE" dirty="0" smtClean="0"/>
              <a:t> </a:t>
            </a:r>
            <a:r>
              <a:rPr lang="de-DE" dirty="0" err="1" smtClean="0"/>
              <a:t>heroes</a:t>
            </a:r>
            <a:r>
              <a:rPr lang="de-DE" dirty="0" smtClean="0"/>
              <a:t> wundern, sondern in der Begegnung Nähe und Distanz spüren</a:t>
            </a:r>
          </a:p>
          <a:p>
            <a:pPr>
              <a:buFontTx/>
              <a:buChar char="-"/>
            </a:pPr>
            <a:r>
              <a:rPr lang="de-DE" dirty="0" smtClean="0"/>
              <a:t>nicht nur »über« vergangene Geschichte etwas nachlesen, sondern Erinnerungsorte aufsuchen</a:t>
            </a:r>
            <a:endParaRPr lang="de-DE" dirty="0"/>
          </a:p>
        </p:txBody>
      </p:sp>
    </p:spTree>
    <p:extLst>
      <p:ext uri="{BB962C8B-B14F-4D97-AF65-F5344CB8AC3E}">
        <p14:creationId xmlns:p14="http://schemas.microsoft.com/office/powerpoint/2010/main" val="3208665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Organisatorisches</a:t>
            </a:r>
            <a:endParaRPr lang="de-DE" dirty="0"/>
          </a:p>
        </p:txBody>
      </p:sp>
      <p:sp>
        <p:nvSpPr>
          <p:cNvPr id="3" name="Textfeld 2"/>
          <p:cNvSpPr txBox="1"/>
          <p:nvPr/>
        </p:nvSpPr>
        <p:spPr>
          <a:xfrm>
            <a:off x="467544" y="1628800"/>
            <a:ext cx="8136904" cy="2031325"/>
          </a:xfrm>
          <a:prstGeom prst="rect">
            <a:avLst/>
          </a:prstGeom>
          <a:noFill/>
        </p:spPr>
        <p:txBody>
          <a:bodyPr wrap="square" rtlCol="0">
            <a:spAutoFit/>
          </a:bodyPr>
          <a:lstStyle/>
          <a:p>
            <a:pPr marL="342900" indent="-342900">
              <a:buAutoNum type="arabicPeriod"/>
            </a:pPr>
            <a:endParaRPr lang="de-DE" dirty="0" smtClean="0"/>
          </a:p>
          <a:p>
            <a:pPr marL="342900" indent="-342900">
              <a:buAutoNum type="arabicPeriod"/>
            </a:pPr>
            <a:r>
              <a:rPr lang="de-DE" dirty="0" smtClean="0"/>
              <a:t>Termine in dieser Woche: Donnerstag, den 27.10.2016, 5. Stunde Bücherausgabe bei Frau Farrenkopf</a:t>
            </a:r>
            <a:endParaRPr lang="de-DE" dirty="0"/>
          </a:p>
          <a:p>
            <a:pPr marL="342900" indent="-342900">
              <a:buAutoNum type="arabicPeriod"/>
            </a:pPr>
            <a:endParaRPr lang="de-DE" dirty="0" smtClean="0"/>
          </a:p>
          <a:p>
            <a:pPr marL="342900" indent="-342900">
              <a:buAutoNum type="arabicPeriod"/>
            </a:pPr>
            <a:r>
              <a:rPr lang="de-DE" dirty="0" smtClean="0"/>
              <a:t>Ablauf </a:t>
            </a:r>
            <a:r>
              <a:rPr lang="de-DE" dirty="0" smtClean="0"/>
              <a:t>nach den Allerheiligenferien</a:t>
            </a:r>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2</a:t>
            </a:r>
            <a:r>
              <a:rPr lang="de-DE" dirty="0" smtClean="0"/>
              <a:t>. </a:t>
            </a:r>
            <a:r>
              <a:rPr lang="de-DE" dirty="0" smtClean="0"/>
              <a:t>Performativer RU</a:t>
            </a:r>
            <a:endParaRPr lang="de-DE"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556792"/>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44721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Religion erleben</a:t>
            </a:r>
            <a:endParaRPr lang="de-DE" dirty="0"/>
          </a:p>
        </p:txBody>
      </p:sp>
      <p:sp>
        <p:nvSpPr>
          <p:cNvPr id="3" name="Textfeld 2"/>
          <p:cNvSpPr txBox="1"/>
          <p:nvPr/>
        </p:nvSpPr>
        <p:spPr>
          <a:xfrm>
            <a:off x="357158" y="1643050"/>
            <a:ext cx="8501122" cy="2523768"/>
          </a:xfrm>
          <a:prstGeom prst="rect">
            <a:avLst/>
          </a:prstGeom>
          <a:noFill/>
        </p:spPr>
        <p:txBody>
          <a:bodyPr wrap="square" rtlCol="0">
            <a:spAutoFit/>
          </a:bodyPr>
          <a:lstStyle/>
          <a:p>
            <a:r>
              <a:rPr lang="de-DE" b="1" u="sng" dirty="0" smtClean="0"/>
              <a:t>Kompetenz-Formel nach </a:t>
            </a:r>
            <a:r>
              <a:rPr lang="de-DE" b="1" u="sng" dirty="0" err="1" smtClean="0"/>
              <a:t>Mendl</a:t>
            </a:r>
            <a:r>
              <a:rPr lang="de-DE" b="1" u="sng" dirty="0" smtClean="0"/>
              <a:t>:</a:t>
            </a:r>
          </a:p>
          <a:p>
            <a:endParaRPr lang="de-DE" dirty="0" smtClean="0"/>
          </a:p>
          <a:p>
            <a:r>
              <a:rPr lang="de-DE" dirty="0" smtClean="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smtClean="0"/>
          </a:p>
          <a:p>
            <a:pPr algn="r"/>
            <a:r>
              <a:rPr lang="de-DE" sz="1400" dirty="0" err="1" smtClean="0"/>
              <a:t>Mendl</a:t>
            </a:r>
            <a:r>
              <a:rPr lang="de-DE" sz="1400" dirty="0" smtClean="0"/>
              <a:t>, S.30</a:t>
            </a:r>
            <a:endParaRPr lang="de-DE" sz="1400" dirty="0"/>
          </a:p>
        </p:txBody>
      </p:sp>
    </p:spTree>
    <p:extLst>
      <p:ext uri="{BB962C8B-B14F-4D97-AF65-F5344CB8AC3E}">
        <p14:creationId xmlns:p14="http://schemas.microsoft.com/office/powerpoint/2010/main" val="4524386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a:t>
            </a:r>
            <a:r>
              <a:rPr lang="de-DE" dirty="0" smtClean="0"/>
              <a:t>Religion erleben</a:t>
            </a:r>
            <a:endParaRPr lang="de-DE" dirty="0"/>
          </a:p>
        </p:txBody>
      </p:sp>
      <p:sp>
        <p:nvSpPr>
          <p:cNvPr id="3" name="Textfeld 2"/>
          <p:cNvSpPr txBox="1"/>
          <p:nvPr/>
        </p:nvSpPr>
        <p:spPr>
          <a:xfrm>
            <a:off x="285720" y="1571612"/>
            <a:ext cx="8572560" cy="3416320"/>
          </a:xfrm>
          <a:prstGeom prst="rect">
            <a:avLst/>
          </a:prstGeom>
          <a:noFill/>
        </p:spPr>
        <p:txBody>
          <a:bodyPr wrap="square" rtlCol="0">
            <a:spAutoFit/>
          </a:bodyPr>
          <a:lstStyle/>
          <a:p>
            <a:r>
              <a:rPr lang="de-DE" dirty="0" smtClean="0"/>
              <a:t>Prinzip der Würzburger Synode: Leben und Glauben sollen in einen produktiven Dialog kommen.</a:t>
            </a:r>
          </a:p>
          <a:p>
            <a:r>
              <a:rPr lang="de-DE" dirty="0" smtClean="0"/>
              <a:t>In der Folge setzt sich ein Verständnis von Lernen durch, dass es sich dabei „um vielschichtige Konstruktionsprozesse handelt, wenn die Wahrnehmungen anderer Wirklichkeitsphänomene mit bereits vorhandenen Einstellungen und Erfahrungen verbunden werden“ (</a:t>
            </a:r>
            <a:r>
              <a:rPr lang="de-DE" dirty="0" err="1" smtClean="0"/>
              <a:t>Mendl</a:t>
            </a:r>
            <a:r>
              <a:rPr lang="de-DE" dirty="0" smtClean="0"/>
              <a:t>, S. 32).</a:t>
            </a:r>
          </a:p>
          <a:p>
            <a:endParaRPr lang="de-DE" dirty="0" smtClean="0"/>
          </a:p>
          <a:p>
            <a:r>
              <a:rPr lang="de-DE" dirty="0" smtClean="0"/>
              <a:t>„Didaktik der Aneignung“ (aus konstruktivistischer Sichtweise): Wahrnehmung und Verarbeitung von äußerer Wirklichkeit gehen nach sehr individuellen </a:t>
            </a:r>
            <a:r>
              <a:rPr lang="de-DE" dirty="0" err="1" smtClean="0"/>
              <a:t>autopoietischen</a:t>
            </a:r>
            <a:r>
              <a:rPr lang="de-DE" dirty="0" smtClean="0"/>
              <a:t> Gesichtspunkten vonstatten und es kommt bei der selbsttätigen Auseinandersetzung mit Lerngegenständen zu vielfältigen Transformationen.</a:t>
            </a:r>
          </a:p>
          <a:p>
            <a:endParaRPr lang="de-DE" dirty="0" smtClean="0"/>
          </a:p>
        </p:txBody>
      </p:sp>
    </p:spTree>
    <p:extLst>
      <p:ext uri="{BB962C8B-B14F-4D97-AF65-F5344CB8AC3E}">
        <p14:creationId xmlns:p14="http://schemas.microsoft.com/office/powerpoint/2010/main" val="1767881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a:t>
            </a:r>
            <a:r>
              <a:rPr lang="de-DE" dirty="0" smtClean="0"/>
              <a:t> </a:t>
            </a:r>
            <a:r>
              <a:rPr lang="de-DE" dirty="0" smtClean="0"/>
              <a:t>Religion erleben</a:t>
            </a:r>
            <a:endParaRPr lang="de-DE" dirty="0"/>
          </a:p>
        </p:txBody>
      </p:sp>
      <p:sp>
        <p:nvSpPr>
          <p:cNvPr id="3" name="Textfeld 2"/>
          <p:cNvSpPr txBox="1"/>
          <p:nvPr/>
        </p:nvSpPr>
        <p:spPr>
          <a:xfrm>
            <a:off x="285720" y="1571612"/>
            <a:ext cx="8572560" cy="2308324"/>
          </a:xfrm>
          <a:prstGeom prst="rect">
            <a:avLst/>
          </a:prstGeom>
          <a:noFill/>
        </p:spPr>
        <p:txBody>
          <a:bodyPr wrap="square" rtlCol="0">
            <a:spAutoFit/>
          </a:bodyPr>
          <a:lstStyle/>
          <a:p>
            <a:r>
              <a:rPr lang="de-DE" dirty="0" smtClean="0"/>
              <a:t>Es spricht vieles für ein induktives Vorgehen:</a:t>
            </a:r>
          </a:p>
          <a:p>
            <a:endParaRPr lang="de-DE" dirty="0" smtClean="0"/>
          </a:p>
          <a:p>
            <a:r>
              <a:rPr lang="de-DE" dirty="0" smtClean="0"/>
              <a:t>Einmal wird die menschliche Erfahrung als Ausgangspunkt religiöser Reflexion verstanden, zum anderen werden mittels unterschiedlicher Methoden jene Erfahrungen thematisiert, welche sich in verschiedenen Religionstraditionen verdichtet haben, damit sie zu gegenwärtigen Erfahrungen in eine produktive Beziehung gesetzt werden. (Ritter 1998)</a:t>
            </a:r>
          </a:p>
          <a:p>
            <a:endParaRPr lang="de-DE" dirty="0"/>
          </a:p>
        </p:txBody>
      </p:sp>
    </p:spTree>
    <p:extLst>
      <p:ext uri="{BB962C8B-B14F-4D97-AF65-F5344CB8AC3E}">
        <p14:creationId xmlns:p14="http://schemas.microsoft.com/office/powerpoint/2010/main" val="3604974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68796" y="332656"/>
            <a:ext cx="8534400" cy="758952"/>
          </a:xfrm>
        </p:spPr>
        <p:txBody>
          <a:bodyPr>
            <a:noAutofit/>
          </a:bodyPr>
          <a:lstStyle/>
          <a:p>
            <a:r>
              <a:rPr lang="de-DE" sz="1800" dirty="0"/>
              <a:t>3</a:t>
            </a:r>
            <a:r>
              <a:rPr lang="de-DE" sz="1800" dirty="0" smtClean="0"/>
              <a:t>. </a:t>
            </a:r>
            <a:r>
              <a:rPr lang="de-DE" sz="1800" dirty="0" smtClean="0"/>
              <a:t>Blick in den </a:t>
            </a:r>
            <a:r>
              <a:rPr lang="de-DE" sz="1800" dirty="0" err="1" smtClean="0"/>
              <a:t>LehrplanPLUS</a:t>
            </a:r>
            <a:r>
              <a:rPr lang="de-DE" sz="1800" dirty="0" smtClean="0"/>
              <a:t>: </a:t>
            </a:r>
            <a:br>
              <a:rPr lang="de-DE" sz="1800" dirty="0" smtClean="0"/>
            </a:br>
            <a:r>
              <a:rPr lang="de-DE" sz="1800" dirty="0" smtClean="0"/>
              <a:t>KR7 </a:t>
            </a:r>
            <a:r>
              <a:rPr lang="de-DE" sz="1800" dirty="0"/>
              <a:t>Lernbereich: 1 Auf dem Weg zu mir selbst: Herausforderungen im</a:t>
            </a:r>
            <a:br>
              <a:rPr lang="de-DE" sz="1800" dirty="0"/>
            </a:br>
            <a:r>
              <a:rPr lang="de-DE" sz="1800" dirty="0"/>
              <a:t>Jugendalter (ca. 10 Std.)</a:t>
            </a:r>
          </a:p>
        </p:txBody>
      </p:sp>
      <p:sp>
        <p:nvSpPr>
          <p:cNvPr id="5" name="Textfeld 4"/>
          <p:cNvSpPr txBox="1"/>
          <p:nvPr/>
        </p:nvSpPr>
        <p:spPr>
          <a:xfrm>
            <a:off x="323528" y="1412776"/>
            <a:ext cx="8424936" cy="4247317"/>
          </a:xfrm>
          <a:prstGeom prst="rect">
            <a:avLst/>
          </a:prstGeom>
          <a:noFill/>
        </p:spPr>
        <p:txBody>
          <a:bodyPr wrap="square" rtlCol="0">
            <a:spAutoFit/>
          </a:bodyPr>
          <a:lstStyle/>
          <a:p>
            <a:r>
              <a:rPr lang="de-DE" b="1" u="sng" dirty="0"/>
              <a:t>Kompetenzerwartungen</a:t>
            </a:r>
          </a:p>
          <a:p>
            <a:endParaRPr lang="de-DE" dirty="0" smtClean="0"/>
          </a:p>
          <a:p>
            <a:r>
              <a:rPr lang="de-DE" dirty="0" smtClean="0"/>
              <a:t>Die </a:t>
            </a:r>
            <a:r>
              <a:rPr lang="de-DE" dirty="0"/>
              <a:t>Schülerinnen und Schüler ...</a:t>
            </a:r>
          </a:p>
          <a:p>
            <a:endParaRPr lang="de-DE" dirty="0" smtClean="0"/>
          </a:p>
          <a:p>
            <a:pPr marL="285750" indent="-285750">
              <a:buFont typeface="Arial" panose="020B0604020202020204" pitchFamily="34" charset="0"/>
              <a:buChar char="•"/>
            </a:pPr>
            <a:r>
              <a:rPr lang="de-DE" dirty="0" smtClean="0"/>
              <a:t>beschreiben </a:t>
            </a:r>
            <a:r>
              <a:rPr lang="de-DE" dirty="0"/>
              <a:t>die körperlichen, psychischen und mentalen Veränderungen, die </a:t>
            </a:r>
            <a:r>
              <a:rPr lang="de-DE" dirty="0" smtClean="0"/>
              <a:t>mit der </a:t>
            </a:r>
            <a:r>
              <a:rPr lang="de-DE" dirty="0"/>
              <a:t>Pubertät einhergehen.</a:t>
            </a:r>
          </a:p>
          <a:p>
            <a:pPr marL="285750" indent="-285750">
              <a:buFont typeface="Arial" panose="020B0604020202020204" pitchFamily="34" charset="0"/>
              <a:buChar char="•"/>
            </a:pPr>
            <a:r>
              <a:rPr lang="de-DE" dirty="0" smtClean="0"/>
              <a:t>reflektieren </a:t>
            </a:r>
            <a:r>
              <a:rPr lang="de-DE" dirty="0"/>
              <a:t>die Bedeutung der mit der Pubertät verbundenen Veränderungen </a:t>
            </a:r>
            <a:r>
              <a:rPr lang="de-DE" dirty="0" smtClean="0"/>
              <a:t>für ihre </a:t>
            </a:r>
            <a:r>
              <a:rPr lang="de-DE" dirty="0"/>
              <a:t>eigene Persönlichkeitsentwicklung.</a:t>
            </a:r>
          </a:p>
          <a:p>
            <a:pPr marL="285750" indent="-285750">
              <a:buFont typeface="Arial" panose="020B0604020202020204" pitchFamily="34" charset="0"/>
              <a:buChar char="•"/>
            </a:pPr>
            <a:r>
              <a:rPr lang="de-DE" dirty="0" smtClean="0"/>
              <a:t>analysieren </a:t>
            </a:r>
            <a:r>
              <a:rPr lang="de-DE" dirty="0"/>
              <a:t>ihre eigene Rolle in ihrem familiären und sozialen Umfeld und </a:t>
            </a:r>
            <a:r>
              <a:rPr lang="de-DE" dirty="0" smtClean="0"/>
              <a:t>setzen sich </a:t>
            </a:r>
            <a:r>
              <a:rPr lang="de-DE" dirty="0"/>
              <a:t>kritisch damit auseinander.</a:t>
            </a:r>
          </a:p>
          <a:p>
            <a:pPr marL="285750" indent="-285750">
              <a:buFont typeface="Arial" panose="020B0604020202020204" pitchFamily="34" charset="0"/>
              <a:buChar char="•"/>
            </a:pPr>
            <a:r>
              <a:rPr lang="de-DE" dirty="0" smtClean="0"/>
              <a:t>sehen </a:t>
            </a:r>
            <a:r>
              <a:rPr lang="de-DE" dirty="0"/>
              <a:t>in der Bestimmung des Menschen zur Gottebenbildlichkeit eine </a:t>
            </a:r>
            <a:r>
              <a:rPr lang="de-DE" dirty="0" smtClean="0"/>
              <a:t>positive Herausforderung</a:t>
            </a:r>
            <a:r>
              <a:rPr lang="de-DE" dirty="0"/>
              <a:t>, die eigene Persönlichkeit anzunehmen und sich der </a:t>
            </a:r>
            <a:r>
              <a:rPr lang="de-DE" dirty="0" smtClean="0"/>
              <a:t>Gestaltung des </a:t>
            </a:r>
            <a:r>
              <a:rPr lang="de-DE" dirty="0"/>
              <a:t>eigenen Lebens (Identitätsfindung, Rollenübernahme, Wertorientierung) </a:t>
            </a:r>
            <a:r>
              <a:rPr lang="de-DE" dirty="0" smtClean="0"/>
              <a:t>mit Mut </a:t>
            </a:r>
            <a:r>
              <a:rPr lang="de-DE" dirty="0"/>
              <a:t>und Tatkraft zu stellen.</a:t>
            </a:r>
          </a:p>
          <a:p>
            <a:endParaRPr lang="de-DE" dirty="0" smtClean="0"/>
          </a:p>
        </p:txBody>
      </p:sp>
    </p:spTree>
    <p:extLst>
      <p:ext uri="{BB962C8B-B14F-4D97-AF65-F5344CB8AC3E}">
        <p14:creationId xmlns:p14="http://schemas.microsoft.com/office/powerpoint/2010/main" val="2731422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000" dirty="0"/>
              <a:t>KR7 Lernbereich: 1 Auf dem Weg zu mir selbst: Herausforderungen im</a:t>
            </a:r>
            <a:br>
              <a:rPr lang="de-DE" sz="2000" dirty="0"/>
            </a:br>
            <a:r>
              <a:rPr lang="de-DE" sz="2000" dirty="0"/>
              <a:t>Jugendalter (ca. 10 Std.)</a:t>
            </a:r>
          </a:p>
        </p:txBody>
      </p:sp>
      <p:sp>
        <p:nvSpPr>
          <p:cNvPr id="3" name="Textfeld 2"/>
          <p:cNvSpPr txBox="1"/>
          <p:nvPr/>
        </p:nvSpPr>
        <p:spPr>
          <a:xfrm>
            <a:off x="323528" y="1415673"/>
            <a:ext cx="8496944" cy="4755148"/>
          </a:xfrm>
          <a:prstGeom prst="rect">
            <a:avLst/>
          </a:prstGeom>
          <a:noFill/>
        </p:spPr>
        <p:txBody>
          <a:bodyPr wrap="square" rtlCol="0">
            <a:spAutoFit/>
          </a:bodyPr>
          <a:lstStyle/>
          <a:p>
            <a:r>
              <a:rPr lang="de-DE" b="1" u="sng" dirty="0"/>
              <a:t>Inhalte zu den Kompetenzen:</a:t>
            </a:r>
          </a:p>
          <a:p>
            <a:pPr marL="285750" indent="-285750">
              <a:buFont typeface="Arial" panose="020B0604020202020204" pitchFamily="34" charset="0"/>
              <a:buChar char="•"/>
            </a:pPr>
            <a:r>
              <a:rPr lang="de-DE" sz="1500" dirty="0" smtClean="0"/>
              <a:t>Veränderungen</a:t>
            </a:r>
            <a:r>
              <a:rPr lang="de-DE" sz="1500" dirty="0"/>
              <a:t>, die mit der Pubertät einhergehen: körperliche (z. </a:t>
            </a:r>
            <a:r>
              <a:rPr lang="de-DE" sz="1500" dirty="0" smtClean="0"/>
              <a:t>B. Ausprägung der </a:t>
            </a:r>
            <a:r>
              <a:rPr lang="de-DE" sz="1500" dirty="0"/>
              <a:t>sekundären Geschlechtsmerkmale), psychische (z. B. </a:t>
            </a:r>
            <a:r>
              <a:rPr lang="de-DE" sz="1500" dirty="0" smtClean="0"/>
              <a:t>Abgrenzungsprozesse gegenüber </a:t>
            </a:r>
            <a:r>
              <a:rPr lang="de-DE" sz="1500" dirty="0"/>
              <a:t>Erwachsenen, Konflikte und Spannungen in der Peergroup), </a:t>
            </a:r>
            <a:r>
              <a:rPr lang="de-DE" sz="1500" dirty="0" smtClean="0"/>
              <a:t>mentale (z</a:t>
            </a:r>
            <a:r>
              <a:rPr lang="de-DE" sz="1500" dirty="0"/>
              <a:t>. B. kognitive Reifungsprozesse)</a:t>
            </a:r>
          </a:p>
          <a:p>
            <a:pPr marL="285750" indent="-285750">
              <a:buFont typeface="Arial" panose="020B0604020202020204" pitchFamily="34" charset="0"/>
              <a:buChar char="•"/>
            </a:pPr>
            <a:r>
              <a:rPr lang="de-DE" sz="1500" dirty="0" smtClean="0"/>
              <a:t>mögliche </a:t>
            </a:r>
            <a:r>
              <a:rPr lang="de-DE" sz="1500" dirty="0"/>
              <a:t>Konsequenzen dieser Veränderungen auf dem Weg zum </a:t>
            </a:r>
            <a:r>
              <a:rPr lang="de-DE" sz="1500" dirty="0" smtClean="0"/>
              <a:t>eigenen Selbst</a:t>
            </a:r>
            <a:r>
              <a:rPr lang="de-DE" sz="1500" dirty="0"/>
              <a:t>, z. B. Bereitschaft und Mut, zu den eigenen Stärken und Schwächen </a:t>
            </a:r>
            <a:r>
              <a:rPr lang="de-DE" sz="1500" dirty="0" smtClean="0"/>
              <a:t>zu stehen</a:t>
            </a:r>
            <a:r>
              <a:rPr lang="de-DE" sz="1500" dirty="0"/>
              <a:t>, Fähigkeit zu Empathie </a:t>
            </a:r>
            <a:r>
              <a:rPr lang="de-DE" sz="1500" dirty="0" smtClean="0"/>
              <a:t>und Perspektivenübernahme</a:t>
            </a:r>
            <a:r>
              <a:rPr lang="de-DE" sz="1500" dirty="0"/>
              <a:t>, Offenheit für </a:t>
            </a:r>
            <a:r>
              <a:rPr lang="de-DE" sz="1500" dirty="0" smtClean="0"/>
              <a:t>eine mehrdimensionale</a:t>
            </a:r>
            <a:r>
              <a:rPr lang="de-DE" sz="1500" dirty="0"/>
              <a:t>, differenzierte Weltsicht</a:t>
            </a:r>
          </a:p>
          <a:p>
            <a:pPr marL="285750" indent="-285750">
              <a:buFont typeface="Arial" panose="020B0604020202020204" pitchFamily="34" charset="0"/>
              <a:buChar char="•"/>
            </a:pPr>
            <a:r>
              <a:rPr lang="de-DE" sz="1500" dirty="0" smtClean="0"/>
              <a:t>Identitätsfindung </a:t>
            </a:r>
            <a:r>
              <a:rPr lang="de-DE" sz="1500" dirty="0"/>
              <a:t>als Herausforderung: Konflikte in der Lebenswelt </a:t>
            </a:r>
            <a:r>
              <a:rPr lang="de-DE" sz="1500" dirty="0" smtClean="0"/>
              <a:t>der Jugendlichen </a:t>
            </a:r>
            <a:r>
              <a:rPr lang="de-DE" sz="1500" dirty="0"/>
              <a:t>(Elternhaus, Schule, Freundeskreis, näheres Umfeld) und </a:t>
            </a:r>
            <a:r>
              <a:rPr lang="de-DE" sz="1500" dirty="0" smtClean="0"/>
              <a:t>mögliche Lösungsstrategien </a:t>
            </a:r>
            <a:r>
              <a:rPr lang="de-DE" sz="1500" dirty="0"/>
              <a:t>(z. B. Rollenspiele, Streitschlichterprogramme)</a:t>
            </a:r>
          </a:p>
          <a:p>
            <a:pPr marL="285750" indent="-285750">
              <a:buFont typeface="Arial" panose="020B0604020202020204" pitchFamily="34" charset="0"/>
              <a:buChar char="•"/>
            </a:pPr>
            <a:r>
              <a:rPr lang="de-DE" sz="1500" dirty="0" smtClean="0"/>
              <a:t>Selbstwerdung </a:t>
            </a:r>
            <a:r>
              <a:rPr lang="de-DE" sz="1500" dirty="0"/>
              <a:t>unter dem liebevollen Blick Gottes: die Gottebenbildlichkeit </a:t>
            </a:r>
            <a:r>
              <a:rPr lang="de-DE" sz="1500" dirty="0" smtClean="0"/>
              <a:t>des Menschen </a:t>
            </a:r>
            <a:r>
              <a:rPr lang="de-DE" sz="1500" dirty="0"/>
              <a:t>(Gen 1,27) und ihre Bedeutung für die Entfaltung der </a:t>
            </a:r>
            <a:r>
              <a:rPr lang="de-DE" sz="1500" dirty="0" smtClean="0"/>
              <a:t>Identität, insbesondere </a:t>
            </a:r>
            <a:r>
              <a:rPr lang="de-DE" sz="1500" dirty="0"/>
              <a:t>Stärkung des Selbstwertgefühls und </a:t>
            </a:r>
            <a:r>
              <a:rPr lang="de-DE" sz="1500" dirty="0" smtClean="0"/>
              <a:t>Relativierung gesellschaftlicher </a:t>
            </a:r>
            <a:r>
              <a:rPr lang="de-DE" sz="1500" dirty="0"/>
              <a:t>Maßstäbe (z. B. Aussehen, Besitzstand, äußerer Erfolg)</a:t>
            </a:r>
          </a:p>
          <a:p>
            <a:pPr marL="285750" indent="-285750">
              <a:buFont typeface="Arial" panose="020B0604020202020204" pitchFamily="34" charset="0"/>
              <a:buChar char="•"/>
            </a:pPr>
            <a:r>
              <a:rPr lang="de-DE" sz="1500" dirty="0" smtClean="0"/>
              <a:t>Vorbilder </a:t>
            </a:r>
            <a:r>
              <a:rPr lang="de-DE" sz="1500" dirty="0"/>
              <a:t>aus der kirchlichen Tradition oder aus dem näheren Umfeld (sog. </a:t>
            </a:r>
            <a:r>
              <a:rPr lang="de-DE" sz="1500" dirty="0" err="1" smtClean="0"/>
              <a:t>Local</a:t>
            </a:r>
            <a:r>
              <a:rPr lang="de-DE" sz="1500" dirty="0" smtClean="0"/>
              <a:t> </a:t>
            </a:r>
            <a:r>
              <a:rPr lang="de-DE" sz="1500" dirty="0" err="1" smtClean="0"/>
              <a:t>heroes</a:t>
            </a:r>
            <a:r>
              <a:rPr lang="de-DE" sz="1500" dirty="0"/>
              <a:t>) als Hilfe bei der Orientierung auf dem eigenen Lebensweg, z. </a:t>
            </a:r>
            <a:r>
              <a:rPr lang="de-DE" sz="1500" dirty="0" smtClean="0"/>
              <a:t>B. Johannes </a:t>
            </a:r>
            <a:r>
              <a:rPr lang="de-DE" sz="1500" dirty="0"/>
              <a:t>Bosco, Maria Ward</a:t>
            </a:r>
          </a:p>
          <a:p>
            <a:pPr marL="285750" indent="-285750">
              <a:buFont typeface="Arial" panose="020B0604020202020204" pitchFamily="34" charset="0"/>
              <a:buChar char="•"/>
            </a:pPr>
            <a:r>
              <a:rPr lang="de-DE" sz="1500" dirty="0" smtClean="0"/>
              <a:t>Freiheit </a:t>
            </a:r>
            <a:r>
              <a:rPr lang="de-DE" sz="1500" dirty="0"/>
              <a:t>und Vielfalt in der persönlichen Lebensgestaltung als Ausdruck einer </a:t>
            </a:r>
            <a:r>
              <a:rPr lang="de-DE" sz="1500" dirty="0" smtClean="0"/>
              <a:t>vom Geist </a:t>
            </a:r>
            <a:r>
              <a:rPr lang="de-DE" sz="1500" dirty="0"/>
              <a:t>gewirkten inneren Stärke; Angebote zu einer spirituellen Vertiefung </a:t>
            </a:r>
            <a:r>
              <a:rPr lang="de-DE" sz="1500" dirty="0" smtClean="0"/>
              <a:t>dieses positiven </a:t>
            </a:r>
            <a:r>
              <a:rPr lang="de-DE" sz="1500" dirty="0"/>
              <a:t>Gottesbezugs, z. B. </a:t>
            </a:r>
            <a:r>
              <a:rPr lang="de-DE" sz="1500" dirty="0" smtClean="0"/>
              <a:t>durch ausgewählte </a:t>
            </a:r>
            <a:r>
              <a:rPr lang="de-DE" sz="1500" dirty="0"/>
              <a:t>Psalmen oder </a:t>
            </a:r>
            <a:r>
              <a:rPr lang="de-DE" sz="1500" dirty="0" smtClean="0"/>
              <a:t>einfache Meditationsformen</a:t>
            </a:r>
            <a:endParaRPr lang="de-DE" sz="1500" dirty="0"/>
          </a:p>
        </p:txBody>
      </p:sp>
    </p:spTree>
    <p:extLst>
      <p:ext uri="{BB962C8B-B14F-4D97-AF65-F5344CB8AC3E}">
        <p14:creationId xmlns:p14="http://schemas.microsoft.com/office/powerpoint/2010/main" val="2533964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iagramm 1"/>
          <p:cNvPicPr>
            <a:picLocks noChangeArrowheads="1"/>
          </p:cNvPicPr>
          <p:nvPr/>
        </p:nvPicPr>
        <p:blipFill>
          <a:blip r:embed="rId2">
            <a:extLst>
              <a:ext uri="{28A0092B-C50C-407E-A947-70E740481C1C}">
                <a14:useLocalDpi xmlns:a14="http://schemas.microsoft.com/office/drawing/2010/main" val="0"/>
              </a:ext>
            </a:extLst>
          </a:blip>
          <a:srcRect l="-26425" t="-7153" r="-26511" b="-5884"/>
          <a:stretch>
            <a:fillRect/>
          </a:stretch>
        </p:blipFill>
        <p:spPr bwMode="auto">
          <a:xfrm>
            <a:off x="1115616" y="1196752"/>
            <a:ext cx="6565999"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95536" y="620686"/>
            <a:ext cx="8509061" cy="461665"/>
          </a:xfrm>
          <a:prstGeom prst="rect">
            <a:avLst/>
          </a:prstGeom>
          <a:noFill/>
        </p:spPr>
        <p:txBody>
          <a:bodyPr wrap="none" rtlCol="0">
            <a:spAutoFit/>
          </a:bodyPr>
          <a:lstStyle/>
          <a:p>
            <a:r>
              <a:rPr lang="de-DE" sz="2400" dirty="0"/>
              <a:t>3</a:t>
            </a:r>
            <a:r>
              <a:rPr lang="de-DE" sz="2400" dirty="0" smtClean="0"/>
              <a:t>. Kompetenzorientierter RU – </a:t>
            </a:r>
            <a:r>
              <a:rPr lang="de-DE" sz="2400" dirty="0" err="1" smtClean="0"/>
              <a:t>Lernbereiche</a:t>
            </a:r>
            <a:r>
              <a:rPr lang="de-DE" sz="2400" dirty="0" smtClean="0"/>
              <a:t> &amp; Kompetenzen</a:t>
            </a:r>
            <a:endParaRPr lang="de-DE" sz="2400" dirty="0"/>
          </a:p>
        </p:txBody>
      </p:sp>
    </p:spTree>
    <p:extLst>
      <p:ext uri="{BB962C8B-B14F-4D97-AF65-F5344CB8AC3E}">
        <p14:creationId xmlns:p14="http://schemas.microsoft.com/office/powerpoint/2010/main" val="4258000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332656"/>
            <a:ext cx="8352928" cy="5940088"/>
          </a:xfrm>
          <a:prstGeom prst="rect">
            <a:avLst/>
          </a:prstGeom>
          <a:noFill/>
        </p:spPr>
        <p:txBody>
          <a:bodyPr wrap="square" rtlCol="0">
            <a:spAutoFit/>
          </a:bodyPr>
          <a:lstStyle/>
          <a:p>
            <a:r>
              <a:rPr lang="de-DE" sz="2000" b="1" u="sng" dirty="0"/>
              <a:t>P</a:t>
            </a:r>
            <a:r>
              <a:rPr lang="de-DE" sz="2000" b="1" u="sng" dirty="0" smtClean="0"/>
              <a:t>rozessbezogenen </a:t>
            </a:r>
            <a:r>
              <a:rPr lang="de-DE" sz="2000" b="1" u="sng" dirty="0"/>
              <a:t>Kompetenzen </a:t>
            </a:r>
            <a:r>
              <a:rPr lang="de-DE" sz="2000" b="1" u="sng" dirty="0" smtClean="0"/>
              <a:t>:</a:t>
            </a:r>
          </a:p>
          <a:p>
            <a:r>
              <a:rPr lang="de-DE" dirty="0"/>
              <a:t> </a:t>
            </a:r>
          </a:p>
          <a:p>
            <a:r>
              <a:rPr lang="de-DE" dirty="0"/>
              <a:t>Im</a:t>
            </a:r>
            <a:r>
              <a:rPr lang="de-DE" i="1" dirty="0"/>
              <a:t> </a:t>
            </a:r>
            <a:r>
              <a:rPr lang="de-DE" b="1" i="1" dirty="0"/>
              <a:t>Wahrnehmen</a:t>
            </a:r>
            <a:r>
              <a:rPr lang="de-DE" i="1" dirty="0"/>
              <a:t> </a:t>
            </a:r>
            <a:r>
              <a:rPr lang="de-DE" dirty="0"/>
              <a:t>ermöglichen die Sinne den Zugang zur Welt. Im Aufmerksam-werden und im Sich-öffnen nehmen die Schülerinnen und Schüler auf, was geschieht - auch das, was sich hörbar machen will, was sie anspricht und sie berührt. In der Fähigkeit zum Wahrnehmen liegt damit ein grundlegender Ausgangs- und Zielpunkt religiöser Bildung und Erziehung.</a:t>
            </a:r>
          </a:p>
          <a:p>
            <a:r>
              <a:rPr lang="de-DE" dirty="0"/>
              <a:t> </a:t>
            </a:r>
          </a:p>
          <a:p>
            <a:r>
              <a:rPr lang="de-DE" dirty="0"/>
              <a:t>Im </a:t>
            </a:r>
            <a:r>
              <a:rPr lang="de-DE" b="1" i="1" dirty="0"/>
              <a:t>Verstehen</a:t>
            </a:r>
            <a:r>
              <a:rPr lang="de-DE" dirty="0"/>
              <a:t> gewinnt das Wahrgenommene für den Einzelnen Sinn und Bedeutung. Dadurch entsteht lebendiges Wissen. Verstehen umschließt das Unterscheiden von faktischen Informationen und bild- oder symbolhaften Sprach- und Ausdrucksformen. Religiöse Sprach- und Gestaltungsfähigkeit zeigt sich darin, dass und wie in wichtigen Lebensfragen sinnvolle Zusammenhänge entdeckt und aufgebaut werden.	</a:t>
            </a:r>
          </a:p>
          <a:p>
            <a:r>
              <a:rPr lang="de-DE" dirty="0"/>
              <a:t> </a:t>
            </a:r>
          </a:p>
          <a:p>
            <a:r>
              <a:rPr lang="de-DE" dirty="0"/>
              <a:t>Im </a:t>
            </a:r>
            <a:r>
              <a:rPr lang="de-DE" b="1" i="1" dirty="0"/>
              <a:t>Urteilen</a:t>
            </a:r>
            <a:r>
              <a:rPr lang="de-DE" dirty="0"/>
              <a:t> verlangt das Verstandene nach einer wertenden Auseinandersetzung. Durch den Zugriff auf Neues wird der eigene Horizont bestätigt, erweitert, geklärt oder in Frage gestellt. Eine eigene Sicht der Dinge erwerben Schülerinnen und Schüler, wenn sie lernen, abzuwägen und kritisch zu reflektieren. Im Urteilen-Können gründet die Freiheit zu religiöser Entscheidung</a:t>
            </a:r>
            <a:r>
              <a:rPr lang="de-DE" dirty="0" smtClean="0"/>
              <a:t>.</a:t>
            </a:r>
            <a:endParaRPr lang="de-DE" dirty="0"/>
          </a:p>
        </p:txBody>
      </p:sp>
    </p:spTree>
    <p:extLst>
      <p:ext uri="{BB962C8B-B14F-4D97-AF65-F5344CB8AC3E}">
        <p14:creationId xmlns:p14="http://schemas.microsoft.com/office/powerpoint/2010/main" val="1868151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404664"/>
            <a:ext cx="8640960" cy="5632311"/>
          </a:xfrm>
          <a:prstGeom prst="rect">
            <a:avLst/>
          </a:prstGeom>
        </p:spPr>
        <p:txBody>
          <a:bodyPr wrap="square">
            <a:spAutoFit/>
          </a:bodyPr>
          <a:lstStyle/>
          <a:p>
            <a:r>
              <a:rPr lang="de-DE" dirty="0"/>
              <a:t>Auf der Grundlage reflektierter Überzeugungen ermöglichen die erworbenen Kenntnisse und Fähigkeiten </a:t>
            </a:r>
            <a:r>
              <a:rPr lang="de-DE" b="1" i="1" dirty="0"/>
              <a:t>Teilhabe</a:t>
            </a:r>
            <a:r>
              <a:rPr lang="de-DE" dirty="0"/>
              <a:t> im Sinne eines verantwortlichen Handelns für sich und für andere. Sie befähigt die Schülerinnen und Schüler dazu, in altersgemäßer Weise das soziale Miteinander in seinen Strukturen zu bedenken und mitzugestalten. Menschen mit religiös entfalteter Kompetenz sind bereit und in der Lage, sich in das gesellschaftliche, soziale und kirchliche Leben einzubringen.</a:t>
            </a:r>
          </a:p>
          <a:p>
            <a:r>
              <a:rPr lang="de-DE" dirty="0"/>
              <a:t> </a:t>
            </a:r>
          </a:p>
          <a:p>
            <a:r>
              <a:rPr lang="de-DE" b="1" i="1" dirty="0"/>
              <a:t>Gestalten</a:t>
            </a:r>
            <a:r>
              <a:rPr lang="de-DE" dirty="0"/>
              <a:t> ist ein schöpferischer Prozess, der in besonderem Maße mit biographischen Prägungen verbunden ist. Schülerinnen und Schüler drücken ihr Eigenes, das Gefühlte und Gedachte, das Erlebte und Verstandene aus und teilen es mit. Darin formen und klären sie zugleich ihre Beziehungen zu vorgegebenen kulturellen und religiösen Inhalten und entwickeln ihre religiöse Ausdrucksfähigkeit weiter.</a:t>
            </a:r>
          </a:p>
          <a:p>
            <a:r>
              <a:rPr lang="de-DE" i="1" dirty="0"/>
              <a:t> </a:t>
            </a:r>
            <a:endParaRPr lang="de-DE" dirty="0"/>
          </a:p>
          <a:p>
            <a:r>
              <a:rPr lang="de-DE" b="1" i="1" dirty="0"/>
              <a:t>Kommunizieren</a:t>
            </a:r>
            <a:r>
              <a:rPr lang="de-DE" dirty="0"/>
              <a:t> befähigt die Schülerinnen und Schüler zum Dialog mit anderen auf der Grundlage gegenseitiger Achtung. Darin bewähren, korrigieren oder erweitern sich eigene Vorstellungen. In dieser Weise geprüft, entwickelt und festigt sich die Fähigkeit zum differenzierten Sich-Verständigen im Hinblick auf einen eigenen religiösen Standpunkt.</a:t>
            </a:r>
          </a:p>
        </p:txBody>
      </p:sp>
    </p:spTree>
    <p:extLst>
      <p:ext uri="{BB962C8B-B14F-4D97-AF65-F5344CB8AC3E}">
        <p14:creationId xmlns:p14="http://schemas.microsoft.com/office/powerpoint/2010/main" val="1093309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476672"/>
            <a:ext cx="8424936" cy="5632311"/>
          </a:xfrm>
          <a:prstGeom prst="rect">
            <a:avLst/>
          </a:prstGeom>
          <a:noFill/>
        </p:spPr>
        <p:txBody>
          <a:bodyPr wrap="square" rtlCol="0">
            <a:spAutoFit/>
          </a:bodyPr>
          <a:lstStyle/>
          <a:p>
            <a:pPr algn="just"/>
            <a:r>
              <a:rPr lang="de-DE" dirty="0"/>
              <a:t>Damit die Schülerinnen und Schüler in diesem Sinne zu „</a:t>
            </a:r>
            <a:r>
              <a:rPr lang="de-DE" b="1" i="1" dirty="0"/>
              <a:t>Kapitänen ihres eigenen Lebensschiffs</a:t>
            </a:r>
            <a:r>
              <a:rPr lang="de-DE" dirty="0"/>
              <a:t>“ (</a:t>
            </a:r>
            <a:r>
              <a:rPr lang="de-DE" dirty="0" err="1"/>
              <a:t>Hemel</a:t>
            </a:r>
            <a:r>
              <a:rPr lang="de-DE" dirty="0"/>
              <a:t> 2011) werden können, sind die Lernprozesse im Religionsunterricht auf eine </a:t>
            </a:r>
            <a:r>
              <a:rPr lang="de-DE" b="1" i="1" dirty="0"/>
              <a:t>ganzheitliche Persönlichkeitsbildung </a:t>
            </a:r>
            <a:r>
              <a:rPr lang="de-DE" dirty="0"/>
              <a:t>hin auszurichten. </a:t>
            </a:r>
            <a:endParaRPr lang="de-DE" dirty="0" smtClean="0"/>
          </a:p>
          <a:p>
            <a:pPr algn="just"/>
            <a:endParaRPr lang="de-DE" dirty="0"/>
          </a:p>
          <a:p>
            <a:pPr algn="just"/>
            <a:r>
              <a:rPr lang="de-DE" dirty="0"/>
              <a:t>Eine gelungene Subjektwerdung beinhaltet Selbststand und Gemeinschaftsfähigkeit. Diese  setzt eine zunehmende Differenzierung von kognitiven, affektiven, kommunikativen und pragmatischen Fähigkeiten und Fertigkeiten voraus, wie sie in den prozessorientierten Kompetenzen zugrunde gelegt sind. Dazu bedarf es auch einer </a:t>
            </a:r>
            <a:r>
              <a:rPr lang="de-DE" b="1" i="1" dirty="0"/>
              <a:t>neuen Lernkultur</a:t>
            </a:r>
            <a:r>
              <a:rPr lang="de-DE" dirty="0"/>
              <a:t>, die das eigenständige Lernen der Schülerinnen und Schüler initiiert, begleitet und fördert. Bei dieser Didaktik der Aneignung kommt den Lehrenden eine wichtige </a:t>
            </a:r>
            <a:r>
              <a:rPr lang="de-DE" b="1" i="1" dirty="0"/>
              <a:t>Vermittlerrolle</a:t>
            </a:r>
            <a:r>
              <a:rPr lang="de-DE" dirty="0"/>
              <a:t> zu: </a:t>
            </a:r>
            <a:r>
              <a:rPr lang="de-DE" b="1" i="1" dirty="0"/>
              <a:t>Ihre Aufgabe ist es, die Lernprozesse fachwissenschaftlich zu fundieren, die Lernarrangements sachgerecht zu strukturieren und die Schülerinnen und Schüler durch eine Kultur differenzierter Rückmeldungen zu unterstützen. Affektive Zugänge, kognitiv ausgerichtete Formen der Wissensvermittlung sowie kreative und handlungsorientierte Aufgabenstellungen sind sinnvoll miteinander zu verknüpfen und soweit möglich auf lebensweltliche Zusammenhänge zu beziehen. </a:t>
            </a:r>
          </a:p>
        </p:txBody>
      </p:sp>
    </p:spTree>
    <p:extLst>
      <p:ext uri="{BB962C8B-B14F-4D97-AF65-F5344CB8AC3E}">
        <p14:creationId xmlns:p14="http://schemas.microsoft.com/office/powerpoint/2010/main" val="1998631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 Kommunikation im RU</a:t>
            </a:r>
            <a:endParaRPr lang="de-DE" dirty="0"/>
          </a:p>
        </p:txBody>
      </p:sp>
      <p:sp>
        <p:nvSpPr>
          <p:cNvPr id="3" name="Textfeld 2"/>
          <p:cNvSpPr txBox="1"/>
          <p:nvPr/>
        </p:nvSpPr>
        <p:spPr>
          <a:xfrm>
            <a:off x="395536" y="1628800"/>
            <a:ext cx="8424936" cy="3416320"/>
          </a:xfrm>
          <a:prstGeom prst="rect">
            <a:avLst/>
          </a:prstGeom>
          <a:noFill/>
        </p:spPr>
        <p:txBody>
          <a:bodyPr wrap="square" rtlCol="0">
            <a:spAutoFit/>
          </a:bodyPr>
          <a:lstStyle/>
          <a:p>
            <a:pPr marL="342900" indent="-342900">
              <a:buAutoNum type="arabicPeriod"/>
            </a:pPr>
            <a:r>
              <a:rPr lang="de-DE" dirty="0" smtClean="0"/>
              <a:t>Öffnen des Lehrer-Schüler-Gesprächs als zentrale Kunst im RU</a:t>
            </a:r>
          </a:p>
          <a:p>
            <a:pPr marL="342900" indent="-342900">
              <a:buAutoNum type="arabicPeriod"/>
            </a:pPr>
            <a:endParaRPr lang="de-DE" dirty="0" smtClean="0"/>
          </a:p>
          <a:p>
            <a:pPr marL="342900" indent="-342900">
              <a:buAutoNum type="arabicPeriod"/>
            </a:pPr>
            <a:r>
              <a:rPr lang="de-DE" dirty="0" smtClean="0"/>
              <a:t>Tipps zur Gesprächsführung: </a:t>
            </a:r>
            <a:br>
              <a:rPr lang="de-DE" dirty="0" smtClean="0"/>
            </a:br>
            <a:r>
              <a:rPr lang="de-DE" dirty="0" smtClean="0"/>
              <a:t>- Verwendung von Operatoren</a:t>
            </a:r>
            <a:br>
              <a:rPr lang="de-DE" dirty="0" smtClean="0"/>
            </a:br>
            <a:r>
              <a:rPr lang="de-DE" dirty="0" smtClean="0"/>
              <a:t>- Zusammenfassen und Weitergeben von Schülerbeiträgen</a:t>
            </a:r>
            <a:br>
              <a:rPr lang="de-DE" dirty="0" smtClean="0"/>
            </a:br>
            <a:r>
              <a:rPr lang="de-DE" dirty="0" smtClean="0"/>
              <a:t>- Kunst des Nachfragens: Bitte um Präzisierung</a:t>
            </a:r>
            <a:br>
              <a:rPr lang="de-DE" dirty="0" smtClean="0"/>
            </a:br>
            <a:r>
              <a:rPr lang="de-DE" dirty="0" smtClean="0"/>
              <a:t>- Erzeugen von Spannungsbögen</a:t>
            </a:r>
            <a:br>
              <a:rPr lang="de-DE" dirty="0" smtClean="0"/>
            </a:br>
            <a:r>
              <a:rPr lang="de-DE" dirty="0" smtClean="0"/>
              <a:t>- Gefühl für die Länge eines ertragreichen Gesprächs</a:t>
            </a:r>
          </a:p>
          <a:p>
            <a:pPr marL="342900" indent="-342900">
              <a:buAutoNum type="arabicPeriod"/>
            </a:pPr>
            <a:endParaRPr lang="de-DE" dirty="0"/>
          </a:p>
          <a:p>
            <a:pPr marL="342900" indent="-342900">
              <a:buAutoNum type="arabicPeriod"/>
            </a:pPr>
            <a:r>
              <a:rPr lang="de-DE" dirty="0" smtClean="0"/>
              <a:t>Wesentliche Lehrerkompetenz: Interaktion auf verschiedenen Ebene (Körper – Präsenz im Klassenzimmer; Stimme – implizite Disziplinierung; Gesprächsführung – affektive und kognitive Schwerpunktsetzung)</a:t>
            </a:r>
            <a:endParaRPr lang="de-DE" dirty="0"/>
          </a:p>
        </p:txBody>
      </p:sp>
    </p:spTree>
    <p:extLst>
      <p:ext uri="{BB962C8B-B14F-4D97-AF65-F5344CB8AC3E}">
        <p14:creationId xmlns:p14="http://schemas.microsoft.com/office/powerpoint/2010/main" val="3644935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16632"/>
            <a:ext cx="5400600" cy="6667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9796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80242696"/>
              </p:ext>
            </p:extLst>
          </p:nvPr>
        </p:nvGraphicFramePr>
        <p:xfrm>
          <a:off x="539552" y="1076328"/>
          <a:ext cx="7992888" cy="4440903"/>
        </p:xfrm>
        <a:graphic>
          <a:graphicData uri="http://schemas.openxmlformats.org/drawingml/2006/table">
            <a:tbl>
              <a:tblPr firstRow="1" firstCol="1" lastRow="1" lastCol="1" bandRow="1" bandCol="1">
                <a:tableStyleId>{5C22544A-7EE6-4342-B048-85BDC9FD1C3A}</a:tableStyleId>
              </a:tblPr>
              <a:tblGrid>
                <a:gridCol w="2520280"/>
                <a:gridCol w="5472608"/>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32613900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50940632"/>
              </p:ext>
            </p:extLst>
          </p:nvPr>
        </p:nvGraphicFramePr>
        <p:xfrm>
          <a:off x="539552" y="620688"/>
          <a:ext cx="7704856" cy="5974080"/>
        </p:xfrm>
        <a:graphic>
          <a:graphicData uri="http://schemas.openxmlformats.org/drawingml/2006/table">
            <a:tbl>
              <a:tblPr firstRow="1" firstCol="1" lastRow="1" lastCol="1" bandRow="1" bandCol="1">
                <a:tableStyleId>{5C22544A-7EE6-4342-B048-85BDC9FD1C3A}</a:tableStyleId>
              </a:tblPr>
              <a:tblGrid>
                <a:gridCol w="2112622"/>
                <a:gridCol w="5592234"/>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1991428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646538539"/>
              </p:ext>
            </p:extLst>
          </p:nvPr>
        </p:nvGraphicFramePr>
        <p:xfrm>
          <a:off x="467544" y="404664"/>
          <a:ext cx="8064896" cy="6444308"/>
        </p:xfrm>
        <a:graphic>
          <a:graphicData uri="http://schemas.openxmlformats.org/drawingml/2006/table">
            <a:tbl>
              <a:tblPr firstRow="1" firstCol="1" lastRow="1" lastCol="1" bandRow="1" bandCol="1">
                <a:tableStyleId>{5C22544A-7EE6-4342-B048-85BDC9FD1C3A}</a:tableStyleId>
              </a:tblPr>
              <a:tblGrid>
                <a:gridCol w="2211343"/>
                <a:gridCol w="5853553"/>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Tree>
    <p:extLst>
      <p:ext uri="{BB962C8B-B14F-4D97-AF65-F5344CB8AC3E}">
        <p14:creationId xmlns:p14="http://schemas.microsoft.com/office/powerpoint/2010/main" val="102689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Gesprächsformen</a:t>
            </a:r>
            <a:endParaRPr lang="de-DE" dirty="0"/>
          </a:p>
        </p:txBody>
      </p:sp>
      <p:sp>
        <p:nvSpPr>
          <p:cNvPr id="3" name="Textfeld 2"/>
          <p:cNvSpPr txBox="1"/>
          <p:nvPr/>
        </p:nvSpPr>
        <p:spPr>
          <a:xfrm>
            <a:off x="323528" y="1412776"/>
            <a:ext cx="8496944" cy="923330"/>
          </a:xfrm>
          <a:prstGeom prst="rect">
            <a:avLst/>
          </a:prstGeom>
          <a:noFill/>
        </p:spPr>
        <p:txBody>
          <a:bodyPr wrap="square" rtlCol="0">
            <a:spAutoFit/>
          </a:bodyPr>
          <a:lstStyle/>
          <a:p>
            <a:r>
              <a:rPr lang="de-DE" dirty="0" smtClean="0"/>
              <a:t>Das </a:t>
            </a:r>
            <a:r>
              <a:rPr lang="de-DE" dirty="0"/>
              <a:t>Unterrichtsgespräch ist ein Gespräch, das dem Zwecke des Lehrens und Lernens im </a:t>
            </a:r>
            <a:r>
              <a:rPr lang="de-DE" dirty="0" smtClean="0"/>
              <a:t>Unterricht dient, und </a:t>
            </a:r>
            <a:r>
              <a:rPr lang="de-DE" dirty="0"/>
              <a:t>es ist durch eine unterschiedlich starke Lehrerlenkung </a:t>
            </a:r>
            <a:r>
              <a:rPr lang="de-DE" dirty="0" smtClean="0"/>
              <a:t>gekennzeichnet.</a:t>
            </a: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820" y="2564904"/>
            <a:ext cx="7812360" cy="3813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6752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Gesprächsformen</a:t>
            </a:r>
            <a:endParaRPr lang="de-DE" dirty="0"/>
          </a:p>
        </p:txBody>
      </p:sp>
      <p:sp>
        <p:nvSpPr>
          <p:cNvPr id="3" name="Textfeld 2"/>
          <p:cNvSpPr txBox="1"/>
          <p:nvPr/>
        </p:nvSpPr>
        <p:spPr>
          <a:xfrm>
            <a:off x="251520" y="1484784"/>
            <a:ext cx="8568952" cy="4247317"/>
          </a:xfrm>
          <a:prstGeom prst="rect">
            <a:avLst/>
          </a:prstGeom>
          <a:noFill/>
        </p:spPr>
        <p:txBody>
          <a:bodyPr wrap="square" rtlCol="0">
            <a:spAutoFit/>
          </a:bodyPr>
          <a:lstStyle/>
          <a:p>
            <a:r>
              <a:rPr lang="de-DE" b="1" dirty="0"/>
              <a:t>Gelenktes Unterrichtsgespräch (Thiele) / Lehrgespräch (</a:t>
            </a:r>
            <a:r>
              <a:rPr lang="de-DE" b="1" dirty="0" err="1"/>
              <a:t>Gaudig</a:t>
            </a:r>
            <a:r>
              <a:rPr lang="de-DE" b="1" dirty="0"/>
              <a:t>) / Prüfungsgespräch:</a:t>
            </a:r>
            <a:endParaRPr lang="de-DE" dirty="0"/>
          </a:p>
          <a:p>
            <a:r>
              <a:rPr lang="de-DE" dirty="0"/>
              <a:t>Gesprächsformen, in denen der Lehrer Inhalt und Ziel des Gesprächs vorgibt, aber die Schüler durch regelmäßige Zwischen-und Rückfragen (Verständnis-, Wiederholungs-, Beispiel-, Prüfungsfragen) zum aufmerksamen Nachvollziehen des Gedankenganges zwingt.</a:t>
            </a:r>
          </a:p>
          <a:p>
            <a:endParaRPr lang="de-DE" b="1" dirty="0" smtClean="0"/>
          </a:p>
          <a:p>
            <a:r>
              <a:rPr lang="de-DE" b="1" dirty="0" smtClean="0"/>
              <a:t>Fragend-entwickelndes </a:t>
            </a:r>
            <a:r>
              <a:rPr lang="de-DE" b="1" dirty="0"/>
              <a:t>Gespräch:</a:t>
            </a:r>
            <a:endParaRPr lang="de-DE" dirty="0"/>
          </a:p>
          <a:p>
            <a:r>
              <a:rPr lang="de-DE" dirty="0"/>
              <a:t>Gesprächsform, in der der Lehrer durch geschickte Nutzung der Vorkenntnisse der Schüler sowie ihres logischen und psychologischen Argumentationsvermögens einen Sach-, </a:t>
            </a:r>
            <a:r>
              <a:rPr lang="de-DE" dirty="0" smtClean="0"/>
              <a:t>Sinn- oder </a:t>
            </a:r>
            <a:r>
              <a:rPr lang="de-DE" dirty="0"/>
              <a:t>Problemzusammenhang aus der Sicht und in der Sprache der Schüler fragend entwickelt. Das fragend-entwickelnde Gespräch wird in der offenen und weniger gelenkten Form auch </a:t>
            </a:r>
            <a:r>
              <a:rPr lang="de-DE" i="1" dirty="0"/>
              <a:t>sokratisches Gespräch </a:t>
            </a:r>
            <a:r>
              <a:rPr lang="de-DE" dirty="0"/>
              <a:t>genannt (Martin Wagenschein).</a:t>
            </a:r>
          </a:p>
          <a:p>
            <a:endParaRPr lang="de-DE" dirty="0"/>
          </a:p>
        </p:txBody>
      </p:sp>
    </p:spTree>
    <p:extLst>
      <p:ext uri="{BB962C8B-B14F-4D97-AF65-F5344CB8AC3E}">
        <p14:creationId xmlns:p14="http://schemas.microsoft.com/office/powerpoint/2010/main" val="1923014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Gesprächsformen</a:t>
            </a:r>
            <a:endParaRPr lang="de-DE" dirty="0"/>
          </a:p>
        </p:txBody>
      </p:sp>
      <p:sp>
        <p:nvSpPr>
          <p:cNvPr id="3" name="Textfeld 2"/>
          <p:cNvSpPr txBox="1"/>
          <p:nvPr/>
        </p:nvSpPr>
        <p:spPr>
          <a:xfrm>
            <a:off x="323528" y="1628800"/>
            <a:ext cx="8352928" cy="4801314"/>
          </a:xfrm>
          <a:prstGeom prst="rect">
            <a:avLst/>
          </a:prstGeom>
          <a:noFill/>
        </p:spPr>
        <p:txBody>
          <a:bodyPr wrap="square" rtlCol="0">
            <a:spAutoFit/>
          </a:bodyPr>
          <a:lstStyle/>
          <a:p>
            <a:r>
              <a:rPr lang="de-DE" b="1" dirty="0"/>
              <a:t>Freies Unterrichtsgespräch / Schülergespräch: </a:t>
            </a:r>
            <a:endParaRPr lang="de-DE" dirty="0"/>
          </a:p>
          <a:p>
            <a:r>
              <a:rPr lang="de-DE" dirty="0"/>
              <a:t>Gesprächsform, in der der Lehrer vorwiegend Impulse gibt, die Schüler diskursiv einbindet und sie zu Interaktionen anregt.</a:t>
            </a:r>
          </a:p>
          <a:p>
            <a:endParaRPr lang="de-DE" b="1" dirty="0" smtClean="0"/>
          </a:p>
          <a:p>
            <a:r>
              <a:rPr lang="de-DE" b="1" dirty="0" smtClean="0"/>
              <a:t>Diskussion </a:t>
            </a:r>
            <a:r>
              <a:rPr lang="de-DE" b="1" dirty="0"/>
              <a:t>/ Streitgespräch / Debatte / Pro-Contra:</a:t>
            </a:r>
            <a:endParaRPr lang="de-DE" dirty="0"/>
          </a:p>
          <a:p>
            <a:r>
              <a:rPr lang="de-DE" dirty="0"/>
              <a:t>Formal stark geregelte Gesprächsformen zur Erörterung umstrittener, kontroverser Fragen und Probleme. Sie dienen vor allem der Schulung der Argumentationsfähigkeit.</a:t>
            </a:r>
          </a:p>
          <a:p>
            <a:endParaRPr lang="de-DE" b="1" dirty="0" smtClean="0"/>
          </a:p>
          <a:p>
            <a:r>
              <a:rPr lang="de-DE" b="1" dirty="0" smtClean="0"/>
              <a:t>Unterhaltung </a:t>
            </a:r>
            <a:r>
              <a:rPr lang="de-DE" b="1" dirty="0"/>
              <a:t>/ Austausch:</a:t>
            </a:r>
            <a:endParaRPr lang="de-DE" dirty="0"/>
          </a:p>
          <a:p>
            <a:r>
              <a:rPr lang="de-DE" dirty="0"/>
              <a:t>Gesprächsform im Zusammenhang mit Partner-und Gruppenarbeit</a:t>
            </a:r>
          </a:p>
          <a:p>
            <a:endParaRPr lang="de-DE" i="1" dirty="0" smtClean="0"/>
          </a:p>
          <a:p>
            <a:endParaRPr lang="de-DE" i="1" dirty="0"/>
          </a:p>
          <a:p>
            <a:r>
              <a:rPr lang="de-DE" i="1" dirty="0" smtClean="0"/>
              <a:t>Das </a:t>
            </a:r>
            <a:r>
              <a:rPr lang="de-DE" i="1" dirty="0"/>
              <a:t>gelenkte Unterrichtsgespräch ist quantitativ gesehen das wichtigste Gestaltungsmittel des Unterrichts überhaupt. Es macht etwa zwei Drittel des Frontalunterrichts aus.</a:t>
            </a:r>
            <a:endParaRPr lang="de-DE" dirty="0"/>
          </a:p>
          <a:p>
            <a:endParaRPr lang="de-DE" dirty="0"/>
          </a:p>
        </p:txBody>
      </p:sp>
    </p:spTree>
    <p:extLst>
      <p:ext uri="{BB962C8B-B14F-4D97-AF65-F5344CB8AC3E}">
        <p14:creationId xmlns:p14="http://schemas.microsoft.com/office/powerpoint/2010/main" val="253823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16632"/>
            <a:ext cx="5400600" cy="6667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2110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988980017"/>
              </p:ext>
            </p:extLst>
          </p:nvPr>
        </p:nvGraphicFramePr>
        <p:xfrm>
          <a:off x="539552" y="1076328"/>
          <a:ext cx="7992888" cy="4440903"/>
        </p:xfrm>
        <a:graphic>
          <a:graphicData uri="http://schemas.openxmlformats.org/drawingml/2006/table">
            <a:tbl>
              <a:tblPr firstRow="1" firstCol="1" lastRow="1" lastCol="1" bandRow="1" bandCol="1">
                <a:tableStyleId>{5C22544A-7EE6-4342-B048-85BDC9FD1C3A}</a:tableStyleId>
              </a:tblPr>
              <a:tblGrid>
                <a:gridCol w="2520280"/>
                <a:gridCol w="5472608"/>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2137581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699343854"/>
              </p:ext>
            </p:extLst>
          </p:nvPr>
        </p:nvGraphicFramePr>
        <p:xfrm>
          <a:off x="539552" y="620688"/>
          <a:ext cx="7704856" cy="5974080"/>
        </p:xfrm>
        <a:graphic>
          <a:graphicData uri="http://schemas.openxmlformats.org/drawingml/2006/table">
            <a:tbl>
              <a:tblPr firstRow="1" firstCol="1" lastRow="1" lastCol="1" bandRow="1" bandCol="1">
                <a:tableStyleId>{5C22544A-7EE6-4342-B048-85BDC9FD1C3A}</a:tableStyleId>
              </a:tblPr>
              <a:tblGrid>
                <a:gridCol w="2112622"/>
                <a:gridCol w="5592234"/>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24484451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2697</Words>
  <Application>Microsoft Office PowerPoint</Application>
  <PresentationFormat>Bildschirmpräsentation (4:3)</PresentationFormat>
  <Paragraphs>371</Paragraphs>
  <Slides>33</Slides>
  <Notes>0</Notes>
  <HiddenSlides>0</HiddenSlides>
  <MMClips>0</MMClips>
  <ScaleCrop>false</ScaleCrop>
  <HeadingPairs>
    <vt:vector size="4" baseType="variant">
      <vt:variant>
        <vt:lpstr>Design</vt:lpstr>
      </vt:variant>
      <vt:variant>
        <vt:i4>1</vt:i4>
      </vt:variant>
      <vt:variant>
        <vt:lpstr>Folientitel</vt:lpstr>
      </vt:variant>
      <vt:variant>
        <vt:i4>33</vt:i4>
      </vt:variant>
    </vt:vector>
  </HeadingPairs>
  <TitlesOfParts>
    <vt:vector size="34" baseType="lpstr">
      <vt:lpstr>Cronus</vt:lpstr>
      <vt:lpstr>PowerPoint-Präsentation</vt:lpstr>
      <vt:lpstr>Organisatorisches</vt:lpstr>
      <vt:lpstr>1. Kommunikation im RU</vt:lpstr>
      <vt:lpstr>Gesprächsformen</vt:lpstr>
      <vt:lpstr>Gesprächsformen</vt:lpstr>
      <vt:lpstr>Gesprächsformen</vt:lpstr>
      <vt:lpstr>PowerPoint-Präsentation</vt:lpstr>
      <vt:lpstr>PowerPoint-Präsentation</vt:lpstr>
      <vt:lpstr>PowerPoint-Präsentation</vt:lpstr>
      <vt:lpstr>PowerPoint-Präsentation</vt:lpstr>
      <vt:lpstr>2. Religion erleben</vt:lpstr>
      <vt:lpstr>2. Religion erleben</vt:lpstr>
      <vt:lpstr>2. Religion erleben</vt:lpstr>
      <vt:lpstr>2. Performativer RU</vt:lpstr>
      <vt:lpstr>2. Performativer RU</vt:lpstr>
      <vt:lpstr>2. Performativer RU</vt:lpstr>
      <vt:lpstr>2. Performativer RU</vt:lpstr>
      <vt:lpstr>3. Performativer RU</vt:lpstr>
      <vt:lpstr>3. Performativer RU</vt:lpstr>
      <vt:lpstr>2. Performativer RU</vt:lpstr>
      <vt:lpstr>2. Religion erleben</vt:lpstr>
      <vt:lpstr>2. Religion erleben</vt:lpstr>
      <vt:lpstr>2. Religion erleben</vt:lpstr>
      <vt:lpstr>3. Blick in den LehrplanPLUS:  KR7 Lernbereich: 1 Auf dem Weg zu mir selbst: Herausforderungen im Jugendalter (ca. 10 Std.)</vt:lpstr>
      <vt:lpstr>KR7 Lernbereich: 1 Auf dem Weg zu mir selbst: Herausforderungen im Jugendalter (ca. 10 Std.)</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75</cp:revision>
  <dcterms:created xsi:type="dcterms:W3CDTF">2008-09-18T17:53:13Z</dcterms:created>
  <dcterms:modified xsi:type="dcterms:W3CDTF">2016-10-25T22:11:40Z</dcterms:modified>
</cp:coreProperties>
</file>