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68" r:id="rId1"/>
  </p:sldMasterIdLst>
  <p:sldIdLst>
    <p:sldId id="256" r:id="rId2"/>
    <p:sldId id="275" r:id="rId3"/>
    <p:sldId id="292" r:id="rId4"/>
    <p:sldId id="293" r:id="rId5"/>
    <p:sldId id="294" r:id="rId6"/>
    <p:sldId id="279" r:id="rId7"/>
    <p:sldId id="280" r:id="rId8"/>
    <p:sldId id="281" r:id="rId9"/>
    <p:sldId id="282" r:id="rId10"/>
    <p:sldId id="283" r:id="rId11"/>
    <p:sldId id="284" r:id="rId12"/>
    <p:sldId id="285" r:id="rId13"/>
    <p:sldId id="286" r:id="rId14"/>
    <p:sldId id="287" r:id="rId15"/>
    <p:sldId id="288" r:id="rId16"/>
    <p:sldId id="289" r:id="rId17"/>
    <p:sldId id="290" r:id="rId18"/>
    <p:sldId id="291" r:id="rId19"/>
    <p:sldId id="276" r:id="rId20"/>
    <p:sldId id="278" r:id="rId21"/>
    <p:sldId id="266" r:id="rId22"/>
  </p:sldIdLst>
  <p:sldSz cx="9144000" cy="6858000" type="screen4x3"/>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0" d="100"/>
          <a:sy n="70" d="100"/>
        </p:scale>
        <p:origin x="-1968" y="-46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bg>
      <p:bgRef idx="1001">
        <a:schemeClr val="bg2"/>
      </p:bgRef>
    </p:bg>
    <p:spTree>
      <p:nvGrpSpPr>
        <p:cNvPr id="1" name=""/>
        <p:cNvGrpSpPr/>
        <p:nvPr/>
      </p:nvGrpSpPr>
      <p:grpSpPr>
        <a:xfrm>
          <a:off x="0" y="0"/>
          <a:ext cx="0" cy="0"/>
          <a:chOff x="0" y="0"/>
          <a:chExt cx="0" cy="0"/>
        </a:xfrm>
      </p:grpSpPr>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Untertitel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de-DE" smtClean="0"/>
              <a:t>Formatvorlage des Untertitelmasters durch Klicken bearbeiten</a:t>
            </a:r>
            <a:endParaRPr kumimoji="0" lang="en-US"/>
          </a:p>
        </p:txBody>
      </p:sp>
      <p:sp>
        <p:nvSpPr>
          <p:cNvPr id="28" name="Datumsplatzhalter 27"/>
          <p:cNvSpPr>
            <a:spLocks noGrp="1"/>
          </p:cNvSpPr>
          <p:nvPr>
            <p:ph type="dt" sz="half" idx="10"/>
          </p:nvPr>
        </p:nvSpPr>
        <p:spPr/>
        <p:txBody>
          <a:bodyPr/>
          <a:lstStyle/>
          <a:p>
            <a:fld id="{4763EBB9-EF90-4D54-9F12-28C887A9A25B}" type="datetimeFigureOut">
              <a:rPr lang="de-DE" smtClean="0"/>
              <a:pPr/>
              <a:t>29.11.2016</a:t>
            </a:fld>
            <a:endParaRPr lang="de-DE"/>
          </a:p>
        </p:txBody>
      </p:sp>
      <p:sp>
        <p:nvSpPr>
          <p:cNvPr id="17" name="Fußzeilenplatzhalter 16"/>
          <p:cNvSpPr>
            <a:spLocks noGrp="1"/>
          </p:cNvSpPr>
          <p:nvPr>
            <p:ph type="ftr" sz="quarter" idx="11"/>
          </p:nvPr>
        </p:nvSpPr>
        <p:spPr/>
        <p:txBody>
          <a:bodyPr/>
          <a:lstStyle/>
          <a:p>
            <a:endParaRPr lang="de-DE"/>
          </a:p>
        </p:txBody>
      </p:sp>
      <p:sp>
        <p:nvSpPr>
          <p:cNvPr id="7" name="Gerade Verbindung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lipse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Ellipse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Foliennummernplatzhalt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8" name="Titel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Vertikaler Textplatzhalter 2"/>
          <p:cNvSpPr>
            <a:spLocks noGrp="1"/>
          </p:cNvSpPr>
          <p:nvPr>
            <p:ph type="body" orient="vert" idx="1"/>
          </p:nvPr>
        </p:nvSpPr>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29.11.2016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p:txBody>
          <a:bodyPr/>
          <a:lstStyle/>
          <a:p>
            <a:fld id="{89B6F910-E374-46B5-9536-3FF320AB95CF}" type="slidenum">
              <a:rPr lang="de-DE" smtClean="0"/>
              <a:pPr/>
              <a:t>‹Nr.›</a:t>
            </a:fld>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bg>
      <p:bgRef idx="1001">
        <a:schemeClr val="bg2"/>
      </p:bgRef>
    </p:bg>
    <p:spTree>
      <p:nvGrpSpPr>
        <p:cNvPr id="1" name=""/>
        <p:cNvGrpSpPr/>
        <p:nvPr/>
      </p:nvGrpSpPr>
      <p:grpSpPr>
        <a:xfrm>
          <a:off x="0" y="0"/>
          <a:ext cx="0" cy="0"/>
          <a:chOff x="0" y="0"/>
          <a:chExt cx="0" cy="0"/>
        </a:xfrm>
      </p:grpSpPr>
      <p:sp>
        <p:nvSpPr>
          <p:cNvPr id="7" name="Rechtec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ec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Gerade Verbindung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Ellipse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Foliennummernplatzhalter 5"/>
          <p:cNvSpPr>
            <a:spLocks noGrp="1"/>
          </p:cNvSpPr>
          <p:nvPr>
            <p:ph type="sldNum" sz="quarter" idx="12"/>
          </p:nvPr>
        </p:nvSpPr>
        <p:spPr>
          <a:xfrm>
            <a:off x="6915912" y="3009901"/>
            <a:ext cx="457200" cy="441325"/>
          </a:xfrm>
        </p:spPr>
        <p:txBody>
          <a:bodyPr/>
          <a:lstStyle/>
          <a:p>
            <a:fld id="{89B6F910-E374-46B5-9536-3FF320AB95CF}" type="slidenum">
              <a:rPr lang="de-DE" smtClean="0"/>
              <a:pPr/>
              <a:t>‹Nr.›</a:t>
            </a:fld>
            <a:endParaRPr lang="de-DE"/>
          </a:p>
        </p:txBody>
      </p:sp>
      <p:sp>
        <p:nvSpPr>
          <p:cNvPr id="3" name="Vertikaler Textplatzhalter 2"/>
          <p:cNvSpPr>
            <a:spLocks noGrp="1"/>
          </p:cNvSpPr>
          <p:nvPr>
            <p:ph type="body" orient="vert" idx="1"/>
          </p:nvPr>
        </p:nvSpPr>
        <p:spPr>
          <a:xfrm>
            <a:off x="304800" y="304800"/>
            <a:ext cx="6553200" cy="5821366"/>
          </a:xfrm>
        </p:spPr>
        <p:txBody>
          <a:bodyPr vert="eaVert"/>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29.11.2016</a:t>
            </a:fld>
            <a:endParaRPr lang="de-DE"/>
          </a:p>
        </p:txBody>
      </p:sp>
      <p:sp>
        <p:nvSpPr>
          <p:cNvPr id="5" name="Fußzeilenplatzhalter 4"/>
          <p:cNvSpPr>
            <a:spLocks noGrp="1"/>
          </p:cNvSpPr>
          <p:nvPr>
            <p:ph type="ftr" sz="quarter" idx="11"/>
          </p:nvPr>
        </p:nvSpPr>
        <p:spPr/>
        <p:txBody>
          <a:bodyPr/>
          <a:lstStyle/>
          <a:p>
            <a:endParaRPr lang="de-DE"/>
          </a:p>
        </p:txBody>
      </p:sp>
      <p:sp>
        <p:nvSpPr>
          <p:cNvPr id="2" name="Vertikaler Titel 1"/>
          <p:cNvSpPr>
            <a:spLocks noGrp="1"/>
          </p:cNvSpPr>
          <p:nvPr>
            <p:ph type="title" orient="vert"/>
          </p:nvPr>
        </p:nvSpPr>
        <p:spPr>
          <a:xfrm>
            <a:off x="7391400" y="304801"/>
            <a:ext cx="1447800" cy="5851525"/>
          </a:xfrm>
        </p:spPr>
        <p:txBody>
          <a:bodyPr vert="eaVert"/>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solidFill>
                  <a:schemeClr val="accent3">
                    <a:shade val="75000"/>
                  </a:schemeClr>
                </a:solidFill>
              </a:defRPr>
            </a:lvl1pPr>
          </a:lstStyle>
          <a:p>
            <a:r>
              <a:rPr kumimoji="0" lang="de-DE" smtClean="0"/>
              <a:t>Titelmasterformat durch Klicken bearbeiten</a:t>
            </a:r>
            <a:endParaRPr kumimoji="0" lang="en-US"/>
          </a:p>
        </p:txBody>
      </p:sp>
      <p:sp>
        <p:nvSpPr>
          <p:cNvPr id="4" name="Datumsplatzhalter 3"/>
          <p:cNvSpPr>
            <a:spLocks noGrp="1"/>
          </p:cNvSpPr>
          <p:nvPr>
            <p:ph type="dt" sz="half" idx="10"/>
          </p:nvPr>
        </p:nvSpPr>
        <p:spPr/>
        <p:txBody>
          <a:bodyPr/>
          <a:lstStyle/>
          <a:p>
            <a:fld id="{4763EBB9-EF90-4D54-9F12-28C887A9A25B}" type="datetimeFigureOut">
              <a:rPr lang="de-DE" smtClean="0"/>
              <a:pPr/>
              <a:t>29.11.2016</a:t>
            </a:fld>
            <a:endParaRPr lang="de-DE"/>
          </a:p>
        </p:txBody>
      </p:sp>
      <p:sp>
        <p:nvSpPr>
          <p:cNvPr id="5" name="Fußzeilenplatzhalter 4"/>
          <p:cNvSpPr>
            <a:spLocks noGrp="1"/>
          </p:cNvSpPr>
          <p:nvPr>
            <p:ph type="ftr" sz="quarter" idx="11"/>
          </p:nvPr>
        </p:nvSpPr>
        <p:spPr/>
        <p:txBody>
          <a:bodyPr/>
          <a:lstStyle/>
          <a:p>
            <a:endParaRPr lang="de-DE"/>
          </a:p>
        </p:txBody>
      </p:sp>
      <p:sp>
        <p:nvSpPr>
          <p:cNvPr id="6" name="Foliennummernplatzhalter 5"/>
          <p:cNvSpPr>
            <a:spLocks noGrp="1"/>
          </p:cNvSpPr>
          <p:nvPr>
            <p:ph type="sldNum" sz="quarter" idx="12"/>
          </p:nvPr>
        </p:nvSpPr>
        <p:spPr>
          <a:xfrm>
            <a:off x="4361688" y="1026372"/>
            <a:ext cx="457200" cy="441325"/>
          </a:xfrm>
        </p:spPr>
        <p:txBody>
          <a:bodyPr/>
          <a:lstStyle/>
          <a:p>
            <a:fld id="{89B6F910-E374-46B5-9536-3FF320AB95CF}" type="slidenum">
              <a:rPr lang="de-DE" smtClean="0"/>
              <a:pPr/>
              <a:t>‹Nr.›</a:t>
            </a:fld>
            <a:endParaRPr lang="de-DE"/>
          </a:p>
        </p:txBody>
      </p:sp>
      <p:sp>
        <p:nvSpPr>
          <p:cNvPr id="8" name="Inhaltsplatzhalter 7"/>
          <p:cNvSpPr>
            <a:spLocks noGrp="1"/>
          </p:cNvSpPr>
          <p:nvPr>
            <p:ph sz="quarter" idx="1"/>
          </p:nvPr>
        </p:nvSpPr>
        <p:spPr>
          <a:xfrm>
            <a:off x="301752" y="1527048"/>
            <a:ext cx="8503920" cy="45720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Ref idx="1001">
        <a:schemeClr val="bg1"/>
      </p:bgRef>
    </p:bg>
    <p:spTree>
      <p:nvGrpSpPr>
        <p:cNvPr id="1" name=""/>
        <p:cNvGrpSpPr/>
        <p:nvPr/>
      </p:nvGrpSpPr>
      <p:grpSpPr>
        <a:xfrm>
          <a:off x="0" y="0"/>
          <a:ext cx="0" cy="0"/>
          <a:chOff x="0" y="0"/>
          <a:chExt cx="0" cy="0"/>
        </a:xfrm>
      </p:grpSpPr>
      <p:sp>
        <p:nvSpPr>
          <p:cNvPr id="17" name="Rechtec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ec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platzhalt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de-DE" smtClean="0"/>
              <a:t>Textmasterformat bearbeiten</a:t>
            </a:r>
          </a:p>
        </p:txBody>
      </p:sp>
      <p:sp>
        <p:nvSpPr>
          <p:cNvPr id="13" name="Rechtec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htec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ußzeilenplatzhalter 4"/>
          <p:cNvSpPr>
            <a:spLocks noGrp="1"/>
          </p:cNvSpPr>
          <p:nvPr>
            <p:ph type="ftr" sz="quarter" idx="11"/>
          </p:nvPr>
        </p:nvSpPr>
        <p:spPr/>
        <p:txBody>
          <a:bodyPr/>
          <a:lstStyle/>
          <a:p>
            <a:endParaRPr lang="de-DE"/>
          </a:p>
        </p:txBody>
      </p:sp>
      <p:sp>
        <p:nvSpPr>
          <p:cNvPr id="4" name="Datumsplatzhalter 3"/>
          <p:cNvSpPr>
            <a:spLocks noGrp="1"/>
          </p:cNvSpPr>
          <p:nvPr>
            <p:ph type="dt" sz="half" idx="10"/>
          </p:nvPr>
        </p:nvSpPr>
        <p:spPr/>
        <p:txBody>
          <a:bodyPr/>
          <a:lstStyle/>
          <a:p>
            <a:fld id="{4763EBB9-EF90-4D54-9F12-28C887A9A25B}" type="datetimeFigureOut">
              <a:rPr lang="de-DE" smtClean="0"/>
              <a:pPr/>
              <a:t>29.11.2016</a:t>
            </a:fld>
            <a:endParaRPr lang="de-DE"/>
          </a:p>
        </p:txBody>
      </p:sp>
      <p:sp>
        <p:nvSpPr>
          <p:cNvPr id="8" name="Gerade Verbindung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Ellipse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Foliennummernplatzhalt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2" name="Titel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301752" y="228600"/>
            <a:ext cx="8534400" cy="758952"/>
          </a:xfrm>
        </p:spPr>
        <p:txBody>
          <a:bodyPr/>
          <a:lstStyle/>
          <a:p>
            <a:r>
              <a:rPr kumimoji="0" lang="de-DE" smtClean="0"/>
              <a:t>Titelmasterformat durch Klicken bearbeiten</a:t>
            </a:r>
            <a:endParaRPr kumimoji="0" lang="en-US"/>
          </a:p>
        </p:txBody>
      </p:sp>
      <p:sp>
        <p:nvSpPr>
          <p:cNvPr id="5" name="Datumsplatzhalter 4"/>
          <p:cNvSpPr>
            <a:spLocks noGrp="1"/>
          </p:cNvSpPr>
          <p:nvPr>
            <p:ph type="dt" sz="half" idx="10"/>
          </p:nvPr>
        </p:nvSpPr>
        <p:spPr>
          <a:xfrm>
            <a:off x="5791200" y="6409944"/>
            <a:ext cx="3044952" cy="365760"/>
          </a:xfrm>
        </p:spPr>
        <p:txBody>
          <a:bodyPr/>
          <a:lstStyle/>
          <a:p>
            <a:fld id="{4763EBB9-EF90-4D54-9F12-28C887A9A25B}" type="datetimeFigureOut">
              <a:rPr lang="de-DE" smtClean="0"/>
              <a:pPr/>
              <a:t>29.11.2016</a:t>
            </a:fld>
            <a:endParaRPr lang="de-DE"/>
          </a:p>
        </p:txBody>
      </p:sp>
      <p:sp>
        <p:nvSpPr>
          <p:cNvPr id="6" name="Fußzeilenplatzhalter 5"/>
          <p:cNvSpPr>
            <a:spLocks noGrp="1"/>
          </p:cNvSpPr>
          <p:nvPr>
            <p:ph type="ftr" sz="quarter" idx="11"/>
          </p:nvPr>
        </p:nvSpPr>
        <p:spPr/>
        <p:txBody>
          <a:bodyPr/>
          <a:lstStyle/>
          <a:p>
            <a:endParaRPr lang="de-DE"/>
          </a:p>
        </p:txBody>
      </p:sp>
      <p:sp>
        <p:nvSpPr>
          <p:cNvPr id="7" name="Foliennummernplatzhalter 6"/>
          <p:cNvSpPr>
            <a:spLocks noGrp="1"/>
          </p:cNvSpPr>
          <p:nvPr>
            <p:ph type="sldNum" sz="quarter" idx="12"/>
          </p:nvPr>
        </p:nvSpPr>
        <p:spPr/>
        <p:txBody>
          <a:bodyPr/>
          <a:lstStyle/>
          <a:p>
            <a:fld id="{89B6F910-E374-46B5-9536-3FF320AB95CF}" type="slidenum">
              <a:rPr lang="de-DE" smtClean="0"/>
              <a:pPr/>
              <a:t>‹Nr.›</a:t>
            </a:fld>
            <a:endParaRPr lang="de-DE"/>
          </a:p>
        </p:txBody>
      </p:sp>
      <p:sp>
        <p:nvSpPr>
          <p:cNvPr id="8" name="Gerade Verbindung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Inhaltsplatzhalter 9"/>
          <p:cNvSpPr>
            <a:spLocks noGrp="1"/>
          </p:cNvSpPr>
          <p:nvPr>
            <p:ph sz="half" idx="1"/>
          </p:nvPr>
        </p:nvSpPr>
        <p:spPr>
          <a:xfrm>
            <a:off x="301752" y="1371600"/>
            <a:ext cx="4038600" cy="4681728"/>
          </a:xfrm>
        </p:spPr>
        <p:txBody>
          <a:bodyPr/>
          <a:lstStyle>
            <a:lvl1pPr>
              <a:defRPr sz="2500"/>
            </a:lvl1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2" name="Inhaltsplatzhalter 11"/>
          <p:cNvSpPr>
            <a:spLocks noGrp="1"/>
          </p:cNvSpPr>
          <p:nvPr>
            <p:ph sz="half" idx="2"/>
          </p:nvPr>
        </p:nvSpPr>
        <p:spPr>
          <a:xfrm>
            <a:off x="4800600" y="1371600"/>
            <a:ext cx="4038600" cy="4681728"/>
          </a:xfrm>
        </p:spPr>
        <p:txBody>
          <a:bodyPr/>
          <a:lstStyle>
            <a:lvl1pPr>
              <a:defRPr sz="2500"/>
            </a:lvl1p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leich">
    <p:bg>
      <p:bgRef idx="1001">
        <a:schemeClr val="bg2"/>
      </p:bgRef>
    </p:bg>
    <p:spTree>
      <p:nvGrpSpPr>
        <p:cNvPr id="1" name=""/>
        <p:cNvGrpSpPr/>
        <p:nvPr/>
      </p:nvGrpSpPr>
      <p:grpSpPr>
        <a:xfrm>
          <a:off x="0" y="0"/>
          <a:ext cx="0" cy="0"/>
          <a:chOff x="0" y="0"/>
          <a:chExt cx="0" cy="0"/>
        </a:xfrm>
      </p:grpSpPr>
      <p:sp>
        <p:nvSpPr>
          <p:cNvPr id="10" name="Gerade Verbindung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htec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htec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htec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ec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htec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platzhalt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4" name="Textplatzhalt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de-DE" smtClean="0"/>
              <a:t>Textmasterformat bearbeiten</a:t>
            </a:r>
          </a:p>
        </p:txBody>
      </p:sp>
      <p:sp>
        <p:nvSpPr>
          <p:cNvPr id="7" name="Datumsplatzhalter 6"/>
          <p:cNvSpPr>
            <a:spLocks noGrp="1"/>
          </p:cNvSpPr>
          <p:nvPr>
            <p:ph type="dt" sz="half" idx="10"/>
          </p:nvPr>
        </p:nvSpPr>
        <p:spPr/>
        <p:txBody>
          <a:bodyPr/>
          <a:lstStyle/>
          <a:p>
            <a:fld id="{4763EBB9-EF90-4D54-9F12-28C887A9A25B}" type="datetimeFigureOut">
              <a:rPr lang="de-DE" smtClean="0"/>
              <a:pPr/>
              <a:t>29.11.2016</a:t>
            </a:fld>
            <a:endParaRPr lang="de-DE"/>
          </a:p>
        </p:txBody>
      </p:sp>
      <p:sp>
        <p:nvSpPr>
          <p:cNvPr id="8" name="Fußzeilenplatzhalter 7"/>
          <p:cNvSpPr>
            <a:spLocks noGrp="1"/>
          </p:cNvSpPr>
          <p:nvPr>
            <p:ph type="ftr" sz="quarter" idx="11"/>
          </p:nvPr>
        </p:nvSpPr>
        <p:spPr>
          <a:xfrm>
            <a:off x="304800" y="6409944"/>
            <a:ext cx="3581400" cy="365760"/>
          </a:xfrm>
        </p:spPr>
        <p:txBody>
          <a:bodyPr/>
          <a:lstStyle/>
          <a:p>
            <a:endParaRPr lang="de-DE"/>
          </a:p>
        </p:txBody>
      </p:sp>
      <p:sp>
        <p:nvSpPr>
          <p:cNvPr id="15" name="Gerade Verbindung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Inhaltsplatzhalter 23"/>
          <p:cNvSpPr>
            <a:spLocks noGrp="1"/>
          </p:cNvSpPr>
          <p:nvPr>
            <p:ph sz="quarter" idx="2"/>
          </p:nvPr>
        </p:nvSpPr>
        <p:spPr>
          <a:xfrm>
            <a:off x="301752" y="2471383"/>
            <a:ext cx="4041648" cy="3818404"/>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6" name="Inhaltsplatzhalter 25"/>
          <p:cNvSpPr>
            <a:spLocks noGrp="1"/>
          </p:cNvSpPr>
          <p:nvPr>
            <p:ph sz="quarter" idx="4"/>
          </p:nvPr>
        </p:nvSpPr>
        <p:spPr>
          <a:xfrm>
            <a:off x="4800600" y="2471383"/>
            <a:ext cx="4038600" cy="3822192"/>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25" name="Ellipse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Ellipse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Foliennummernplatzhalter 8"/>
          <p:cNvSpPr>
            <a:spLocks noGrp="1"/>
          </p:cNvSpPr>
          <p:nvPr>
            <p:ph type="sldNum" sz="quarter" idx="12"/>
          </p:nvPr>
        </p:nvSpPr>
        <p:spPr>
          <a:xfrm>
            <a:off x="4343400" y="1042416"/>
            <a:ext cx="457200" cy="441325"/>
          </a:xfrm>
        </p:spPr>
        <p:txBody>
          <a:bodyPr/>
          <a:lstStyle>
            <a:lvl1pPr algn="ctr">
              <a:defRPr/>
            </a:lvl1pPr>
          </a:lstStyle>
          <a:p>
            <a:fld id="{89B6F910-E374-46B5-9536-3FF320AB95CF}" type="slidenum">
              <a:rPr lang="de-DE" smtClean="0"/>
              <a:pPr/>
              <a:t>‹Nr.›</a:t>
            </a:fld>
            <a:endParaRPr lang="de-DE"/>
          </a:p>
        </p:txBody>
      </p:sp>
      <p:sp>
        <p:nvSpPr>
          <p:cNvPr id="23" name="Titel 22"/>
          <p:cNvSpPr>
            <a:spLocks noGrp="1"/>
          </p:cNvSpPr>
          <p:nvPr>
            <p:ph type="title"/>
          </p:nvPr>
        </p:nvSpPr>
        <p:spPr/>
        <p:txBody>
          <a:bodyPr rtlCol="0" anchor="b" anchorCtr="0"/>
          <a:lstStyle/>
          <a:p>
            <a:r>
              <a:rPr kumimoji="0" lang="de-DE" smtClean="0"/>
              <a:t>Titelmasterformat durch Klicken bearbeiten</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de-DE" smtClean="0"/>
              <a:t>Titelmasterformat durch Klicken bearbeiten</a:t>
            </a:r>
            <a:endParaRPr kumimoji="0" lang="en-US"/>
          </a:p>
        </p:txBody>
      </p:sp>
      <p:sp>
        <p:nvSpPr>
          <p:cNvPr id="3" name="Datumsplatzhalter 2"/>
          <p:cNvSpPr>
            <a:spLocks noGrp="1"/>
          </p:cNvSpPr>
          <p:nvPr>
            <p:ph type="dt" sz="half" idx="10"/>
          </p:nvPr>
        </p:nvSpPr>
        <p:spPr/>
        <p:txBody>
          <a:bodyPr/>
          <a:lstStyle/>
          <a:p>
            <a:fld id="{4763EBB9-EF90-4D54-9F12-28C887A9A25B}" type="datetimeFigureOut">
              <a:rPr lang="de-DE" smtClean="0"/>
              <a:pPr/>
              <a:t>29.11.2016</a:t>
            </a:fld>
            <a:endParaRPr lang="de-DE"/>
          </a:p>
        </p:txBody>
      </p:sp>
      <p:sp>
        <p:nvSpPr>
          <p:cNvPr id="4" name="Fußzeilenplatzhalter 3"/>
          <p:cNvSpPr>
            <a:spLocks noGrp="1"/>
          </p:cNvSpPr>
          <p:nvPr>
            <p:ph type="ftr" sz="quarter" idx="11"/>
          </p:nvPr>
        </p:nvSpPr>
        <p:spPr/>
        <p:txBody>
          <a:bodyPr/>
          <a:lstStyle/>
          <a:p>
            <a:endParaRPr lang="de-DE"/>
          </a:p>
        </p:txBody>
      </p:sp>
      <p:sp>
        <p:nvSpPr>
          <p:cNvPr id="5" name="Foliennummernplatzhalter 4"/>
          <p:cNvSpPr>
            <a:spLocks noGrp="1"/>
          </p:cNvSpPr>
          <p:nvPr>
            <p:ph type="sldNum" sz="quarter" idx="12"/>
          </p:nvPr>
        </p:nvSpPr>
        <p:spPr>
          <a:xfrm>
            <a:off x="4343400" y="1036020"/>
            <a:ext cx="457200" cy="441325"/>
          </a:xfrm>
        </p:spPr>
        <p:txBody>
          <a:bodyPr/>
          <a:lstStyle/>
          <a:p>
            <a:fld id="{89B6F910-E374-46B5-9536-3FF320AB95CF}" type="slidenum">
              <a:rPr lang="de-DE" smtClean="0"/>
              <a:pPr/>
              <a:t>‹Nr.›</a:t>
            </a:fld>
            <a:endParaRPr lang="de-D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7" name="Rechtec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ec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htec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htec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umsplatzhalter 1"/>
          <p:cNvSpPr>
            <a:spLocks noGrp="1"/>
          </p:cNvSpPr>
          <p:nvPr>
            <p:ph type="dt" sz="half" idx="10"/>
          </p:nvPr>
        </p:nvSpPr>
        <p:spPr/>
        <p:txBody>
          <a:bodyPr/>
          <a:lstStyle/>
          <a:p>
            <a:fld id="{4763EBB9-EF90-4D54-9F12-28C887A9A25B}" type="datetimeFigureOut">
              <a:rPr lang="de-DE" smtClean="0"/>
              <a:pPr/>
              <a:t>29.11.2016</a:t>
            </a:fld>
            <a:endParaRPr lang="de-DE"/>
          </a:p>
        </p:txBody>
      </p:sp>
      <p:sp>
        <p:nvSpPr>
          <p:cNvPr id="3" name="Fußzeilenplatzhalter 2"/>
          <p:cNvSpPr>
            <a:spLocks noGrp="1"/>
          </p:cNvSpPr>
          <p:nvPr>
            <p:ph type="ftr" sz="quarter" idx="11"/>
          </p:nvPr>
        </p:nvSpPr>
        <p:spPr/>
        <p:txBody>
          <a:bodyPr/>
          <a:lstStyle/>
          <a:p>
            <a:endParaRPr lang="de-DE"/>
          </a:p>
        </p:txBody>
      </p:sp>
      <p:sp>
        <p:nvSpPr>
          <p:cNvPr id="4" name="Foliennummernplatzhalt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89B6F910-E374-46B5-9536-3FF320AB95CF}" type="slidenum">
              <a:rPr lang="de-DE" smtClean="0"/>
              <a:pPr/>
              <a:t>‹Nr.›</a:t>
            </a:fld>
            <a:endParaRPr lang="de-D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bg>
      <p:bgRef idx="1001">
        <a:schemeClr val="bg1"/>
      </p:bgRef>
    </p:bg>
    <p:spTree>
      <p:nvGrpSpPr>
        <p:cNvPr id="1" name=""/>
        <p:cNvGrpSpPr/>
        <p:nvPr/>
      </p:nvGrpSpPr>
      <p:grpSpPr>
        <a:xfrm>
          <a:off x="0" y="0"/>
          <a:ext cx="0" cy="0"/>
          <a:chOff x="0" y="0"/>
          <a:chExt cx="0" cy="0"/>
        </a:xfrm>
      </p:grpSpPr>
      <p:sp>
        <p:nvSpPr>
          <p:cNvPr id="19" name="Rechtec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ec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ec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htec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de-DE" smtClean="0"/>
              <a:t>Titelmasterformat durch Klicken bearbeiten</a:t>
            </a:r>
            <a:endParaRPr kumimoji="0" lang="en-US"/>
          </a:p>
        </p:txBody>
      </p:sp>
      <p:sp>
        <p:nvSpPr>
          <p:cNvPr id="3" name="Textplatzhalt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de-DE" smtClean="0"/>
              <a:t>Textmasterformat bearbeiten</a:t>
            </a:r>
          </a:p>
        </p:txBody>
      </p:sp>
      <p:sp>
        <p:nvSpPr>
          <p:cNvPr id="8" name="Rechtec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Gerade Verbindung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Inhaltsplatzhalter 19"/>
          <p:cNvSpPr>
            <a:spLocks noGrp="1"/>
          </p:cNvSpPr>
          <p:nvPr>
            <p:ph sz="quarter" idx="1"/>
          </p:nvPr>
        </p:nvSpPr>
        <p:spPr>
          <a:xfrm>
            <a:off x="3124200" y="685800"/>
            <a:ext cx="5638800" cy="5410200"/>
          </a:xfrm>
        </p:spPr>
        <p:txBody>
          <a:bodyPr/>
          <a:lstStyle/>
          <a:p>
            <a:pPr lvl="0" eaLnBrk="1" latinLnBrk="0" hangingPunct="1"/>
            <a:r>
              <a:rPr lang="de-DE" smtClean="0"/>
              <a:t>Textmasterformat bearbeiten</a:t>
            </a:r>
          </a:p>
          <a:p>
            <a:pPr lvl="1" eaLnBrk="1" latinLnBrk="0" hangingPunct="1"/>
            <a:r>
              <a:rPr lang="de-DE" smtClean="0"/>
              <a:t>Zweite Ebene</a:t>
            </a:r>
          </a:p>
          <a:p>
            <a:pPr lvl="2" eaLnBrk="1" latinLnBrk="0" hangingPunct="1"/>
            <a:r>
              <a:rPr lang="de-DE" smtClean="0"/>
              <a:t>Dritte Ebene</a:t>
            </a:r>
          </a:p>
          <a:p>
            <a:pPr lvl="3" eaLnBrk="1" latinLnBrk="0" hangingPunct="1"/>
            <a:r>
              <a:rPr lang="de-DE" smtClean="0"/>
              <a:t>Vierte Ebene</a:t>
            </a:r>
          </a:p>
          <a:p>
            <a:pPr lvl="4" eaLnBrk="1" latinLnBrk="0" hangingPunct="1"/>
            <a:r>
              <a:rPr lang="de-DE" smtClean="0"/>
              <a:t>Fünfte Ebene</a:t>
            </a:r>
            <a:endParaRPr kumimoji="0" lang="en-US"/>
          </a:p>
        </p:txBody>
      </p:sp>
      <p:sp>
        <p:nvSpPr>
          <p:cNvPr id="10" name="Ellipse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Ellipse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Foliennummernplatzhalt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89B6F910-E374-46B5-9536-3FF320AB95CF}" type="slidenum">
              <a:rPr lang="de-DE" smtClean="0"/>
              <a:pPr/>
              <a:t>‹Nr.›</a:t>
            </a:fld>
            <a:endParaRPr lang="de-DE"/>
          </a:p>
        </p:txBody>
      </p:sp>
      <p:sp>
        <p:nvSpPr>
          <p:cNvPr id="21" name="Rechtec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umsplatzhalter 4"/>
          <p:cNvSpPr>
            <a:spLocks noGrp="1"/>
          </p:cNvSpPr>
          <p:nvPr>
            <p:ph type="dt" sz="half" idx="10"/>
          </p:nvPr>
        </p:nvSpPr>
        <p:spPr/>
        <p:txBody>
          <a:bodyPr/>
          <a:lstStyle/>
          <a:p>
            <a:fld id="{4763EBB9-EF90-4D54-9F12-28C887A9A25B}" type="datetimeFigureOut">
              <a:rPr lang="de-DE" smtClean="0"/>
              <a:pPr/>
              <a:t>29.11.2016</a:t>
            </a:fld>
            <a:endParaRPr lang="de-DE"/>
          </a:p>
        </p:txBody>
      </p:sp>
      <p:sp>
        <p:nvSpPr>
          <p:cNvPr id="6" name="Fußzeilenplatzhalter 5"/>
          <p:cNvSpPr>
            <a:spLocks noGrp="1"/>
          </p:cNvSpPr>
          <p:nvPr>
            <p:ph type="ftr" sz="quarter" idx="11"/>
          </p:nvPr>
        </p:nvSpPr>
        <p:spPr>
          <a:xfrm>
            <a:off x="301752" y="6410848"/>
            <a:ext cx="3383280" cy="365760"/>
          </a:xfrm>
        </p:spPr>
        <p:txBody>
          <a:bodyPr/>
          <a:lstStyle/>
          <a:p>
            <a:endParaRPr lang="de-DE"/>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21" name="Gerade Verbindung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ec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htec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ec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htec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lipse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Ellipse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Foliennummernplatzhalter 6"/>
          <p:cNvSpPr>
            <a:spLocks noGrp="1"/>
          </p:cNvSpPr>
          <p:nvPr>
            <p:ph type="sldNum" sz="quarter" idx="12"/>
          </p:nvPr>
        </p:nvSpPr>
        <p:spPr>
          <a:xfrm>
            <a:off x="1371600" y="312738"/>
            <a:ext cx="457200" cy="441325"/>
          </a:xfrm>
        </p:spPr>
        <p:txBody>
          <a:bodyPr/>
          <a:lstStyle/>
          <a:p>
            <a:fld id="{89B6F910-E374-46B5-9536-3FF320AB95CF}" type="slidenum">
              <a:rPr lang="de-DE" smtClean="0"/>
              <a:pPr/>
              <a:t>‹Nr.›</a:t>
            </a:fld>
            <a:endParaRPr lang="de-DE"/>
          </a:p>
        </p:txBody>
      </p:sp>
      <p:sp>
        <p:nvSpPr>
          <p:cNvPr id="2" name="Titel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de-DE" smtClean="0"/>
              <a:t>Titelmasterformat durch Klicken bearbeiten</a:t>
            </a:r>
            <a:endParaRPr kumimoji="0" lang="en-US"/>
          </a:p>
        </p:txBody>
      </p:sp>
      <p:sp>
        <p:nvSpPr>
          <p:cNvPr id="3" name="Bildplatzhalter 2"/>
          <p:cNvSpPr>
            <a:spLocks noGrp="1"/>
          </p:cNvSpPr>
          <p:nvPr>
            <p:ph type="pic" idx="1"/>
          </p:nvPr>
        </p:nvSpPr>
        <p:spPr>
          <a:xfrm>
            <a:off x="3000375" y="609600"/>
            <a:ext cx="5867400" cy="4267200"/>
          </a:xfrm>
        </p:spPr>
        <p:txBody>
          <a:bodyPr/>
          <a:lstStyle>
            <a:lvl1pPr marL="0" indent="0">
              <a:buNone/>
              <a:defRPr sz="3200"/>
            </a:lvl1pPr>
          </a:lstStyle>
          <a:p>
            <a:r>
              <a:rPr kumimoji="0" lang="de-DE" smtClean="0"/>
              <a:t>Bild durch Klicken auf Symbol hinzufügen</a:t>
            </a:r>
            <a:endParaRPr kumimoji="0" lang="en-US" dirty="0"/>
          </a:p>
        </p:txBody>
      </p:sp>
      <p:sp>
        <p:nvSpPr>
          <p:cNvPr id="4" name="Textplatzhalt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de-DE" smtClean="0"/>
              <a:t>Textmasterformat bearbeiten</a:t>
            </a:r>
          </a:p>
        </p:txBody>
      </p:sp>
      <p:sp>
        <p:nvSpPr>
          <p:cNvPr id="22" name="Rechtec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umsplatzhalter 4"/>
          <p:cNvSpPr>
            <a:spLocks noGrp="1"/>
          </p:cNvSpPr>
          <p:nvPr>
            <p:ph type="dt" sz="half" idx="10"/>
          </p:nvPr>
        </p:nvSpPr>
        <p:spPr>
          <a:xfrm>
            <a:off x="5788152" y="6404984"/>
            <a:ext cx="3044952" cy="365760"/>
          </a:xfrm>
        </p:spPr>
        <p:txBody>
          <a:bodyPr/>
          <a:lstStyle/>
          <a:p>
            <a:fld id="{4763EBB9-EF90-4D54-9F12-28C887A9A25B}" type="datetimeFigureOut">
              <a:rPr lang="de-DE" smtClean="0"/>
              <a:pPr/>
              <a:t>29.11.2016</a:t>
            </a:fld>
            <a:endParaRPr lang="de-DE"/>
          </a:p>
        </p:txBody>
      </p:sp>
      <p:sp>
        <p:nvSpPr>
          <p:cNvPr id="6" name="Fußzeilenplatzhalter 5"/>
          <p:cNvSpPr>
            <a:spLocks noGrp="1"/>
          </p:cNvSpPr>
          <p:nvPr>
            <p:ph type="ftr" sz="quarter" idx="11"/>
          </p:nvPr>
        </p:nvSpPr>
        <p:spPr>
          <a:xfrm>
            <a:off x="301752" y="6410848"/>
            <a:ext cx="3584448" cy="365760"/>
          </a:xfrm>
        </p:spPr>
        <p:txBody>
          <a:bodyPr/>
          <a:lstStyle/>
          <a:p>
            <a:endParaRPr lang="de-D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htec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ec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ec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ec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ec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umsplatzhalt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763EBB9-EF90-4D54-9F12-28C887A9A25B}" type="datetimeFigureOut">
              <a:rPr lang="de-DE" smtClean="0"/>
              <a:pPr/>
              <a:t>29.11.2016</a:t>
            </a:fld>
            <a:endParaRPr lang="de-DE"/>
          </a:p>
        </p:txBody>
      </p:sp>
      <p:sp>
        <p:nvSpPr>
          <p:cNvPr id="3" name="Fußzeilenplatzhalt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de-DE"/>
          </a:p>
        </p:txBody>
      </p:sp>
      <p:sp>
        <p:nvSpPr>
          <p:cNvPr id="8" name="Rechtec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Gerade Verbindung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Ellipse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Ellipse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Foliennummernplatzhalt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89B6F910-E374-46B5-9536-3FF320AB95CF}" type="slidenum">
              <a:rPr lang="de-DE" smtClean="0"/>
              <a:pPr/>
              <a:t>‹Nr.›</a:t>
            </a:fld>
            <a:endParaRPr lang="de-DE"/>
          </a:p>
        </p:txBody>
      </p:sp>
      <p:sp>
        <p:nvSpPr>
          <p:cNvPr id="22" name="Titelplatzhalter 21"/>
          <p:cNvSpPr>
            <a:spLocks noGrp="1"/>
          </p:cNvSpPr>
          <p:nvPr>
            <p:ph type="title"/>
          </p:nvPr>
        </p:nvSpPr>
        <p:spPr>
          <a:xfrm>
            <a:off x="301752" y="228600"/>
            <a:ext cx="8534400" cy="758952"/>
          </a:xfrm>
          <a:prstGeom prst="rect">
            <a:avLst/>
          </a:prstGeom>
        </p:spPr>
        <p:txBody>
          <a:bodyPr vert="horz" anchor="b">
            <a:normAutofit/>
          </a:bodyPr>
          <a:lstStyle/>
          <a:p>
            <a:r>
              <a:rPr kumimoji="0" lang="de-DE" smtClean="0"/>
              <a:t>Titelmasterformat durch Klicken bearbeiten</a:t>
            </a:r>
            <a:endParaRPr kumimoji="0" lang="en-US"/>
          </a:p>
        </p:txBody>
      </p:sp>
      <p:sp>
        <p:nvSpPr>
          <p:cNvPr id="13" name="Textplatzhalt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de-DE" smtClean="0"/>
              <a:t>Textmasterformat bearbeiten</a:t>
            </a:r>
          </a:p>
          <a:p>
            <a:pPr lvl="1" eaLnBrk="1" latinLnBrk="0" hangingPunct="1"/>
            <a:r>
              <a:rPr kumimoji="0" lang="de-DE" smtClean="0"/>
              <a:t>Zweite Ebene</a:t>
            </a:r>
          </a:p>
          <a:p>
            <a:pPr lvl="2" eaLnBrk="1" latinLnBrk="0" hangingPunct="1"/>
            <a:r>
              <a:rPr kumimoji="0" lang="de-DE" smtClean="0"/>
              <a:t>Dritte Ebene</a:t>
            </a:r>
          </a:p>
          <a:p>
            <a:pPr lvl="3" eaLnBrk="1" latinLnBrk="0" hangingPunct="1"/>
            <a:r>
              <a:rPr kumimoji="0" lang="de-DE" smtClean="0"/>
              <a:t>Vierte Ebene</a:t>
            </a:r>
          </a:p>
          <a:p>
            <a:pPr lvl="4" eaLnBrk="1" latinLnBrk="0" hangingPunct="1"/>
            <a:r>
              <a:rPr kumimoji="0" lang="de-DE" smtClean="0"/>
              <a:t>Fünfte Ebene</a:t>
            </a:r>
            <a:endParaRPr kumimoji="0" lang="en-US"/>
          </a:p>
        </p:txBody>
      </p:sp>
    </p:spTree>
  </p:cSld>
  <p:clrMap bg1="lt1" tx1="dk1" bg2="lt2" tx2="dk2" accent1="accent1" accent2="accent2" accent3="accent3" accent4="accent4" accent5="accent5" accent6="accent6" hlink="hlink" folHlink="folHlink"/>
  <p:sldLayoutIdLst>
    <p:sldLayoutId id="2147484069" r:id="rId1"/>
    <p:sldLayoutId id="2147484070" r:id="rId2"/>
    <p:sldLayoutId id="2147484071" r:id="rId3"/>
    <p:sldLayoutId id="2147484072" r:id="rId4"/>
    <p:sldLayoutId id="2147484073" r:id="rId5"/>
    <p:sldLayoutId id="2147484074" r:id="rId6"/>
    <p:sldLayoutId id="2147484075" r:id="rId7"/>
    <p:sldLayoutId id="2147484076" r:id="rId8"/>
    <p:sldLayoutId id="2147484077" r:id="rId9"/>
    <p:sldLayoutId id="2147484078" r:id="rId10"/>
    <p:sldLayoutId id="2147484079"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feld 1"/>
          <p:cNvSpPr txBox="1"/>
          <p:nvPr/>
        </p:nvSpPr>
        <p:spPr>
          <a:xfrm>
            <a:off x="857224" y="1928802"/>
            <a:ext cx="7500990" cy="1846659"/>
          </a:xfrm>
          <a:prstGeom prst="rect">
            <a:avLst/>
          </a:prstGeom>
          <a:noFill/>
        </p:spPr>
        <p:txBody>
          <a:bodyPr wrap="square" rtlCol="0" anchor="ctr">
            <a:spAutoFit/>
          </a:bodyPr>
          <a:lstStyle/>
          <a:p>
            <a:pPr algn="ctr"/>
            <a:r>
              <a:rPr lang="de-DE" sz="3200" dirty="0" smtClean="0"/>
              <a:t>Seminar 2016/18</a:t>
            </a:r>
          </a:p>
          <a:p>
            <a:pPr algn="ctr"/>
            <a:r>
              <a:rPr lang="de-DE" sz="3200" dirty="0"/>
              <a:t>a</a:t>
            </a:r>
            <a:r>
              <a:rPr lang="de-DE" sz="3200" dirty="0" smtClean="0"/>
              <a:t>m</a:t>
            </a:r>
          </a:p>
          <a:p>
            <a:pPr algn="ctr"/>
            <a:r>
              <a:rPr lang="de-DE" sz="3200" dirty="0" smtClean="0"/>
              <a:t>Riemenscheider-Gymnasium Würzburg</a:t>
            </a:r>
          </a:p>
          <a:p>
            <a:pPr algn="ctr"/>
            <a:endParaRPr lang="de-DE" dirty="0"/>
          </a:p>
        </p:txBody>
      </p:sp>
      <p:sp>
        <p:nvSpPr>
          <p:cNvPr id="3" name="Textfeld 2"/>
          <p:cNvSpPr txBox="1"/>
          <p:nvPr/>
        </p:nvSpPr>
        <p:spPr>
          <a:xfrm>
            <a:off x="2990128" y="4865872"/>
            <a:ext cx="3283271" cy="646331"/>
          </a:xfrm>
          <a:prstGeom prst="rect">
            <a:avLst/>
          </a:prstGeom>
          <a:noFill/>
        </p:spPr>
        <p:txBody>
          <a:bodyPr wrap="none" rtlCol="0">
            <a:spAutoFit/>
          </a:bodyPr>
          <a:lstStyle/>
          <a:p>
            <a:r>
              <a:rPr lang="de-DE" dirty="0" smtClean="0"/>
              <a:t>10</a:t>
            </a:r>
            <a:r>
              <a:rPr lang="de-DE" dirty="0" smtClean="0"/>
              <a:t>. </a:t>
            </a:r>
            <a:r>
              <a:rPr lang="de-DE" dirty="0" smtClean="0"/>
              <a:t>Fachsitzung am </a:t>
            </a:r>
            <a:r>
              <a:rPr lang="de-DE" dirty="0" smtClean="0"/>
              <a:t>30</a:t>
            </a:r>
            <a:r>
              <a:rPr lang="de-DE" dirty="0" smtClean="0"/>
              <a:t>.11.2016</a:t>
            </a:r>
            <a:endParaRPr lang="de-DE" dirty="0" smtClean="0"/>
          </a:p>
          <a:p>
            <a:r>
              <a:rPr lang="de-DE" dirty="0" smtClean="0"/>
              <a:t>11</a:t>
            </a:r>
            <a:r>
              <a:rPr lang="de-DE" dirty="0" smtClean="0"/>
              <a:t>. </a:t>
            </a:r>
            <a:r>
              <a:rPr lang="de-DE" dirty="0" smtClean="0"/>
              <a:t>Fachsitzung am </a:t>
            </a:r>
            <a:r>
              <a:rPr lang="de-DE" dirty="0" smtClean="0"/>
              <a:t>01</a:t>
            </a:r>
            <a:r>
              <a:rPr lang="de-DE" dirty="0" smtClean="0"/>
              <a:t>.12.2016</a:t>
            </a:r>
            <a:endParaRPr lang="de-DE" dirty="0" smtClean="0"/>
          </a:p>
        </p:txBody>
      </p:sp>
      <p:sp>
        <p:nvSpPr>
          <p:cNvPr id="4" name="Rechteck 3"/>
          <p:cNvSpPr/>
          <p:nvPr/>
        </p:nvSpPr>
        <p:spPr>
          <a:xfrm>
            <a:off x="1357290" y="285728"/>
            <a:ext cx="6697539" cy="830997"/>
          </a:xfrm>
          <a:prstGeom prst="rect">
            <a:avLst/>
          </a:prstGeom>
        </p:spPr>
        <p:txBody>
          <a:bodyPr wrap="none">
            <a:spAutoFit/>
          </a:bodyPr>
          <a:lstStyle/>
          <a:p>
            <a:r>
              <a:rPr lang="de-DE" sz="4800" dirty="0" smtClean="0">
                <a:latin typeface="Garamond" pitchFamily="18" charset="0"/>
              </a:rPr>
              <a:t>Katholische Religionslehre </a:t>
            </a:r>
            <a:endParaRPr lang="de-DE" sz="4800" dirty="0">
              <a:latin typeface="Garamond"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a:t>
            </a:r>
            <a:r>
              <a:rPr lang="de-DE" dirty="0" smtClean="0"/>
              <a:t>. Performativer RU</a:t>
            </a:r>
            <a:endParaRPr lang="de-DE" dirty="0"/>
          </a:p>
        </p:txBody>
      </p:sp>
      <p:sp>
        <p:nvSpPr>
          <p:cNvPr id="3" name="Textfeld 2"/>
          <p:cNvSpPr txBox="1"/>
          <p:nvPr/>
        </p:nvSpPr>
        <p:spPr>
          <a:xfrm>
            <a:off x="428596" y="1643050"/>
            <a:ext cx="8215370" cy="1384995"/>
          </a:xfrm>
          <a:prstGeom prst="rect">
            <a:avLst/>
          </a:prstGeom>
          <a:noFill/>
        </p:spPr>
        <p:txBody>
          <a:bodyPr wrap="square" rtlCol="0">
            <a:spAutoFit/>
          </a:bodyPr>
          <a:lstStyle/>
          <a:p>
            <a:r>
              <a:rPr lang="de-DE" dirty="0" smtClean="0"/>
              <a:t>Hans Schmid:</a:t>
            </a:r>
          </a:p>
          <a:p>
            <a:endParaRPr lang="de-DE" dirty="0" smtClean="0"/>
          </a:p>
          <a:p>
            <a:r>
              <a:rPr lang="de-DE" sz="2400" dirty="0" smtClean="0">
                <a:latin typeface="Lucida Sans Unicode" pitchFamily="34" charset="0"/>
                <a:cs typeface="Lucida Sans Unicode" pitchFamily="34" charset="0"/>
              </a:rPr>
              <a:t>„die dissoziativen (»reden über«) mit assoziativen (»reden mit«) Elementen ergänzen“</a:t>
            </a:r>
            <a:endParaRPr lang="de-DE" sz="2400" dirty="0">
              <a:latin typeface="Lucida Sans Unicode" pitchFamily="34" charset="0"/>
              <a:cs typeface="Lucida Sans Unicode" pitchFamily="34" charset="0"/>
            </a:endParaRPr>
          </a:p>
        </p:txBody>
      </p:sp>
      <p:sp>
        <p:nvSpPr>
          <p:cNvPr id="4" name="Textfeld 3"/>
          <p:cNvSpPr txBox="1"/>
          <p:nvPr/>
        </p:nvSpPr>
        <p:spPr>
          <a:xfrm>
            <a:off x="500034" y="3214686"/>
            <a:ext cx="8143932" cy="1846659"/>
          </a:xfrm>
          <a:prstGeom prst="rect">
            <a:avLst/>
          </a:prstGeom>
          <a:noFill/>
        </p:spPr>
        <p:txBody>
          <a:bodyPr wrap="square" rtlCol="0">
            <a:spAutoFit/>
          </a:bodyPr>
          <a:lstStyle/>
          <a:p>
            <a:r>
              <a:rPr lang="de-DE" dirty="0" smtClean="0">
                <a:latin typeface="Arial" pitchFamily="34" charset="0"/>
                <a:cs typeface="Arial" pitchFamily="34" charset="0"/>
              </a:rPr>
              <a:t>Ignatius von Loyola (Exerzitien):</a:t>
            </a:r>
          </a:p>
          <a:p>
            <a:endParaRPr lang="de-DE" sz="2400" dirty="0" smtClean="0">
              <a:latin typeface="Lucida Sans Unicode" pitchFamily="34" charset="0"/>
              <a:cs typeface="Lucida Sans Unicode" pitchFamily="34" charset="0"/>
            </a:endParaRPr>
          </a:p>
          <a:p>
            <a:r>
              <a:rPr lang="de-DE" sz="2400" dirty="0" smtClean="0">
                <a:latin typeface="Lucida Sans Unicode" pitchFamily="34" charset="0"/>
                <a:cs typeface="Lucida Sans Unicode" pitchFamily="34" charset="0"/>
              </a:rPr>
              <a:t>»Nicht das Vielwissen sättigt die Seele und gibt ihr Genüge, sondern das Fühlen und Kosten der Dinge von innen.«</a:t>
            </a:r>
            <a:endParaRPr lang="de-DE" sz="2400" dirty="0">
              <a:latin typeface="Lucida Sans Unicode" pitchFamily="34" charset="0"/>
              <a:cs typeface="Lucida Sans Unicode" pitchFamily="34" charset="0"/>
            </a:endParaRPr>
          </a:p>
        </p:txBody>
      </p:sp>
    </p:spTree>
    <p:extLst>
      <p:ext uri="{BB962C8B-B14F-4D97-AF65-F5344CB8AC3E}">
        <p14:creationId xmlns:p14="http://schemas.microsoft.com/office/powerpoint/2010/main" val="27525935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a:t>
            </a:r>
            <a:r>
              <a:rPr lang="de-DE" dirty="0" smtClean="0"/>
              <a:t>. Performativer RU</a:t>
            </a:r>
            <a:endParaRPr lang="de-DE" dirty="0"/>
          </a:p>
        </p:txBody>
      </p:sp>
      <p:sp>
        <p:nvSpPr>
          <p:cNvPr id="3" name="Textfeld 2"/>
          <p:cNvSpPr txBox="1"/>
          <p:nvPr/>
        </p:nvSpPr>
        <p:spPr>
          <a:xfrm>
            <a:off x="428596" y="2428868"/>
            <a:ext cx="8286808" cy="1200329"/>
          </a:xfrm>
          <a:prstGeom prst="rect">
            <a:avLst/>
          </a:prstGeom>
          <a:noFill/>
        </p:spPr>
        <p:txBody>
          <a:bodyPr wrap="square" rtlCol="0">
            <a:spAutoFit/>
          </a:bodyPr>
          <a:lstStyle/>
          <a:p>
            <a:r>
              <a:rPr lang="de-DE" b="1" dirty="0" smtClean="0"/>
              <a:t>Wortherkunft, Wortbedeutung</a:t>
            </a:r>
          </a:p>
          <a:p>
            <a:r>
              <a:rPr lang="de-DE" dirty="0" smtClean="0"/>
              <a:t>- </a:t>
            </a:r>
            <a:r>
              <a:rPr lang="de-DE" i="1" dirty="0" smtClean="0"/>
              <a:t>per </a:t>
            </a:r>
            <a:r>
              <a:rPr lang="de-DE" i="1" dirty="0" err="1" smtClean="0"/>
              <a:t>formam</a:t>
            </a:r>
            <a:r>
              <a:rPr lang="de-DE" i="1" dirty="0" smtClean="0"/>
              <a:t> (lat.): durch die Form</a:t>
            </a:r>
          </a:p>
          <a:p>
            <a:r>
              <a:rPr lang="de-DE" dirty="0" smtClean="0"/>
              <a:t>- </a:t>
            </a:r>
            <a:r>
              <a:rPr lang="de-DE" i="1" dirty="0" err="1" smtClean="0"/>
              <a:t>to</a:t>
            </a:r>
            <a:r>
              <a:rPr lang="de-DE" i="1" dirty="0" smtClean="0"/>
              <a:t> </a:t>
            </a:r>
            <a:r>
              <a:rPr lang="de-DE" i="1" dirty="0" err="1" smtClean="0"/>
              <a:t>perform</a:t>
            </a:r>
            <a:r>
              <a:rPr lang="de-DE" i="1" dirty="0" smtClean="0"/>
              <a:t> (engl.): etwas tun, aufführen, „in eine Handlung umsetzen“</a:t>
            </a:r>
          </a:p>
          <a:p>
            <a:r>
              <a:rPr lang="en-US" dirty="0" smtClean="0"/>
              <a:t>- </a:t>
            </a:r>
            <a:r>
              <a:rPr lang="en-US" i="1" dirty="0" err="1" smtClean="0"/>
              <a:t>performativ</a:t>
            </a:r>
            <a:r>
              <a:rPr lang="en-US" i="1" dirty="0" smtClean="0"/>
              <a:t>: “how to do things with words” (John Austin)</a:t>
            </a:r>
            <a:endParaRPr lang="de-DE" dirty="0"/>
          </a:p>
        </p:txBody>
      </p:sp>
      <p:sp>
        <p:nvSpPr>
          <p:cNvPr id="4" name="Textfeld 3"/>
          <p:cNvSpPr txBox="1"/>
          <p:nvPr/>
        </p:nvSpPr>
        <p:spPr>
          <a:xfrm>
            <a:off x="428596" y="1643050"/>
            <a:ext cx="5660524" cy="461665"/>
          </a:xfrm>
          <a:prstGeom prst="rect">
            <a:avLst/>
          </a:prstGeom>
          <a:noFill/>
        </p:spPr>
        <p:txBody>
          <a:bodyPr wrap="none" rtlCol="0">
            <a:spAutoFit/>
          </a:bodyPr>
          <a:lstStyle/>
          <a:p>
            <a:r>
              <a:rPr lang="de-DE" sz="2400" b="1" dirty="0" smtClean="0">
                <a:latin typeface="+mj-lt"/>
              </a:rPr>
              <a:t>Performativer Religionsunterricht</a:t>
            </a:r>
            <a:endParaRPr lang="de-DE" sz="2400" b="1" dirty="0">
              <a:latin typeface="+mj-lt"/>
            </a:endParaRPr>
          </a:p>
        </p:txBody>
      </p:sp>
      <p:sp>
        <p:nvSpPr>
          <p:cNvPr id="6" name="Textfeld 5"/>
          <p:cNvSpPr txBox="1"/>
          <p:nvPr/>
        </p:nvSpPr>
        <p:spPr>
          <a:xfrm>
            <a:off x="500034" y="3929066"/>
            <a:ext cx="7929618" cy="1477328"/>
          </a:xfrm>
          <a:prstGeom prst="rect">
            <a:avLst/>
          </a:prstGeom>
          <a:noFill/>
        </p:spPr>
        <p:txBody>
          <a:bodyPr wrap="square" rtlCol="0">
            <a:spAutoFit/>
          </a:bodyPr>
          <a:lstStyle/>
          <a:p>
            <a:r>
              <a:rPr lang="de-DE" b="1" dirty="0" smtClean="0"/>
              <a:t>Performativer Religionsunterricht:</a:t>
            </a:r>
          </a:p>
          <a:p>
            <a:r>
              <a:rPr lang="de-DE" dirty="0" smtClean="0"/>
              <a:t>- Religiöse Inhalte werden durch eine Inszenierung in eine bestimmte Form 	gebracht</a:t>
            </a:r>
          </a:p>
          <a:p>
            <a:pPr>
              <a:buFontTx/>
              <a:buChar char="-"/>
            </a:pPr>
            <a:r>
              <a:rPr lang="de-DE" dirty="0" smtClean="0"/>
              <a:t> Mehr als Reden über Religion</a:t>
            </a:r>
          </a:p>
          <a:p>
            <a:pPr>
              <a:buFontTx/>
              <a:buChar char="-"/>
            </a:pPr>
            <a:r>
              <a:rPr lang="de-DE" dirty="0" smtClean="0"/>
              <a:t> Körper und Raum werden im Religionsunterricht „inszeniert“</a:t>
            </a:r>
            <a:endParaRPr lang="de-DE" dirty="0"/>
          </a:p>
        </p:txBody>
      </p:sp>
    </p:spTree>
    <p:extLst>
      <p:ext uri="{BB962C8B-B14F-4D97-AF65-F5344CB8AC3E}">
        <p14:creationId xmlns:p14="http://schemas.microsoft.com/office/powerpoint/2010/main" val="38486827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a:t>
            </a:r>
            <a:r>
              <a:rPr lang="de-DE" dirty="0" smtClean="0"/>
              <a:t>. Performativer RU</a:t>
            </a:r>
            <a:endParaRPr lang="de-DE" dirty="0"/>
          </a:p>
        </p:txBody>
      </p:sp>
      <p:sp>
        <p:nvSpPr>
          <p:cNvPr id="3" name="Textfeld 2"/>
          <p:cNvSpPr txBox="1"/>
          <p:nvPr/>
        </p:nvSpPr>
        <p:spPr>
          <a:xfrm>
            <a:off x="357158" y="2214554"/>
            <a:ext cx="8286808" cy="2616101"/>
          </a:xfrm>
          <a:prstGeom prst="rect">
            <a:avLst/>
          </a:prstGeom>
          <a:noFill/>
        </p:spPr>
        <p:txBody>
          <a:bodyPr wrap="square" rtlCol="0">
            <a:spAutoFit/>
          </a:bodyPr>
          <a:lstStyle/>
          <a:p>
            <a:r>
              <a:rPr lang="de-DE" sz="2000" b="1" dirty="0" smtClean="0">
                <a:latin typeface="+mj-lt"/>
              </a:rPr>
              <a:t>Performance</a:t>
            </a:r>
          </a:p>
          <a:p>
            <a:r>
              <a:rPr lang="de-DE" dirty="0" smtClean="0"/>
              <a:t>- Stammt aus dem Bereich der Kommunikationswissenschaft</a:t>
            </a:r>
          </a:p>
          <a:p>
            <a:pPr>
              <a:buFontTx/>
              <a:buChar char="-"/>
            </a:pPr>
            <a:r>
              <a:rPr lang="de-DE" dirty="0" smtClean="0"/>
              <a:t> Überwiegend im Theater bei Sprechakten zu finden:</a:t>
            </a:r>
          </a:p>
          <a:p>
            <a:r>
              <a:rPr lang="de-DE" dirty="0" smtClean="0"/>
              <a:t>	durch eine sprachliche Handlung setzt mit dem Verlauten bereits eine 	Wirklichkeit mit ein</a:t>
            </a:r>
          </a:p>
          <a:p>
            <a:endParaRPr lang="de-DE" dirty="0" smtClean="0"/>
          </a:p>
          <a:p>
            <a:r>
              <a:rPr lang="de-DE" dirty="0" smtClean="0"/>
              <a:t>- Inszenierung:</a:t>
            </a:r>
          </a:p>
          <a:p>
            <a:r>
              <a:rPr lang="de-DE" dirty="0" smtClean="0"/>
              <a:t>	- Verwandlung von Texten in Sprechakte</a:t>
            </a:r>
          </a:p>
          <a:p>
            <a:r>
              <a:rPr lang="de-DE" dirty="0" smtClean="0"/>
              <a:t>	- ein Vorgang, bei dem etwas „in Form“ kommt</a:t>
            </a:r>
          </a:p>
        </p:txBody>
      </p:sp>
    </p:spTree>
    <p:extLst>
      <p:ext uri="{BB962C8B-B14F-4D97-AF65-F5344CB8AC3E}">
        <p14:creationId xmlns:p14="http://schemas.microsoft.com/office/powerpoint/2010/main" val="40482033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3</a:t>
            </a:r>
            <a:r>
              <a:rPr lang="de-DE" dirty="0" smtClean="0"/>
              <a:t>. Performativer RU</a:t>
            </a:r>
            <a:endParaRPr lang="de-DE" dirty="0"/>
          </a:p>
        </p:txBody>
      </p:sp>
      <p:sp>
        <p:nvSpPr>
          <p:cNvPr id="3" name="Textfeld 2"/>
          <p:cNvSpPr txBox="1"/>
          <p:nvPr/>
        </p:nvSpPr>
        <p:spPr>
          <a:xfrm>
            <a:off x="285720" y="1500174"/>
            <a:ext cx="8572560" cy="4585871"/>
          </a:xfrm>
          <a:prstGeom prst="rect">
            <a:avLst/>
          </a:prstGeom>
          <a:noFill/>
        </p:spPr>
        <p:txBody>
          <a:bodyPr wrap="square" rtlCol="0">
            <a:spAutoFit/>
          </a:bodyPr>
          <a:lstStyle/>
          <a:p>
            <a:r>
              <a:rPr lang="de-DE" sz="2000" b="1" dirty="0" smtClean="0">
                <a:latin typeface="+mj-lt"/>
              </a:rPr>
              <a:t>Konsequenzen für einen performativen RU</a:t>
            </a:r>
          </a:p>
          <a:p>
            <a:r>
              <a:rPr lang="de-DE" sz="2000" b="1" dirty="0" smtClean="0">
                <a:latin typeface="+mj-lt"/>
              </a:rPr>
              <a:t>„Inszenierungsfelder“ (</a:t>
            </a:r>
            <a:r>
              <a:rPr lang="de-DE" sz="2000" b="1" dirty="0" err="1" smtClean="0">
                <a:latin typeface="+mj-lt"/>
              </a:rPr>
              <a:t>Mendl</a:t>
            </a:r>
            <a:r>
              <a:rPr lang="de-DE" sz="2000" b="1" dirty="0" smtClean="0">
                <a:latin typeface="+mj-lt"/>
              </a:rPr>
              <a:t>)</a:t>
            </a:r>
          </a:p>
          <a:p>
            <a:endParaRPr lang="de-DE" dirty="0" smtClean="0"/>
          </a:p>
          <a:p>
            <a:pPr>
              <a:buFontTx/>
              <a:buChar char="-"/>
            </a:pPr>
            <a:r>
              <a:rPr lang="de-DE" dirty="0" smtClean="0"/>
              <a:t>nicht nur »über« Religion sprechen, sondern das Fach so konzipieren, dass Kinder und Jugendliche mit ihren Fragen und Bedürfnissen im Mittelpunkt stehen</a:t>
            </a:r>
          </a:p>
          <a:p>
            <a:pPr>
              <a:buFontTx/>
              <a:buChar char="-"/>
            </a:pPr>
            <a:r>
              <a:rPr lang="de-DE" dirty="0" smtClean="0"/>
              <a:t>nicht nur »über« Gemeinde und Gemeinschaft etc. sprechen, sondern Gemeinschaft auf jugendgemäße Weise inszenieren</a:t>
            </a:r>
          </a:p>
          <a:p>
            <a:pPr>
              <a:buFontTx/>
              <a:buChar char="-"/>
            </a:pPr>
            <a:r>
              <a:rPr lang="de-DE" dirty="0" smtClean="0"/>
              <a:t>nicht nur »über« Moral diskutieren, sondern ethisches Verhalten einüben</a:t>
            </a:r>
          </a:p>
          <a:p>
            <a:pPr>
              <a:buFontTx/>
              <a:buChar char="-"/>
            </a:pPr>
            <a:r>
              <a:rPr lang="de-DE" dirty="0" smtClean="0"/>
              <a:t>nicht nur »über« Kirchen nachdenken, sondern in Kirchen Haltungen, Lieder, Riten ausprobieren</a:t>
            </a:r>
          </a:p>
          <a:p>
            <a:pPr>
              <a:buFontTx/>
              <a:buChar char="-"/>
            </a:pPr>
            <a:r>
              <a:rPr lang="de-DE" dirty="0" smtClean="0"/>
              <a:t>nicht nur »über« Meditation reden, sondern meditative Elemente erproben</a:t>
            </a:r>
          </a:p>
          <a:p>
            <a:pPr>
              <a:buFontTx/>
              <a:buChar char="-"/>
            </a:pPr>
            <a:r>
              <a:rPr lang="de-DE" dirty="0" smtClean="0"/>
              <a:t>nicht nur »über« Gebet und Liturgie sprechen, sondern zum experimentellen Beten und liturgischen Handeln anleiten und diese Erfahrung auch reflektieren</a:t>
            </a:r>
          </a:p>
          <a:p>
            <a:pPr>
              <a:buFontTx/>
              <a:buChar char="-"/>
            </a:pPr>
            <a:r>
              <a:rPr lang="de-DE" dirty="0" smtClean="0"/>
              <a:t>nicht nur »über« biblische Texte sprechen, sondern sich von den biblischen Erzählern in Geschichten verwickeln lassen, sie als Spiegelungsfolien und Resonanzräume für eigene Erfahrungen werden lassen</a:t>
            </a:r>
          </a:p>
        </p:txBody>
      </p:sp>
    </p:spTree>
    <p:extLst>
      <p:ext uri="{BB962C8B-B14F-4D97-AF65-F5344CB8AC3E}">
        <p14:creationId xmlns:p14="http://schemas.microsoft.com/office/powerpoint/2010/main" val="298719336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3</a:t>
            </a:r>
            <a:r>
              <a:rPr lang="de-DE" dirty="0" smtClean="0"/>
              <a:t>. Performativer RU</a:t>
            </a:r>
            <a:endParaRPr lang="de-DE" dirty="0"/>
          </a:p>
        </p:txBody>
      </p:sp>
      <p:sp>
        <p:nvSpPr>
          <p:cNvPr id="3" name="Rechteck 2"/>
          <p:cNvSpPr/>
          <p:nvPr/>
        </p:nvSpPr>
        <p:spPr>
          <a:xfrm>
            <a:off x="500034" y="1714488"/>
            <a:ext cx="8215370" cy="3139321"/>
          </a:xfrm>
          <a:prstGeom prst="rect">
            <a:avLst/>
          </a:prstGeom>
        </p:spPr>
        <p:txBody>
          <a:bodyPr wrap="square">
            <a:spAutoFit/>
          </a:bodyPr>
          <a:lstStyle/>
          <a:p>
            <a:pPr>
              <a:buFontTx/>
              <a:buChar char="-"/>
            </a:pPr>
            <a:r>
              <a:rPr lang="de-DE" dirty="0" smtClean="0"/>
              <a:t>nicht nur »über« religiöse Kunstwerke reden, sondern selbst dem Glauben einen künstlerischen Ausdruck verleihen</a:t>
            </a:r>
          </a:p>
          <a:p>
            <a:pPr>
              <a:buFontTx/>
              <a:buChar char="-"/>
            </a:pPr>
            <a:r>
              <a:rPr lang="de-DE" dirty="0" smtClean="0"/>
              <a:t>nicht nur etwas »über« andere Religionen kennen lernen, sondern Menschen einer anderen Religion begegnen</a:t>
            </a:r>
          </a:p>
          <a:p>
            <a:pPr>
              <a:buFontTx/>
              <a:buChar char="-"/>
            </a:pPr>
            <a:r>
              <a:rPr lang="de-DE" dirty="0" smtClean="0"/>
              <a:t>nicht nur »über« Sakramente und ihre Symbole und Symbolhandlungen sprechen, sondern die heilsam Bedeutung ritueller Handlungen (»</a:t>
            </a:r>
            <a:r>
              <a:rPr lang="de-DE" dirty="0" err="1" smtClean="0"/>
              <a:t>to</a:t>
            </a:r>
            <a:r>
              <a:rPr lang="de-DE" dirty="0" smtClean="0"/>
              <a:t> </a:t>
            </a:r>
            <a:r>
              <a:rPr lang="en-US" dirty="0" smtClean="0"/>
              <a:t>do things with words«) </a:t>
            </a:r>
            <a:r>
              <a:rPr lang="en-US" dirty="0" err="1" smtClean="0"/>
              <a:t>erspüren</a:t>
            </a:r>
            <a:endParaRPr lang="en-US" dirty="0" smtClean="0"/>
          </a:p>
          <a:p>
            <a:pPr>
              <a:buFontTx/>
              <a:buChar char="-"/>
            </a:pPr>
            <a:r>
              <a:rPr lang="de-DE" dirty="0" smtClean="0"/>
              <a:t>sich nicht nur »über« Mönche, andere exotische Christen oder </a:t>
            </a:r>
            <a:r>
              <a:rPr lang="de-DE" dirty="0" err="1" smtClean="0"/>
              <a:t>local</a:t>
            </a:r>
            <a:r>
              <a:rPr lang="de-DE" dirty="0" smtClean="0"/>
              <a:t> </a:t>
            </a:r>
            <a:r>
              <a:rPr lang="de-DE" dirty="0" err="1" smtClean="0"/>
              <a:t>heroes</a:t>
            </a:r>
            <a:r>
              <a:rPr lang="de-DE" dirty="0" smtClean="0"/>
              <a:t> wundern, sondern in der Begegnung Nähe und Distanz spüren</a:t>
            </a:r>
          </a:p>
          <a:p>
            <a:pPr>
              <a:buFontTx/>
              <a:buChar char="-"/>
            </a:pPr>
            <a:r>
              <a:rPr lang="de-DE" dirty="0" smtClean="0"/>
              <a:t>nicht nur »über« vergangene Geschichte etwas nachlesen, sondern Erinnerungsorte aufsuchen</a:t>
            </a:r>
            <a:endParaRPr lang="de-DE" dirty="0"/>
          </a:p>
        </p:txBody>
      </p:sp>
    </p:spTree>
    <p:extLst>
      <p:ext uri="{BB962C8B-B14F-4D97-AF65-F5344CB8AC3E}">
        <p14:creationId xmlns:p14="http://schemas.microsoft.com/office/powerpoint/2010/main" val="320866522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de-DE" dirty="0"/>
              <a:t>2</a:t>
            </a:r>
            <a:r>
              <a:rPr lang="de-DE" dirty="0" smtClean="0"/>
              <a:t>. Performativer RU</a:t>
            </a:r>
            <a:endParaRPr lang="de-DE"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5656" y="1556792"/>
            <a:ext cx="6086475"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18447218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a:t>
            </a:r>
            <a:r>
              <a:rPr lang="de-DE" dirty="0" smtClean="0"/>
              <a:t>. Religion erleben</a:t>
            </a:r>
            <a:endParaRPr lang="de-DE" dirty="0"/>
          </a:p>
        </p:txBody>
      </p:sp>
      <p:sp>
        <p:nvSpPr>
          <p:cNvPr id="3" name="Textfeld 2"/>
          <p:cNvSpPr txBox="1"/>
          <p:nvPr/>
        </p:nvSpPr>
        <p:spPr>
          <a:xfrm>
            <a:off x="357158" y="1643050"/>
            <a:ext cx="8501122" cy="2523768"/>
          </a:xfrm>
          <a:prstGeom prst="rect">
            <a:avLst/>
          </a:prstGeom>
          <a:noFill/>
        </p:spPr>
        <p:txBody>
          <a:bodyPr wrap="square" rtlCol="0">
            <a:spAutoFit/>
          </a:bodyPr>
          <a:lstStyle/>
          <a:p>
            <a:r>
              <a:rPr lang="de-DE" b="1" u="sng" dirty="0" smtClean="0"/>
              <a:t>Kompetenz-Formel nach </a:t>
            </a:r>
            <a:r>
              <a:rPr lang="de-DE" b="1" u="sng" dirty="0" err="1" smtClean="0"/>
              <a:t>Mendl</a:t>
            </a:r>
            <a:r>
              <a:rPr lang="de-DE" b="1" u="sng" dirty="0" smtClean="0"/>
              <a:t>:</a:t>
            </a:r>
          </a:p>
          <a:p>
            <a:endParaRPr lang="de-DE" dirty="0" smtClean="0"/>
          </a:p>
          <a:p>
            <a:r>
              <a:rPr lang="de-DE" dirty="0" smtClean="0"/>
              <a:t>Lernende werden „in Sachen Religion“ kompetent, wenn sie in Auseinandersetzung mit den religiösen Konstruktionen anderer unterstützt durch das Deutungs- und Praxisangebot christlicher Tradition ein selbstständiges und vor der Vernunft verantwortbares Urteil in Fragen der Religion sowie je eigene religiöse Spuren entwickeln (Deutungs- und Partizipationskompetenz).</a:t>
            </a:r>
          </a:p>
          <a:p>
            <a:endParaRPr lang="de-DE" dirty="0" smtClean="0"/>
          </a:p>
          <a:p>
            <a:pPr algn="r"/>
            <a:r>
              <a:rPr lang="de-DE" sz="1400" dirty="0" err="1" smtClean="0"/>
              <a:t>Mendl</a:t>
            </a:r>
            <a:r>
              <a:rPr lang="de-DE" sz="1400" dirty="0" smtClean="0"/>
              <a:t>, S.30</a:t>
            </a:r>
            <a:endParaRPr lang="de-DE" sz="1400" dirty="0"/>
          </a:p>
        </p:txBody>
      </p:sp>
    </p:spTree>
    <p:extLst>
      <p:ext uri="{BB962C8B-B14F-4D97-AF65-F5344CB8AC3E}">
        <p14:creationId xmlns:p14="http://schemas.microsoft.com/office/powerpoint/2010/main" val="4524386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a:t>
            </a:r>
            <a:r>
              <a:rPr lang="de-DE" dirty="0" smtClean="0"/>
              <a:t>. Religion erleben</a:t>
            </a:r>
            <a:endParaRPr lang="de-DE" dirty="0"/>
          </a:p>
        </p:txBody>
      </p:sp>
      <p:sp>
        <p:nvSpPr>
          <p:cNvPr id="3" name="Textfeld 2"/>
          <p:cNvSpPr txBox="1"/>
          <p:nvPr/>
        </p:nvSpPr>
        <p:spPr>
          <a:xfrm>
            <a:off x="285720" y="1571612"/>
            <a:ext cx="8572560" cy="3416320"/>
          </a:xfrm>
          <a:prstGeom prst="rect">
            <a:avLst/>
          </a:prstGeom>
          <a:noFill/>
        </p:spPr>
        <p:txBody>
          <a:bodyPr wrap="square" rtlCol="0">
            <a:spAutoFit/>
          </a:bodyPr>
          <a:lstStyle/>
          <a:p>
            <a:r>
              <a:rPr lang="de-DE" dirty="0" smtClean="0"/>
              <a:t>Prinzip der Würzburger Synode: Leben und Glauben sollen in einen produktiven Dialog kommen.</a:t>
            </a:r>
          </a:p>
          <a:p>
            <a:r>
              <a:rPr lang="de-DE" dirty="0" smtClean="0"/>
              <a:t>In der Folge setzt sich ein Verständnis von Lernen durch, dass es sich dabei „um vielschichtige Konstruktionsprozesse handelt, wenn die Wahrnehmungen anderer Wirklichkeitsphänomene mit bereits vorhandenen Einstellungen und Erfahrungen verbunden werden“ (</a:t>
            </a:r>
            <a:r>
              <a:rPr lang="de-DE" dirty="0" err="1" smtClean="0"/>
              <a:t>Mendl</a:t>
            </a:r>
            <a:r>
              <a:rPr lang="de-DE" dirty="0" smtClean="0"/>
              <a:t>, S. 32).</a:t>
            </a:r>
          </a:p>
          <a:p>
            <a:endParaRPr lang="de-DE" dirty="0" smtClean="0"/>
          </a:p>
          <a:p>
            <a:r>
              <a:rPr lang="de-DE" dirty="0" smtClean="0"/>
              <a:t>„Didaktik der Aneignung“ (aus konstruktivistischer Sichtweise): Wahrnehmung und Verarbeitung von äußerer Wirklichkeit gehen nach sehr individuellen </a:t>
            </a:r>
            <a:r>
              <a:rPr lang="de-DE" dirty="0" err="1" smtClean="0"/>
              <a:t>autopoietischen</a:t>
            </a:r>
            <a:r>
              <a:rPr lang="de-DE" dirty="0" smtClean="0"/>
              <a:t> Gesichtspunkten vonstatten und es kommt bei der selbsttätigen Auseinandersetzung mit Lerngegenständen zu vielfältigen Transformationen.</a:t>
            </a:r>
          </a:p>
          <a:p>
            <a:endParaRPr lang="de-DE" dirty="0" smtClean="0"/>
          </a:p>
        </p:txBody>
      </p:sp>
    </p:spTree>
    <p:extLst>
      <p:ext uri="{BB962C8B-B14F-4D97-AF65-F5344CB8AC3E}">
        <p14:creationId xmlns:p14="http://schemas.microsoft.com/office/powerpoint/2010/main" val="17678812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2. Religion erleben</a:t>
            </a:r>
            <a:endParaRPr lang="de-DE" dirty="0"/>
          </a:p>
        </p:txBody>
      </p:sp>
      <p:sp>
        <p:nvSpPr>
          <p:cNvPr id="3" name="Textfeld 2"/>
          <p:cNvSpPr txBox="1"/>
          <p:nvPr/>
        </p:nvSpPr>
        <p:spPr>
          <a:xfrm>
            <a:off x="285720" y="1571612"/>
            <a:ext cx="8572560" cy="2308324"/>
          </a:xfrm>
          <a:prstGeom prst="rect">
            <a:avLst/>
          </a:prstGeom>
          <a:noFill/>
        </p:spPr>
        <p:txBody>
          <a:bodyPr wrap="square" rtlCol="0">
            <a:spAutoFit/>
          </a:bodyPr>
          <a:lstStyle/>
          <a:p>
            <a:r>
              <a:rPr lang="de-DE" dirty="0" smtClean="0"/>
              <a:t>Es spricht vieles für ein induktives Vorgehen:</a:t>
            </a:r>
          </a:p>
          <a:p>
            <a:endParaRPr lang="de-DE" dirty="0" smtClean="0"/>
          </a:p>
          <a:p>
            <a:r>
              <a:rPr lang="de-DE" dirty="0" smtClean="0"/>
              <a:t>Einmal wird die menschliche Erfahrung als Ausgangspunkt religiöser Reflexion verstanden, zum anderen werden mittels unterschiedlicher Methoden jene Erfahrungen thematisiert, welche sich in verschiedenen Religionstraditionen verdichtet haben, damit sie zu gegenwärtigen Erfahrungen in eine produktive Beziehung gesetzt werden. (Ritter 1998)</a:t>
            </a:r>
          </a:p>
          <a:p>
            <a:endParaRPr lang="de-DE" dirty="0"/>
          </a:p>
        </p:txBody>
      </p:sp>
    </p:spTree>
    <p:extLst>
      <p:ext uri="{BB962C8B-B14F-4D97-AF65-F5344CB8AC3E}">
        <p14:creationId xmlns:p14="http://schemas.microsoft.com/office/powerpoint/2010/main" val="36049747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el 3"/>
          <p:cNvSpPr>
            <a:spLocks noGrp="1"/>
          </p:cNvSpPr>
          <p:nvPr>
            <p:ph type="title"/>
          </p:nvPr>
        </p:nvSpPr>
        <p:spPr>
          <a:xfrm>
            <a:off x="268796" y="332656"/>
            <a:ext cx="8534400" cy="758952"/>
          </a:xfrm>
        </p:spPr>
        <p:txBody>
          <a:bodyPr>
            <a:noAutofit/>
          </a:bodyPr>
          <a:lstStyle/>
          <a:p>
            <a:r>
              <a:rPr lang="de-DE" sz="1800" dirty="0"/>
              <a:t>3</a:t>
            </a:r>
            <a:r>
              <a:rPr lang="de-DE" sz="1800" dirty="0" smtClean="0"/>
              <a:t>. Blick in den </a:t>
            </a:r>
            <a:r>
              <a:rPr lang="de-DE" sz="1800" dirty="0" err="1" smtClean="0"/>
              <a:t>LehrplanPLUS</a:t>
            </a:r>
            <a:r>
              <a:rPr lang="de-DE" sz="1800" dirty="0" smtClean="0"/>
              <a:t>: </a:t>
            </a:r>
            <a:br>
              <a:rPr lang="de-DE" sz="1800" dirty="0" smtClean="0"/>
            </a:br>
            <a:r>
              <a:rPr lang="de-DE" sz="1800" dirty="0" smtClean="0"/>
              <a:t>KR7 </a:t>
            </a:r>
            <a:r>
              <a:rPr lang="de-DE" sz="1800" dirty="0"/>
              <a:t>Lernbereich: 1 Auf dem Weg zu mir selbst: Herausforderungen im</a:t>
            </a:r>
            <a:br>
              <a:rPr lang="de-DE" sz="1800" dirty="0"/>
            </a:br>
            <a:r>
              <a:rPr lang="de-DE" sz="1800" dirty="0"/>
              <a:t>Jugendalter (ca. 10 Std.)</a:t>
            </a:r>
          </a:p>
        </p:txBody>
      </p:sp>
      <p:sp>
        <p:nvSpPr>
          <p:cNvPr id="5" name="Textfeld 4"/>
          <p:cNvSpPr txBox="1"/>
          <p:nvPr/>
        </p:nvSpPr>
        <p:spPr>
          <a:xfrm>
            <a:off x="323528" y="1412776"/>
            <a:ext cx="8424936" cy="4247317"/>
          </a:xfrm>
          <a:prstGeom prst="rect">
            <a:avLst/>
          </a:prstGeom>
          <a:noFill/>
        </p:spPr>
        <p:txBody>
          <a:bodyPr wrap="square" rtlCol="0">
            <a:spAutoFit/>
          </a:bodyPr>
          <a:lstStyle/>
          <a:p>
            <a:r>
              <a:rPr lang="de-DE" b="1" u="sng" dirty="0"/>
              <a:t>Kompetenzerwartungen</a:t>
            </a:r>
          </a:p>
          <a:p>
            <a:endParaRPr lang="de-DE" dirty="0" smtClean="0"/>
          </a:p>
          <a:p>
            <a:r>
              <a:rPr lang="de-DE" dirty="0" smtClean="0"/>
              <a:t>Die </a:t>
            </a:r>
            <a:r>
              <a:rPr lang="de-DE" dirty="0"/>
              <a:t>Schülerinnen und Schüler ...</a:t>
            </a:r>
          </a:p>
          <a:p>
            <a:endParaRPr lang="de-DE" dirty="0" smtClean="0"/>
          </a:p>
          <a:p>
            <a:pPr marL="285750" indent="-285750">
              <a:buFont typeface="Arial" panose="020B0604020202020204" pitchFamily="34" charset="0"/>
              <a:buChar char="•"/>
            </a:pPr>
            <a:r>
              <a:rPr lang="de-DE" dirty="0" smtClean="0"/>
              <a:t>beschreiben </a:t>
            </a:r>
            <a:r>
              <a:rPr lang="de-DE" dirty="0"/>
              <a:t>die körperlichen, psychischen und mentalen Veränderungen, die </a:t>
            </a:r>
            <a:r>
              <a:rPr lang="de-DE" dirty="0" smtClean="0"/>
              <a:t>mit der </a:t>
            </a:r>
            <a:r>
              <a:rPr lang="de-DE" dirty="0"/>
              <a:t>Pubertät einhergehen.</a:t>
            </a:r>
          </a:p>
          <a:p>
            <a:pPr marL="285750" indent="-285750">
              <a:buFont typeface="Arial" panose="020B0604020202020204" pitchFamily="34" charset="0"/>
              <a:buChar char="•"/>
            </a:pPr>
            <a:r>
              <a:rPr lang="de-DE" dirty="0" smtClean="0"/>
              <a:t>reflektieren </a:t>
            </a:r>
            <a:r>
              <a:rPr lang="de-DE" dirty="0"/>
              <a:t>die Bedeutung der mit der Pubertät verbundenen Veränderungen </a:t>
            </a:r>
            <a:r>
              <a:rPr lang="de-DE" dirty="0" smtClean="0"/>
              <a:t>für ihre </a:t>
            </a:r>
            <a:r>
              <a:rPr lang="de-DE" dirty="0"/>
              <a:t>eigene Persönlichkeitsentwicklung.</a:t>
            </a:r>
          </a:p>
          <a:p>
            <a:pPr marL="285750" indent="-285750">
              <a:buFont typeface="Arial" panose="020B0604020202020204" pitchFamily="34" charset="0"/>
              <a:buChar char="•"/>
            </a:pPr>
            <a:r>
              <a:rPr lang="de-DE" dirty="0" smtClean="0"/>
              <a:t>analysieren </a:t>
            </a:r>
            <a:r>
              <a:rPr lang="de-DE" dirty="0"/>
              <a:t>ihre eigene Rolle in ihrem familiären und sozialen Umfeld und </a:t>
            </a:r>
            <a:r>
              <a:rPr lang="de-DE" dirty="0" smtClean="0"/>
              <a:t>setzen sich </a:t>
            </a:r>
            <a:r>
              <a:rPr lang="de-DE" dirty="0"/>
              <a:t>kritisch damit auseinander.</a:t>
            </a:r>
          </a:p>
          <a:p>
            <a:pPr marL="285750" indent="-285750">
              <a:buFont typeface="Arial" panose="020B0604020202020204" pitchFamily="34" charset="0"/>
              <a:buChar char="•"/>
            </a:pPr>
            <a:r>
              <a:rPr lang="de-DE" dirty="0" smtClean="0"/>
              <a:t>sehen </a:t>
            </a:r>
            <a:r>
              <a:rPr lang="de-DE" dirty="0"/>
              <a:t>in der Bestimmung des Menschen zur Gottebenbildlichkeit eine </a:t>
            </a:r>
            <a:r>
              <a:rPr lang="de-DE" dirty="0" smtClean="0"/>
              <a:t>positive Herausforderung</a:t>
            </a:r>
            <a:r>
              <a:rPr lang="de-DE" dirty="0"/>
              <a:t>, die eigene Persönlichkeit anzunehmen und sich der </a:t>
            </a:r>
            <a:r>
              <a:rPr lang="de-DE" dirty="0" smtClean="0"/>
              <a:t>Gestaltung des </a:t>
            </a:r>
            <a:r>
              <a:rPr lang="de-DE" dirty="0"/>
              <a:t>eigenen Lebens (Identitätsfindung, Rollenübernahme, Wertorientierung) </a:t>
            </a:r>
            <a:r>
              <a:rPr lang="de-DE" dirty="0" smtClean="0"/>
              <a:t>mit Mut </a:t>
            </a:r>
            <a:r>
              <a:rPr lang="de-DE" dirty="0"/>
              <a:t>und Tatkraft zu stellen.</a:t>
            </a:r>
          </a:p>
          <a:p>
            <a:endParaRPr lang="de-DE" dirty="0" smtClean="0"/>
          </a:p>
        </p:txBody>
      </p:sp>
    </p:spTree>
    <p:extLst>
      <p:ext uri="{BB962C8B-B14F-4D97-AF65-F5344CB8AC3E}">
        <p14:creationId xmlns:p14="http://schemas.microsoft.com/office/powerpoint/2010/main" val="27314221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Organisatorisches</a:t>
            </a:r>
            <a:endParaRPr lang="de-DE" dirty="0"/>
          </a:p>
        </p:txBody>
      </p:sp>
      <p:sp>
        <p:nvSpPr>
          <p:cNvPr id="3" name="Textfeld 2"/>
          <p:cNvSpPr txBox="1"/>
          <p:nvPr/>
        </p:nvSpPr>
        <p:spPr>
          <a:xfrm>
            <a:off x="467544" y="1628800"/>
            <a:ext cx="8136904" cy="1754326"/>
          </a:xfrm>
          <a:prstGeom prst="rect">
            <a:avLst/>
          </a:prstGeom>
          <a:noFill/>
        </p:spPr>
        <p:txBody>
          <a:bodyPr wrap="square" rtlCol="0">
            <a:spAutoFit/>
          </a:bodyPr>
          <a:lstStyle/>
          <a:p>
            <a:pPr marL="342900" indent="-342900">
              <a:buAutoNum type="arabicPeriod"/>
            </a:pPr>
            <a:endParaRPr lang="de-DE" dirty="0" smtClean="0"/>
          </a:p>
          <a:p>
            <a:pPr marL="342900" indent="-342900">
              <a:buAutoNum type="arabicPeriod"/>
            </a:pPr>
            <a:r>
              <a:rPr lang="de-DE" dirty="0" smtClean="0"/>
              <a:t>Morgenimpuls für die Mittelstufe – Dank an die </a:t>
            </a:r>
            <a:r>
              <a:rPr lang="de-DE" dirty="0" err="1" smtClean="0"/>
              <a:t>OrganisatorInnen</a:t>
            </a:r>
            <a:endParaRPr lang="de-DE" dirty="0" smtClean="0"/>
          </a:p>
          <a:p>
            <a:pPr marL="342900" indent="-342900">
              <a:buAutoNum type="arabicPeriod"/>
            </a:pPr>
            <a:endParaRPr lang="de-DE" dirty="0"/>
          </a:p>
          <a:p>
            <a:pPr marL="342900" indent="-342900">
              <a:buAutoNum type="arabicPeriod"/>
            </a:pPr>
            <a:r>
              <a:rPr lang="de-DE" dirty="0" smtClean="0"/>
              <a:t>Montag &amp; Dienstag nächster Woche Seminartage des Außenseminars</a:t>
            </a:r>
            <a:endParaRPr lang="de-DE" dirty="0" smtClean="0"/>
          </a:p>
          <a:p>
            <a:pPr marL="342900" indent="-342900">
              <a:buAutoNum type="arabicPeriod"/>
            </a:pPr>
            <a:endParaRPr lang="de-DE" dirty="0"/>
          </a:p>
          <a:p>
            <a:pPr marL="342900" indent="-342900">
              <a:buAutoNum type="arabicPeriod"/>
            </a:pPr>
            <a:r>
              <a:rPr lang="de-DE" dirty="0" smtClean="0"/>
              <a:t>Sonstiges</a:t>
            </a:r>
            <a:endParaRPr lang="de-DE" dirty="0"/>
          </a:p>
        </p:txBody>
      </p:sp>
    </p:spTree>
    <p:extLst>
      <p:ext uri="{BB962C8B-B14F-4D97-AF65-F5344CB8AC3E}">
        <p14:creationId xmlns:p14="http://schemas.microsoft.com/office/powerpoint/2010/main" val="14524182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Autofit/>
          </a:bodyPr>
          <a:lstStyle/>
          <a:p>
            <a:r>
              <a:rPr lang="de-DE" sz="2000" dirty="0"/>
              <a:t>KR7 Lernbereich: 1 Auf dem Weg zu mir selbst: Herausforderungen im</a:t>
            </a:r>
            <a:br>
              <a:rPr lang="de-DE" sz="2000" dirty="0"/>
            </a:br>
            <a:r>
              <a:rPr lang="de-DE" sz="2000" dirty="0"/>
              <a:t>Jugendalter (ca. 10 Std.)</a:t>
            </a:r>
          </a:p>
        </p:txBody>
      </p:sp>
      <p:sp>
        <p:nvSpPr>
          <p:cNvPr id="3" name="Textfeld 2"/>
          <p:cNvSpPr txBox="1"/>
          <p:nvPr/>
        </p:nvSpPr>
        <p:spPr>
          <a:xfrm>
            <a:off x="323528" y="1415673"/>
            <a:ext cx="8496944" cy="4755148"/>
          </a:xfrm>
          <a:prstGeom prst="rect">
            <a:avLst/>
          </a:prstGeom>
          <a:noFill/>
        </p:spPr>
        <p:txBody>
          <a:bodyPr wrap="square" rtlCol="0">
            <a:spAutoFit/>
          </a:bodyPr>
          <a:lstStyle/>
          <a:p>
            <a:r>
              <a:rPr lang="de-DE" b="1" u="sng" dirty="0"/>
              <a:t>Inhalte zu den Kompetenzen:</a:t>
            </a:r>
          </a:p>
          <a:p>
            <a:pPr marL="285750" indent="-285750">
              <a:buFont typeface="Arial" panose="020B0604020202020204" pitchFamily="34" charset="0"/>
              <a:buChar char="•"/>
            </a:pPr>
            <a:r>
              <a:rPr lang="de-DE" sz="1500" dirty="0" smtClean="0"/>
              <a:t>Veränderungen</a:t>
            </a:r>
            <a:r>
              <a:rPr lang="de-DE" sz="1500" dirty="0"/>
              <a:t>, die mit der Pubertät einhergehen: körperliche (z. </a:t>
            </a:r>
            <a:r>
              <a:rPr lang="de-DE" sz="1500" dirty="0" smtClean="0"/>
              <a:t>B. Ausprägung der </a:t>
            </a:r>
            <a:r>
              <a:rPr lang="de-DE" sz="1500" dirty="0"/>
              <a:t>sekundären Geschlechtsmerkmale), psychische (z. B. </a:t>
            </a:r>
            <a:r>
              <a:rPr lang="de-DE" sz="1500" dirty="0" smtClean="0"/>
              <a:t>Abgrenzungsprozesse gegenüber </a:t>
            </a:r>
            <a:r>
              <a:rPr lang="de-DE" sz="1500" dirty="0"/>
              <a:t>Erwachsenen, Konflikte und Spannungen in der Peergroup), </a:t>
            </a:r>
            <a:r>
              <a:rPr lang="de-DE" sz="1500" dirty="0" smtClean="0"/>
              <a:t>mentale (z</a:t>
            </a:r>
            <a:r>
              <a:rPr lang="de-DE" sz="1500" dirty="0"/>
              <a:t>. B. kognitive Reifungsprozesse)</a:t>
            </a:r>
          </a:p>
          <a:p>
            <a:pPr marL="285750" indent="-285750">
              <a:buFont typeface="Arial" panose="020B0604020202020204" pitchFamily="34" charset="0"/>
              <a:buChar char="•"/>
            </a:pPr>
            <a:r>
              <a:rPr lang="de-DE" sz="1500" dirty="0" smtClean="0"/>
              <a:t>mögliche </a:t>
            </a:r>
            <a:r>
              <a:rPr lang="de-DE" sz="1500" dirty="0"/>
              <a:t>Konsequenzen dieser Veränderungen auf dem Weg zum </a:t>
            </a:r>
            <a:r>
              <a:rPr lang="de-DE" sz="1500" dirty="0" smtClean="0"/>
              <a:t>eigenen Selbst</a:t>
            </a:r>
            <a:r>
              <a:rPr lang="de-DE" sz="1500" dirty="0"/>
              <a:t>, z. B. Bereitschaft und Mut, zu den eigenen Stärken und Schwächen </a:t>
            </a:r>
            <a:r>
              <a:rPr lang="de-DE" sz="1500" dirty="0" smtClean="0"/>
              <a:t>zu stehen</a:t>
            </a:r>
            <a:r>
              <a:rPr lang="de-DE" sz="1500" dirty="0"/>
              <a:t>, Fähigkeit zu Empathie </a:t>
            </a:r>
            <a:r>
              <a:rPr lang="de-DE" sz="1500" dirty="0" smtClean="0"/>
              <a:t>und Perspektivenübernahme</a:t>
            </a:r>
            <a:r>
              <a:rPr lang="de-DE" sz="1500" dirty="0"/>
              <a:t>, Offenheit für </a:t>
            </a:r>
            <a:r>
              <a:rPr lang="de-DE" sz="1500" dirty="0" smtClean="0"/>
              <a:t>eine mehrdimensionale</a:t>
            </a:r>
            <a:r>
              <a:rPr lang="de-DE" sz="1500" dirty="0"/>
              <a:t>, differenzierte Weltsicht</a:t>
            </a:r>
          </a:p>
          <a:p>
            <a:pPr marL="285750" indent="-285750">
              <a:buFont typeface="Arial" panose="020B0604020202020204" pitchFamily="34" charset="0"/>
              <a:buChar char="•"/>
            </a:pPr>
            <a:r>
              <a:rPr lang="de-DE" sz="1500" dirty="0" smtClean="0"/>
              <a:t>Identitätsfindung </a:t>
            </a:r>
            <a:r>
              <a:rPr lang="de-DE" sz="1500" dirty="0"/>
              <a:t>als Herausforderung: Konflikte in der Lebenswelt </a:t>
            </a:r>
            <a:r>
              <a:rPr lang="de-DE" sz="1500" dirty="0" smtClean="0"/>
              <a:t>der Jugendlichen </a:t>
            </a:r>
            <a:r>
              <a:rPr lang="de-DE" sz="1500" dirty="0"/>
              <a:t>(Elternhaus, Schule, Freundeskreis, näheres Umfeld) und </a:t>
            </a:r>
            <a:r>
              <a:rPr lang="de-DE" sz="1500" dirty="0" smtClean="0"/>
              <a:t>mögliche Lösungsstrategien </a:t>
            </a:r>
            <a:r>
              <a:rPr lang="de-DE" sz="1500" dirty="0"/>
              <a:t>(z. B. Rollenspiele, Streitschlichterprogramme)</a:t>
            </a:r>
          </a:p>
          <a:p>
            <a:pPr marL="285750" indent="-285750">
              <a:buFont typeface="Arial" panose="020B0604020202020204" pitchFamily="34" charset="0"/>
              <a:buChar char="•"/>
            </a:pPr>
            <a:r>
              <a:rPr lang="de-DE" sz="1500" dirty="0" smtClean="0"/>
              <a:t>Selbstwerdung </a:t>
            </a:r>
            <a:r>
              <a:rPr lang="de-DE" sz="1500" dirty="0"/>
              <a:t>unter dem liebevollen Blick Gottes: die Gottebenbildlichkeit </a:t>
            </a:r>
            <a:r>
              <a:rPr lang="de-DE" sz="1500" dirty="0" smtClean="0"/>
              <a:t>des Menschen </a:t>
            </a:r>
            <a:r>
              <a:rPr lang="de-DE" sz="1500" dirty="0"/>
              <a:t>(Gen 1,27) und ihre Bedeutung für die Entfaltung der </a:t>
            </a:r>
            <a:r>
              <a:rPr lang="de-DE" sz="1500" dirty="0" smtClean="0"/>
              <a:t>Identität, insbesondere </a:t>
            </a:r>
            <a:r>
              <a:rPr lang="de-DE" sz="1500" dirty="0"/>
              <a:t>Stärkung des Selbstwertgefühls und </a:t>
            </a:r>
            <a:r>
              <a:rPr lang="de-DE" sz="1500" dirty="0" smtClean="0"/>
              <a:t>Relativierung gesellschaftlicher </a:t>
            </a:r>
            <a:r>
              <a:rPr lang="de-DE" sz="1500" dirty="0"/>
              <a:t>Maßstäbe (z. B. Aussehen, Besitzstand, äußerer Erfolg)</a:t>
            </a:r>
          </a:p>
          <a:p>
            <a:pPr marL="285750" indent="-285750">
              <a:buFont typeface="Arial" panose="020B0604020202020204" pitchFamily="34" charset="0"/>
              <a:buChar char="•"/>
            </a:pPr>
            <a:r>
              <a:rPr lang="de-DE" sz="1500" dirty="0" smtClean="0"/>
              <a:t>Vorbilder </a:t>
            </a:r>
            <a:r>
              <a:rPr lang="de-DE" sz="1500" dirty="0"/>
              <a:t>aus der kirchlichen Tradition oder aus dem näheren Umfeld (sog. </a:t>
            </a:r>
            <a:r>
              <a:rPr lang="de-DE" sz="1500" dirty="0" err="1" smtClean="0"/>
              <a:t>Local</a:t>
            </a:r>
            <a:r>
              <a:rPr lang="de-DE" sz="1500" dirty="0" smtClean="0"/>
              <a:t> </a:t>
            </a:r>
            <a:r>
              <a:rPr lang="de-DE" sz="1500" dirty="0" err="1" smtClean="0"/>
              <a:t>heroes</a:t>
            </a:r>
            <a:r>
              <a:rPr lang="de-DE" sz="1500" dirty="0"/>
              <a:t>) als Hilfe bei der Orientierung auf dem eigenen Lebensweg, z. </a:t>
            </a:r>
            <a:r>
              <a:rPr lang="de-DE" sz="1500" dirty="0" smtClean="0"/>
              <a:t>B. Johannes </a:t>
            </a:r>
            <a:r>
              <a:rPr lang="de-DE" sz="1500" dirty="0"/>
              <a:t>Bosco, Maria Ward</a:t>
            </a:r>
          </a:p>
          <a:p>
            <a:pPr marL="285750" indent="-285750">
              <a:buFont typeface="Arial" panose="020B0604020202020204" pitchFamily="34" charset="0"/>
              <a:buChar char="•"/>
            </a:pPr>
            <a:r>
              <a:rPr lang="de-DE" sz="1500" dirty="0" smtClean="0"/>
              <a:t>Freiheit </a:t>
            </a:r>
            <a:r>
              <a:rPr lang="de-DE" sz="1500" dirty="0"/>
              <a:t>und Vielfalt in der persönlichen Lebensgestaltung als Ausdruck einer </a:t>
            </a:r>
            <a:r>
              <a:rPr lang="de-DE" sz="1500" dirty="0" smtClean="0"/>
              <a:t>vom Geist </a:t>
            </a:r>
            <a:r>
              <a:rPr lang="de-DE" sz="1500" dirty="0"/>
              <a:t>gewirkten inneren Stärke; Angebote zu einer spirituellen Vertiefung </a:t>
            </a:r>
            <a:r>
              <a:rPr lang="de-DE" sz="1500" dirty="0" smtClean="0"/>
              <a:t>dieses positiven </a:t>
            </a:r>
            <a:r>
              <a:rPr lang="de-DE" sz="1500" dirty="0"/>
              <a:t>Gottesbezugs, z. B. </a:t>
            </a:r>
            <a:r>
              <a:rPr lang="de-DE" sz="1500" dirty="0" smtClean="0"/>
              <a:t>durch ausgewählte </a:t>
            </a:r>
            <a:r>
              <a:rPr lang="de-DE" sz="1500" dirty="0"/>
              <a:t>Psalmen oder </a:t>
            </a:r>
            <a:r>
              <a:rPr lang="de-DE" sz="1500" dirty="0" smtClean="0"/>
              <a:t>einfache Meditationsformen</a:t>
            </a:r>
            <a:endParaRPr lang="de-DE" sz="1500" dirty="0"/>
          </a:p>
        </p:txBody>
      </p:sp>
    </p:spTree>
    <p:extLst>
      <p:ext uri="{BB962C8B-B14F-4D97-AF65-F5344CB8AC3E}">
        <p14:creationId xmlns:p14="http://schemas.microsoft.com/office/powerpoint/2010/main" val="25339643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Diagramm 1"/>
          <p:cNvPicPr>
            <a:picLocks noChangeArrowheads="1"/>
          </p:cNvPicPr>
          <p:nvPr/>
        </p:nvPicPr>
        <p:blipFill>
          <a:blip r:embed="rId2">
            <a:extLst>
              <a:ext uri="{28A0092B-C50C-407E-A947-70E740481C1C}">
                <a14:useLocalDpi xmlns:a14="http://schemas.microsoft.com/office/drawing/2010/main" val="0"/>
              </a:ext>
            </a:extLst>
          </a:blip>
          <a:srcRect l="-26425" t="-7153" r="-26511" b="-5884"/>
          <a:stretch>
            <a:fillRect/>
          </a:stretch>
        </p:blipFill>
        <p:spPr bwMode="auto">
          <a:xfrm>
            <a:off x="1115616" y="1196752"/>
            <a:ext cx="6565999" cy="4968552"/>
          </a:xfrm>
          <a:prstGeom prst="rect">
            <a:avLst/>
          </a:prstGeom>
          <a:noFill/>
          <a:extLst>
            <a:ext uri="{909E8E84-426E-40DD-AFC4-6F175D3DCCD1}">
              <a14:hiddenFill xmlns:a14="http://schemas.microsoft.com/office/drawing/2010/main">
                <a:solidFill>
                  <a:srgbClr val="FFFFFF"/>
                </a:solidFill>
              </a14:hiddenFill>
            </a:ext>
          </a:extLst>
        </p:spPr>
      </p:pic>
      <p:sp>
        <p:nvSpPr>
          <p:cNvPr id="2" name="Textfeld 1"/>
          <p:cNvSpPr txBox="1"/>
          <p:nvPr/>
        </p:nvSpPr>
        <p:spPr>
          <a:xfrm>
            <a:off x="395536" y="620686"/>
            <a:ext cx="8509061" cy="461665"/>
          </a:xfrm>
          <a:prstGeom prst="rect">
            <a:avLst/>
          </a:prstGeom>
          <a:noFill/>
        </p:spPr>
        <p:txBody>
          <a:bodyPr wrap="none" rtlCol="0">
            <a:spAutoFit/>
          </a:bodyPr>
          <a:lstStyle/>
          <a:p>
            <a:r>
              <a:rPr lang="de-DE" sz="2400" dirty="0"/>
              <a:t>3</a:t>
            </a:r>
            <a:r>
              <a:rPr lang="de-DE" sz="2400" dirty="0" smtClean="0"/>
              <a:t>. Kompetenzorientierter RU – </a:t>
            </a:r>
            <a:r>
              <a:rPr lang="de-DE" sz="2400" dirty="0" err="1" smtClean="0"/>
              <a:t>Lernbereiche</a:t>
            </a:r>
            <a:r>
              <a:rPr lang="de-DE" sz="2400" dirty="0" smtClean="0"/>
              <a:t> &amp; Kompetenzen</a:t>
            </a:r>
            <a:endParaRPr lang="de-DE" sz="2400" dirty="0"/>
          </a:p>
        </p:txBody>
      </p:sp>
    </p:spTree>
    <p:extLst>
      <p:ext uri="{BB962C8B-B14F-4D97-AF65-F5344CB8AC3E}">
        <p14:creationId xmlns:p14="http://schemas.microsoft.com/office/powerpoint/2010/main" val="42580002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a:t>
            </a:r>
            <a:r>
              <a:rPr lang="de-DE" dirty="0" smtClean="0"/>
              <a:t>. Religion in der Postmoderne</a:t>
            </a:r>
            <a:endParaRPr lang="de-DE" dirty="0"/>
          </a:p>
        </p:txBody>
      </p:sp>
      <p:sp>
        <p:nvSpPr>
          <p:cNvPr id="4" name="Textfeld 3"/>
          <p:cNvSpPr txBox="1"/>
          <p:nvPr/>
        </p:nvSpPr>
        <p:spPr>
          <a:xfrm>
            <a:off x="285720" y="1571612"/>
            <a:ext cx="8572560" cy="4555093"/>
          </a:xfrm>
          <a:prstGeom prst="rect">
            <a:avLst/>
          </a:prstGeom>
          <a:noFill/>
        </p:spPr>
        <p:txBody>
          <a:bodyPr wrap="square" rtlCol="0">
            <a:spAutoFit/>
          </a:bodyPr>
          <a:lstStyle/>
          <a:p>
            <a:r>
              <a:rPr lang="de-DE" sz="2000" b="1" u="sng" dirty="0" smtClean="0"/>
              <a:t>Auseinanderdriften von „subjektiver“ und „objektiver“ Religion</a:t>
            </a:r>
          </a:p>
          <a:p>
            <a:endParaRPr lang="de-DE" dirty="0" smtClean="0"/>
          </a:p>
          <a:p>
            <a:r>
              <a:rPr lang="de-DE" b="1" u="sng" dirty="0" smtClean="0"/>
              <a:t>Phänomenologisch</a:t>
            </a:r>
          </a:p>
          <a:p>
            <a:pPr>
              <a:buFontTx/>
              <a:buChar char="-"/>
            </a:pPr>
            <a:r>
              <a:rPr lang="de-DE" dirty="0" smtClean="0"/>
              <a:t>Explizite Religion weit weniger wahrnehmbar als früher</a:t>
            </a:r>
          </a:p>
          <a:p>
            <a:pPr>
              <a:buFontTx/>
              <a:buChar char="-"/>
            </a:pPr>
            <a:r>
              <a:rPr lang="de-DE" dirty="0" smtClean="0"/>
              <a:t> aus Schülerperspektive: „verstellte“ Religion</a:t>
            </a:r>
          </a:p>
          <a:p>
            <a:endParaRPr lang="de-DE" dirty="0" smtClean="0"/>
          </a:p>
          <a:p>
            <a:r>
              <a:rPr lang="de-DE" b="1" u="sng" dirty="0" smtClean="0"/>
              <a:t>Gesellschaftlich</a:t>
            </a:r>
          </a:p>
          <a:p>
            <a:r>
              <a:rPr lang="de-DE" dirty="0" smtClean="0"/>
              <a:t>- Massiver Vertrauensverlust der Kirche, der sich auf den RU auswirkt:</a:t>
            </a:r>
            <a:br>
              <a:rPr lang="de-DE" dirty="0" smtClean="0"/>
            </a:br>
            <a:r>
              <a:rPr lang="de-DE" dirty="0" smtClean="0"/>
              <a:t>   permanenter Begründungszwang</a:t>
            </a:r>
          </a:p>
          <a:p>
            <a:r>
              <a:rPr lang="de-DE" dirty="0" smtClean="0"/>
              <a:t>- Konfessioneller Glaube wirkt gesellschaftlich betrachtet als „unansehnliche“ Religion</a:t>
            </a:r>
          </a:p>
          <a:p>
            <a:endParaRPr lang="de-DE" dirty="0" smtClean="0"/>
          </a:p>
          <a:p>
            <a:r>
              <a:rPr lang="de-DE" b="1" u="sng" dirty="0" smtClean="0"/>
              <a:t>Individuell</a:t>
            </a:r>
          </a:p>
          <a:p>
            <a:pPr>
              <a:buFontTx/>
              <a:buChar char="-"/>
            </a:pPr>
            <a:r>
              <a:rPr lang="de-DE" dirty="0" smtClean="0"/>
              <a:t>Echtes Bedürfnis und Sehnsucht nach Religion</a:t>
            </a:r>
          </a:p>
          <a:p>
            <a:pPr>
              <a:buFontTx/>
              <a:buChar char="-"/>
            </a:pPr>
            <a:r>
              <a:rPr lang="de-DE" dirty="0" smtClean="0"/>
              <a:t> Ausdrucksformen manifestieren sich eher außerhalb der Kirchen</a:t>
            </a:r>
          </a:p>
          <a:p>
            <a:pPr>
              <a:buFontTx/>
              <a:buChar char="-"/>
            </a:pPr>
            <a:r>
              <a:rPr lang="de-DE" dirty="0" smtClean="0"/>
              <a:t> Phänomen der „unsichtbaren“ Religion </a:t>
            </a:r>
          </a:p>
        </p:txBody>
      </p:sp>
    </p:spTree>
    <p:extLst>
      <p:ext uri="{BB962C8B-B14F-4D97-AF65-F5344CB8AC3E}">
        <p14:creationId xmlns:p14="http://schemas.microsoft.com/office/powerpoint/2010/main" val="117309596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in der Postmoderne</a:t>
            </a:r>
            <a:endParaRPr lang="de-DE" dirty="0"/>
          </a:p>
        </p:txBody>
      </p:sp>
      <p:sp>
        <p:nvSpPr>
          <p:cNvPr id="3" name="Textfeld 2"/>
          <p:cNvSpPr txBox="1"/>
          <p:nvPr/>
        </p:nvSpPr>
        <p:spPr>
          <a:xfrm>
            <a:off x="285720" y="1571612"/>
            <a:ext cx="8572560" cy="3970318"/>
          </a:xfrm>
          <a:prstGeom prst="rect">
            <a:avLst/>
          </a:prstGeom>
          <a:noFill/>
        </p:spPr>
        <p:txBody>
          <a:bodyPr wrap="square" rtlCol="0">
            <a:spAutoFit/>
          </a:bodyPr>
          <a:lstStyle/>
          <a:p>
            <a:r>
              <a:rPr lang="de-DE" b="1" u="sng" dirty="0" smtClean="0"/>
              <a:t>Religionsunterricht als Ort der Begegnung mit Religion</a:t>
            </a:r>
          </a:p>
          <a:p>
            <a:pPr>
              <a:buFontTx/>
              <a:buChar char="-"/>
            </a:pPr>
            <a:r>
              <a:rPr lang="de-DE" dirty="0" smtClean="0"/>
              <a:t>Schule hat kirchliche Gemeinde und andere Handlungsfelder als wichtigsten Ort religiöser Kommunikation abgelöst</a:t>
            </a:r>
          </a:p>
          <a:p>
            <a:endParaRPr lang="de-DE" dirty="0" smtClean="0"/>
          </a:p>
          <a:p>
            <a:pPr>
              <a:buFontTx/>
              <a:buChar char="-"/>
            </a:pPr>
            <a:r>
              <a:rPr lang="de-DE" dirty="0" smtClean="0"/>
              <a:t> Kinder und Jungendliche lernen heute Religion fast ausschließlich als Religion (in) der Schule kennen. Auch die Bischöfe haben das schon bemerkt:</a:t>
            </a:r>
          </a:p>
          <a:p>
            <a:endParaRPr lang="de-DE" dirty="0" smtClean="0"/>
          </a:p>
          <a:p>
            <a:r>
              <a:rPr lang="de-DE" i="1" dirty="0" smtClean="0"/>
              <a:t>„Für die meisten ist … der Religionsunterricht in der Schule der wichtigste Ort der Begegnung mit dem christlichen Glauben.“ </a:t>
            </a:r>
            <a:r>
              <a:rPr lang="de-DE" dirty="0" smtClean="0"/>
              <a:t>(Kirchliche Richtlinien zu Bildungsstandards, Sekretariat der Deutschen Bischofskonferenz 2006, S.13f.)</a:t>
            </a:r>
          </a:p>
          <a:p>
            <a:endParaRPr lang="de-DE" dirty="0" smtClean="0"/>
          </a:p>
          <a:p>
            <a:r>
              <a:rPr lang="de-DE" dirty="0" smtClean="0"/>
              <a:t>- Aufgabe des RU ist es, den Schülern „einen </a:t>
            </a:r>
            <a:r>
              <a:rPr lang="de-DE" dirty="0" err="1" smtClean="0"/>
              <a:t>Phänomenbereich</a:t>
            </a:r>
            <a:r>
              <a:rPr lang="de-DE" dirty="0" smtClean="0"/>
              <a:t> begreifbar und nachvollziehbar zu machen, den sie von innen her (biografisch, lebensweltlich, alltägliche Verortung) nicht kennen“ (Burkard </a:t>
            </a:r>
            <a:r>
              <a:rPr lang="de-DE" dirty="0" err="1" smtClean="0"/>
              <a:t>Porzelt</a:t>
            </a:r>
            <a:r>
              <a:rPr lang="de-DE" dirty="0" smtClean="0"/>
              <a:t>, 2005)</a:t>
            </a:r>
            <a:endParaRPr lang="de-DE" dirty="0"/>
          </a:p>
        </p:txBody>
      </p:sp>
    </p:spTree>
    <p:extLst>
      <p:ext uri="{BB962C8B-B14F-4D97-AF65-F5344CB8AC3E}">
        <p14:creationId xmlns:p14="http://schemas.microsoft.com/office/powerpoint/2010/main" val="18705843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1. Religion in der Postmoderne</a:t>
            </a:r>
            <a:endParaRPr lang="de-DE" dirty="0"/>
          </a:p>
        </p:txBody>
      </p:sp>
      <p:sp>
        <p:nvSpPr>
          <p:cNvPr id="3" name="Textfeld 2"/>
          <p:cNvSpPr txBox="1"/>
          <p:nvPr/>
        </p:nvSpPr>
        <p:spPr>
          <a:xfrm>
            <a:off x="285720" y="1500174"/>
            <a:ext cx="8572560" cy="4524315"/>
          </a:xfrm>
          <a:prstGeom prst="rect">
            <a:avLst/>
          </a:prstGeom>
          <a:noFill/>
        </p:spPr>
        <p:txBody>
          <a:bodyPr wrap="square" rtlCol="0">
            <a:spAutoFit/>
          </a:bodyPr>
          <a:lstStyle/>
          <a:p>
            <a:r>
              <a:rPr lang="de-DE" b="1" u="sng" dirty="0" smtClean="0"/>
              <a:t>Auf der Suche nach einem Konzept für den RU</a:t>
            </a:r>
          </a:p>
          <a:p>
            <a:endParaRPr lang="de-DE" dirty="0" smtClean="0"/>
          </a:p>
          <a:p>
            <a:pPr>
              <a:buFontTx/>
              <a:buChar char="-"/>
            </a:pPr>
            <a:r>
              <a:rPr lang="de-DE" dirty="0" smtClean="0"/>
              <a:t> Krise des RU: Religionsverlust durch religiöse Erziehung und RU, der „Kirche in der Schule“ sein wollte (gerade in den 1960er-Jahren). Ein solcher RU hatte die Verkündigung des Glaubens als Aufgabe und die Einführung in diesen Glauben als Ziel. Dieses „missionarische“ Modell kann auch heute nicht mehr Gestalt des RU sein.</a:t>
            </a:r>
          </a:p>
          <a:p>
            <a:pPr>
              <a:buFontTx/>
              <a:buChar char="-"/>
            </a:pPr>
            <a:endParaRPr lang="de-DE" dirty="0" smtClean="0"/>
          </a:p>
          <a:p>
            <a:pPr>
              <a:buFontTx/>
              <a:buChar char="-"/>
            </a:pPr>
            <a:r>
              <a:rPr lang="de-DE" dirty="0" smtClean="0"/>
              <a:t> nach Würzburger Synode Übergang zum „diakonischen“ Konzept des religiösen Lernens in der Schule: Handeln der Kirche in der Schule selbstloser Beitrag für Identitätsentwicklung junger Menschen und für die Humanisierung des Schullebens. In der Folge: strikte Trennung von Schulpastoral und RU</a:t>
            </a:r>
          </a:p>
          <a:p>
            <a:pPr>
              <a:buFontTx/>
              <a:buChar char="-"/>
            </a:pPr>
            <a:endParaRPr lang="de-DE" dirty="0" smtClean="0"/>
          </a:p>
          <a:p>
            <a:pPr>
              <a:buFontTx/>
              <a:buChar char="-"/>
            </a:pPr>
            <a:r>
              <a:rPr lang="de-DE" dirty="0" smtClean="0"/>
              <a:t> Diakonischer RU „soll zu verantwortlichem Denken und Verhalten im Hinblick auf Religion und Glaube befähigen und die Frage nach Gott wecken und reflektieren“ (Der RU in der Schule, 1976)</a:t>
            </a:r>
          </a:p>
        </p:txBody>
      </p:sp>
    </p:spTree>
    <p:extLst>
      <p:ext uri="{BB962C8B-B14F-4D97-AF65-F5344CB8AC3E}">
        <p14:creationId xmlns:p14="http://schemas.microsoft.com/office/powerpoint/2010/main" val="41668192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a:t>
            </a:r>
            <a:r>
              <a:rPr lang="de-DE" dirty="0" smtClean="0"/>
              <a:t>. Religion erleben</a:t>
            </a:r>
            <a:endParaRPr lang="de-DE" dirty="0"/>
          </a:p>
        </p:txBody>
      </p:sp>
      <p:sp>
        <p:nvSpPr>
          <p:cNvPr id="3" name="Textfeld 2"/>
          <p:cNvSpPr txBox="1"/>
          <p:nvPr/>
        </p:nvSpPr>
        <p:spPr>
          <a:xfrm>
            <a:off x="357158" y="1714488"/>
            <a:ext cx="8429684" cy="3970318"/>
          </a:xfrm>
          <a:prstGeom prst="rect">
            <a:avLst/>
          </a:prstGeom>
          <a:noFill/>
        </p:spPr>
        <p:txBody>
          <a:bodyPr wrap="square" rtlCol="0">
            <a:spAutoFit/>
          </a:bodyPr>
          <a:lstStyle/>
          <a:p>
            <a:r>
              <a:rPr lang="de-DE" b="1" u="sng" dirty="0" smtClean="0"/>
              <a:t>Grenzen eines „primären Reflexionsmodells“</a:t>
            </a:r>
          </a:p>
          <a:p>
            <a:pPr>
              <a:buFontTx/>
              <a:buChar char="-"/>
            </a:pPr>
            <a:r>
              <a:rPr lang="de-DE" dirty="0" smtClean="0"/>
              <a:t>Auf Wirklichkeit wird nur auf reflektierte Art und Weise zugegriffen. Unterricht ist zunächst kein Ort unmittelbarer religiöser Erfahrung.</a:t>
            </a:r>
          </a:p>
          <a:p>
            <a:pPr>
              <a:buFontTx/>
              <a:buChar char="-"/>
            </a:pPr>
            <a:r>
              <a:rPr lang="de-DE" dirty="0" smtClean="0"/>
              <a:t> Erfahrungen, die mitgebracht werden, sind Grundlage dieses RU, der dann „Ort des Reflektieren und Deutens“ ist.</a:t>
            </a:r>
          </a:p>
          <a:p>
            <a:pPr>
              <a:buFontTx/>
              <a:buChar char="-"/>
            </a:pPr>
            <a:r>
              <a:rPr lang="de-DE" dirty="0" smtClean="0"/>
              <a:t> Es kommt gerade heute nur noch zu einer „Als-ob“-Didaktik, (als ob alle irgendwie geartete religiöse Erfahrungen mitbrächten) und führt schließlich zur Aporie.</a:t>
            </a:r>
          </a:p>
          <a:p>
            <a:pPr>
              <a:buFontTx/>
              <a:buChar char="-"/>
            </a:pPr>
            <a:r>
              <a:rPr lang="de-DE" dirty="0" smtClean="0"/>
              <a:t> Rezeption der Curriculumtheorie im RU führt zu einem kognitiv fixierten RU, weil mit dieser Theorie nur der Bereich der Kenntnisse und des Wissens einer Evaluation zugeführt werden konnte. Emotionales und handlungsorientiertes Lernen kommen zu kurz.</a:t>
            </a:r>
          </a:p>
          <a:p>
            <a:pPr>
              <a:buFontTx/>
              <a:buChar char="-"/>
            </a:pPr>
            <a:r>
              <a:rPr lang="de-DE" dirty="0" smtClean="0"/>
              <a:t> Folgen für inhaltliche Gestaltung und Rollenverständnis des Religionslehrers/</a:t>
            </a:r>
            <a:r>
              <a:rPr lang="de-DE" dirty="0" err="1" smtClean="0"/>
              <a:t>lehrerin</a:t>
            </a:r>
            <a:r>
              <a:rPr lang="de-DE" dirty="0" smtClean="0"/>
              <a:t> sind unausweichlich.</a:t>
            </a:r>
          </a:p>
        </p:txBody>
      </p:sp>
    </p:spTree>
    <p:extLst>
      <p:ext uri="{BB962C8B-B14F-4D97-AF65-F5344CB8AC3E}">
        <p14:creationId xmlns:p14="http://schemas.microsoft.com/office/powerpoint/2010/main" val="9914929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a:t>
            </a:r>
            <a:r>
              <a:rPr lang="de-DE" dirty="0" smtClean="0"/>
              <a:t>. Religion erleben</a:t>
            </a:r>
            <a:endParaRPr lang="de-DE" dirty="0"/>
          </a:p>
        </p:txBody>
      </p:sp>
      <p:sp>
        <p:nvSpPr>
          <p:cNvPr id="3" name="Textfeld 2"/>
          <p:cNvSpPr txBox="1"/>
          <p:nvPr/>
        </p:nvSpPr>
        <p:spPr>
          <a:xfrm>
            <a:off x="285720" y="1643050"/>
            <a:ext cx="8572560" cy="4247317"/>
          </a:xfrm>
          <a:prstGeom prst="rect">
            <a:avLst/>
          </a:prstGeom>
          <a:noFill/>
        </p:spPr>
        <p:txBody>
          <a:bodyPr wrap="square" rtlCol="0">
            <a:spAutoFit/>
          </a:bodyPr>
          <a:lstStyle/>
          <a:p>
            <a:r>
              <a:rPr lang="de-DE" b="1" u="sng" dirty="0" smtClean="0"/>
              <a:t>Deutungs- und Partizipationskompetenz</a:t>
            </a:r>
          </a:p>
          <a:p>
            <a:pPr>
              <a:buFontTx/>
              <a:buChar char="-"/>
            </a:pPr>
            <a:r>
              <a:rPr lang="de-DE" dirty="0" smtClean="0"/>
              <a:t>Primäres Reflexionsmodell heute nicht mehr tragfähig: Erfahrungserweiterung und Deutung von Erfahrungen müssen als Aufgaben des </a:t>
            </a:r>
            <a:r>
              <a:rPr lang="de-DE" dirty="0" smtClean="0"/>
              <a:t>RU wahrgenommen werden.</a:t>
            </a:r>
            <a:endParaRPr lang="de-DE" dirty="0" smtClean="0"/>
          </a:p>
          <a:p>
            <a:pPr>
              <a:buFontTx/>
              <a:buChar char="-"/>
            </a:pPr>
            <a:r>
              <a:rPr lang="de-DE" dirty="0" smtClean="0"/>
              <a:t> Wenn Voraussetzungen der lernenden Schüler ernst genommen werden, dann müssen neben reflexiven auch andere Präsentationsformen im RU gewählt werden.</a:t>
            </a:r>
          </a:p>
          <a:p>
            <a:pPr>
              <a:buFontTx/>
              <a:buChar char="-"/>
            </a:pPr>
            <a:endParaRPr lang="de-DE" dirty="0" smtClean="0"/>
          </a:p>
          <a:p>
            <a:r>
              <a:rPr lang="de-DE" b="1" u="sng" dirty="0" smtClean="0"/>
              <a:t>Chancen eines praktischen Lernens im RU </a:t>
            </a:r>
            <a:r>
              <a:rPr lang="de-DE" dirty="0" smtClean="0"/>
              <a:t>(nach Matthias Bahr, 2000):</a:t>
            </a:r>
          </a:p>
          <a:p>
            <a:pPr>
              <a:buFontTx/>
              <a:buChar char="-"/>
            </a:pPr>
            <a:r>
              <a:rPr lang="de-DE" dirty="0" smtClean="0"/>
              <a:t> Dem Glauben als dem „Glauben in der Konkretion“ begegnen</a:t>
            </a:r>
          </a:p>
          <a:p>
            <a:pPr>
              <a:buFontTx/>
              <a:buChar char="-"/>
            </a:pPr>
            <a:r>
              <a:rPr lang="de-DE" dirty="0" smtClean="0"/>
              <a:t> Gestaltungskraft des Glaubens für das Handeln erleben</a:t>
            </a:r>
          </a:p>
          <a:p>
            <a:pPr>
              <a:buFontTx/>
              <a:buChar char="-"/>
            </a:pPr>
            <a:r>
              <a:rPr lang="de-DE" dirty="0" smtClean="0"/>
              <a:t> Solidarische und emanzipatorische Grundperspektive des Glaubens wahrnehmen</a:t>
            </a:r>
          </a:p>
          <a:p>
            <a:pPr>
              <a:buFontTx/>
              <a:buChar char="-"/>
            </a:pPr>
            <a:r>
              <a:rPr lang="de-DE" dirty="0" smtClean="0"/>
              <a:t> An der Überwindung der Diskrepanz von Urteilen und Handeln arbeiten</a:t>
            </a:r>
          </a:p>
          <a:p>
            <a:pPr>
              <a:buFontTx/>
              <a:buChar char="-"/>
            </a:pPr>
            <a:r>
              <a:rPr lang="de-DE" dirty="0" smtClean="0"/>
              <a:t> Kirche als „Kirche in der Welt“ verstehen lernen</a:t>
            </a:r>
          </a:p>
          <a:p>
            <a:pPr>
              <a:buFontTx/>
              <a:buChar char="-"/>
            </a:pPr>
            <a:r>
              <a:rPr lang="de-DE" dirty="0" smtClean="0"/>
              <a:t> Im schöpferischen Handeln sein Menschsein vollziehen</a:t>
            </a:r>
            <a:endParaRPr lang="de-DE" dirty="0"/>
          </a:p>
        </p:txBody>
      </p:sp>
    </p:spTree>
    <p:extLst>
      <p:ext uri="{BB962C8B-B14F-4D97-AF65-F5344CB8AC3E}">
        <p14:creationId xmlns:p14="http://schemas.microsoft.com/office/powerpoint/2010/main" val="2541763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a:t>
            </a:r>
            <a:r>
              <a:rPr lang="de-DE" dirty="0" smtClean="0"/>
              <a:t>. Religion erleben</a:t>
            </a:r>
            <a:endParaRPr lang="de-DE" dirty="0"/>
          </a:p>
        </p:txBody>
      </p:sp>
      <p:sp>
        <p:nvSpPr>
          <p:cNvPr id="3" name="Ellipse 2"/>
          <p:cNvSpPr/>
          <p:nvPr/>
        </p:nvSpPr>
        <p:spPr>
          <a:xfrm>
            <a:off x="285720" y="3143248"/>
            <a:ext cx="3071834" cy="1500198"/>
          </a:xfrm>
          <a:prstGeom prst="ellipse">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Deutungs-Kompetenz</a:t>
            </a:r>
            <a:endParaRPr lang="de-DE" dirty="0"/>
          </a:p>
        </p:txBody>
      </p:sp>
      <p:sp>
        <p:nvSpPr>
          <p:cNvPr id="4" name="Ellipse 3"/>
          <p:cNvSpPr/>
          <p:nvPr/>
        </p:nvSpPr>
        <p:spPr>
          <a:xfrm>
            <a:off x="5572132" y="3000372"/>
            <a:ext cx="3071834" cy="1500198"/>
          </a:xfrm>
          <a:prstGeom prst="ellipse">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t>Partizipations-Kompetenz</a:t>
            </a:r>
            <a:endParaRPr lang="de-DE" dirty="0"/>
          </a:p>
        </p:txBody>
      </p:sp>
      <p:sp>
        <p:nvSpPr>
          <p:cNvPr id="5" name="Pfeil nach rechts 4"/>
          <p:cNvSpPr/>
          <p:nvPr/>
        </p:nvSpPr>
        <p:spPr>
          <a:xfrm>
            <a:off x="2714612" y="2071678"/>
            <a:ext cx="3571900" cy="15001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t>ermöglicht tieferes Verständnis des eigenen und fremden Handelns</a:t>
            </a:r>
            <a:endParaRPr lang="de-DE" sz="1600" dirty="0"/>
          </a:p>
        </p:txBody>
      </p:sp>
      <p:sp>
        <p:nvSpPr>
          <p:cNvPr id="6" name="Pfeil nach rechts 5"/>
          <p:cNvSpPr/>
          <p:nvPr/>
        </p:nvSpPr>
        <p:spPr>
          <a:xfrm flipH="1">
            <a:off x="2643174" y="4143380"/>
            <a:ext cx="3357586" cy="15001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1600" dirty="0" smtClean="0"/>
              <a:t>erweiterte Erfahrung und Wissen</a:t>
            </a:r>
            <a:endParaRPr lang="de-DE" sz="1600" dirty="0"/>
          </a:p>
        </p:txBody>
      </p:sp>
      <p:sp>
        <p:nvSpPr>
          <p:cNvPr id="7" name="Rechteck 6"/>
          <p:cNvSpPr/>
          <p:nvPr/>
        </p:nvSpPr>
        <p:spPr>
          <a:xfrm>
            <a:off x="285720" y="5715016"/>
            <a:ext cx="8572560" cy="571504"/>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Religionsunterricht</a:t>
            </a:r>
            <a:endParaRPr lang="de-DE" dirty="0">
              <a:solidFill>
                <a:schemeClr val="tx1"/>
              </a:solidFill>
            </a:endParaRPr>
          </a:p>
        </p:txBody>
      </p:sp>
      <p:sp>
        <p:nvSpPr>
          <p:cNvPr id="9" name="Rechteck 8"/>
          <p:cNvSpPr/>
          <p:nvPr/>
        </p:nvSpPr>
        <p:spPr>
          <a:xfrm>
            <a:off x="285720" y="1357298"/>
            <a:ext cx="8572560" cy="571504"/>
          </a:xfrm>
          <a:prstGeom prst="rect">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dirty="0" smtClean="0">
                <a:solidFill>
                  <a:schemeClr val="tx1"/>
                </a:solidFill>
              </a:rPr>
              <a:t>Religiöse Kompetenz: „Wissen mit Erfahrungen erweitern“</a:t>
            </a:r>
            <a:endParaRPr lang="de-DE" dirty="0">
              <a:solidFill>
                <a:schemeClr val="tx1"/>
              </a:solidFill>
            </a:endParaRPr>
          </a:p>
        </p:txBody>
      </p:sp>
      <p:sp>
        <p:nvSpPr>
          <p:cNvPr id="10" name="Textfeld 9"/>
          <p:cNvSpPr txBox="1"/>
          <p:nvPr/>
        </p:nvSpPr>
        <p:spPr>
          <a:xfrm>
            <a:off x="8001024" y="6429396"/>
            <a:ext cx="941283" cy="261610"/>
          </a:xfrm>
          <a:prstGeom prst="rect">
            <a:avLst/>
          </a:prstGeom>
          <a:noFill/>
        </p:spPr>
        <p:txBody>
          <a:bodyPr wrap="none" rtlCol="0">
            <a:spAutoFit/>
          </a:bodyPr>
          <a:lstStyle/>
          <a:p>
            <a:r>
              <a:rPr lang="de-DE" sz="1100" dirty="0" err="1" smtClean="0"/>
              <a:t>Mendl</a:t>
            </a:r>
            <a:r>
              <a:rPr lang="de-DE" sz="1100" dirty="0" smtClean="0"/>
              <a:t>, S.28</a:t>
            </a:r>
            <a:endParaRPr lang="de-DE" sz="1100" dirty="0"/>
          </a:p>
        </p:txBody>
      </p:sp>
    </p:spTree>
    <p:extLst>
      <p:ext uri="{BB962C8B-B14F-4D97-AF65-F5344CB8AC3E}">
        <p14:creationId xmlns:p14="http://schemas.microsoft.com/office/powerpoint/2010/main" val="10920505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blinds(horizontal)">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linds(horizontal)">
                                      <p:cBhvr>
                                        <p:cTn id="12" dur="500"/>
                                        <p:tgtEl>
                                          <p:spTgt spid="3"/>
                                        </p:tgtEl>
                                      </p:cBhvr>
                                    </p:animEffect>
                                  </p:childTnLst>
                                </p:cTn>
                              </p:par>
                            </p:childTnLst>
                          </p:cTn>
                        </p:par>
                      </p:childTnLst>
                    </p:cTn>
                  </p:par>
                  <p:par>
                    <p:cTn id="13" fill="hold">
                      <p:stCondLst>
                        <p:cond delay="indefinite"/>
                      </p:stCondLst>
                      <p:childTnLst>
                        <p:par>
                          <p:cTn id="14" fill="hold">
                            <p:stCondLst>
                              <p:cond delay="0"/>
                            </p:stCondLst>
                            <p:childTnLst>
                              <p:par>
                                <p:cTn id="15" presetID="2" presetClass="entr" presetSubtype="8"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 calcmode="lin" valueType="num">
                                      <p:cBhvr additive="base">
                                        <p:cTn id="17" dur="500" fill="hold"/>
                                        <p:tgtEl>
                                          <p:spTgt spid="5"/>
                                        </p:tgtEl>
                                        <p:attrNameLst>
                                          <p:attrName>ppt_x</p:attrName>
                                        </p:attrNameLst>
                                      </p:cBhvr>
                                      <p:tavLst>
                                        <p:tav tm="0">
                                          <p:val>
                                            <p:strVal val="0-#ppt_w/2"/>
                                          </p:val>
                                        </p:tav>
                                        <p:tav tm="100000">
                                          <p:val>
                                            <p:strVal val="#ppt_x"/>
                                          </p:val>
                                        </p:tav>
                                      </p:tavLst>
                                    </p:anim>
                                    <p:anim calcmode="lin" valueType="num">
                                      <p:cBhvr additive="base">
                                        <p:cTn id="18" dur="500" fill="hold"/>
                                        <p:tgtEl>
                                          <p:spTgt spid="5"/>
                                        </p:tgtEl>
                                        <p:attrNameLst>
                                          <p:attrName>ppt_y</p:attrName>
                                        </p:attrNameLst>
                                      </p:cBhvr>
                                      <p:tavLst>
                                        <p:tav tm="0">
                                          <p:val>
                                            <p:strVal val="#ppt_y"/>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blinds(horizontal)">
                                      <p:cBhvr>
                                        <p:cTn id="23" dur="500"/>
                                        <p:tgtEl>
                                          <p:spTgt spid="4"/>
                                        </p:tgtEl>
                                      </p:cBhvr>
                                    </p:animEffect>
                                  </p:childTnLst>
                                </p:cTn>
                              </p:par>
                            </p:childTnLst>
                          </p:cTn>
                        </p:par>
                      </p:childTnLst>
                    </p:cTn>
                  </p:par>
                  <p:par>
                    <p:cTn id="24" fill="hold">
                      <p:stCondLst>
                        <p:cond delay="indefinite"/>
                      </p:stCondLst>
                      <p:childTnLst>
                        <p:par>
                          <p:cTn id="25" fill="hold">
                            <p:stCondLst>
                              <p:cond delay="0"/>
                            </p:stCondLst>
                            <p:childTnLst>
                              <p:par>
                                <p:cTn id="26" presetID="2" presetClass="entr" presetSubtype="2" fill="hold" grpId="0" nodeType="clickEffect">
                                  <p:stCondLst>
                                    <p:cond delay="0"/>
                                  </p:stCondLst>
                                  <p:childTnLst>
                                    <p:set>
                                      <p:cBhvr>
                                        <p:cTn id="27" dur="1" fill="hold">
                                          <p:stCondLst>
                                            <p:cond delay="0"/>
                                          </p:stCondLst>
                                        </p:cTn>
                                        <p:tgtEl>
                                          <p:spTgt spid="6"/>
                                        </p:tgtEl>
                                        <p:attrNameLst>
                                          <p:attrName>style.visibility</p:attrName>
                                        </p:attrNameLst>
                                      </p:cBhvr>
                                      <p:to>
                                        <p:strVal val="visible"/>
                                      </p:to>
                                    </p:set>
                                    <p:anim calcmode="lin" valueType="num">
                                      <p:cBhvr additive="base">
                                        <p:cTn id="28" dur="500" fill="hold"/>
                                        <p:tgtEl>
                                          <p:spTgt spid="6"/>
                                        </p:tgtEl>
                                        <p:attrNameLst>
                                          <p:attrName>ppt_x</p:attrName>
                                        </p:attrNameLst>
                                      </p:cBhvr>
                                      <p:tavLst>
                                        <p:tav tm="0">
                                          <p:val>
                                            <p:strVal val="1+#ppt_w/2"/>
                                          </p:val>
                                        </p:tav>
                                        <p:tav tm="100000">
                                          <p:val>
                                            <p:strVal val="#ppt_x"/>
                                          </p:val>
                                        </p:tav>
                                      </p:tavLst>
                                    </p:anim>
                                    <p:anim calcmode="lin" valueType="num">
                                      <p:cBhvr additive="base">
                                        <p:cTn id="29" dur="500" fill="hold"/>
                                        <p:tgtEl>
                                          <p:spTgt spid="6"/>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3" presetClass="entr" presetSubtype="10" fill="hold" grpId="0"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blinds(horizontal)">
                                      <p:cBhvr>
                                        <p:cTn id="34"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4" grpId="0" animBg="1"/>
      <p:bldP spid="5" grpId="0" animBg="1"/>
      <p:bldP spid="6" grpId="0" animBg="1"/>
      <p:bldP spid="7" grpId="0" animBg="1"/>
      <p:bldP spid="9"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2</a:t>
            </a:r>
            <a:r>
              <a:rPr lang="de-DE" dirty="0" smtClean="0"/>
              <a:t>. Performativer RU</a:t>
            </a:r>
            <a:endParaRPr lang="de-DE" dirty="0"/>
          </a:p>
        </p:txBody>
      </p:sp>
      <p:sp>
        <p:nvSpPr>
          <p:cNvPr id="3" name="Textfeld 2"/>
          <p:cNvSpPr txBox="1"/>
          <p:nvPr/>
        </p:nvSpPr>
        <p:spPr>
          <a:xfrm>
            <a:off x="428596" y="1714488"/>
            <a:ext cx="8358246" cy="2954655"/>
          </a:xfrm>
          <a:prstGeom prst="rect">
            <a:avLst/>
          </a:prstGeom>
          <a:noFill/>
        </p:spPr>
        <p:txBody>
          <a:bodyPr wrap="square" rtlCol="0">
            <a:spAutoFit/>
          </a:bodyPr>
          <a:lstStyle/>
          <a:p>
            <a:r>
              <a:rPr lang="de-DE" dirty="0" smtClean="0"/>
              <a:t>These Hans </a:t>
            </a:r>
            <a:r>
              <a:rPr lang="de-DE" dirty="0" err="1" smtClean="0"/>
              <a:t>Mendls</a:t>
            </a:r>
            <a:r>
              <a:rPr lang="de-DE" dirty="0" smtClean="0"/>
              <a:t>:</a:t>
            </a:r>
          </a:p>
          <a:p>
            <a:endParaRPr lang="de-DE" sz="2400" dirty="0" smtClean="0">
              <a:latin typeface="Lucida Sans Unicode" pitchFamily="34" charset="0"/>
              <a:cs typeface="Lucida Sans Unicode" pitchFamily="34" charset="0"/>
            </a:endParaRPr>
          </a:p>
          <a:p>
            <a:r>
              <a:rPr lang="de-DE" sz="2400" dirty="0" smtClean="0">
                <a:latin typeface="Lucida Sans Unicode" pitchFamily="34" charset="0"/>
                <a:cs typeface="Lucida Sans Unicode" pitchFamily="34" charset="0"/>
              </a:rPr>
              <a:t>„Sowohl von den lernenden Subjekten her als auch von der Eigenlogik des Gegenstands »Religion« aus erweist sich ein ausschließliches </a:t>
            </a:r>
            <a:r>
              <a:rPr lang="de-DE" sz="2400" b="1" dirty="0" smtClean="0">
                <a:latin typeface="Lucida Sans Unicode" pitchFamily="34" charset="0"/>
                <a:cs typeface="Lucida Sans Unicode" pitchFamily="34" charset="0"/>
              </a:rPr>
              <a:t>Reflexionsmodell</a:t>
            </a:r>
            <a:r>
              <a:rPr lang="de-DE" sz="2400" dirty="0" smtClean="0">
                <a:latin typeface="Lucida Sans Unicode" pitchFamily="34" charset="0"/>
                <a:cs typeface="Lucida Sans Unicode" pitchFamily="34" charset="0"/>
              </a:rPr>
              <a:t> schulischen Lernens heute als </a:t>
            </a:r>
            <a:r>
              <a:rPr lang="de-DE" sz="2400" dirty="0" err="1" smtClean="0">
                <a:latin typeface="Lucida Sans Unicode" pitchFamily="34" charset="0"/>
                <a:cs typeface="Lucida Sans Unicode" pitchFamily="34" charset="0"/>
              </a:rPr>
              <a:t>defizient</a:t>
            </a:r>
            <a:r>
              <a:rPr lang="de-DE" sz="2400" dirty="0" smtClean="0">
                <a:latin typeface="Lucida Sans Unicode" pitchFamily="34" charset="0"/>
                <a:cs typeface="Lucida Sans Unicode" pitchFamily="34" charset="0"/>
              </a:rPr>
              <a:t>; es sollte deshalb mit </a:t>
            </a:r>
            <a:r>
              <a:rPr lang="de-DE" sz="2400" b="1" dirty="0" smtClean="0">
                <a:latin typeface="Lucida Sans Unicode" pitchFamily="34" charset="0"/>
                <a:cs typeface="Lucida Sans Unicode" pitchFamily="34" charset="0"/>
              </a:rPr>
              <a:t>inszenierenden Elementen ergänzt </a:t>
            </a:r>
            <a:r>
              <a:rPr lang="de-DE" sz="2400" dirty="0" smtClean="0">
                <a:latin typeface="Lucida Sans Unicode" pitchFamily="34" charset="0"/>
                <a:cs typeface="Lucida Sans Unicode" pitchFamily="34" charset="0"/>
              </a:rPr>
              <a:t>– nicht durch sie ersetzt! – werden.“</a:t>
            </a:r>
            <a:endParaRPr lang="de-DE" sz="2400" dirty="0">
              <a:latin typeface="Lucida Sans Unicode" pitchFamily="34" charset="0"/>
              <a:cs typeface="Lucida Sans Unicode" pitchFamily="34" charset="0"/>
            </a:endParaRPr>
          </a:p>
        </p:txBody>
      </p:sp>
    </p:spTree>
    <p:extLst>
      <p:ext uri="{BB962C8B-B14F-4D97-AF65-F5344CB8AC3E}">
        <p14:creationId xmlns:p14="http://schemas.microsoft.com/office/powerpoint/2010/main" val="406385868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ronus">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Cronus">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ronus">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0</TotalTime>
  <Words>1666</Words>
  <Application>Microsoft Office PowerPoint</Application>
  <PresentationFormat>Bildschirmpräsentation (4:3)</PresentationFormat>
  <Paragraphs>153</Paragraphs>
  <Slides>21</Slides>
  <Notes>0</Notes>
  <HiddenSlides>0</HiddenSlides>
  <MMClips>0</MMClips>
  <ScaleCrop>false</ScaleCrop>
  <HeadingPairs>
    <vt:vector size="4" baseType="variant">
      <vt:variant>
        <vt:lpstr>Design</vt:lpstr>
      </vt:variant>
      <vt:variant>
        <vt:i4>1</vt:i4>
      </vt:variant>
      <vt:variant>
        <vt:lpstr>Folientitel</vt:lpstr>
      </vt:variant>
      <vt:variant>
        <vt:i4>21</vt:i4>
      </vt:variant>
    </vt:vector>
  </HeadingPairs>
  <TitlesOfParts>
    <vt:vector size="22" baseType="lpstr">
      <vt:lpstr>Cronus</vt:lpstr>
      <vt:lpstr>PowerPoint-Präsentation</vt:lpstr>
      <vt:lpstr>Organisatorisches</vt:lpstr>
      <vt:lpstr>1. Religion in der Postmoderne</vt:lpstr>
      <vt:lpstr>1. Religion in der Postmoderne</vt:lpstr>
      <vt:lpstr>1. Religion in der Postmoderne</vt:lpstr>
      <vt:lpstr>2. Religion erleben</vt:lpstr>
      <vt:lpstr>2. Religion erleben</vt:lpstr>
      <vt:lpstr>2. Religion erleben</vt:lpstr>
      <vt:lpstr>2. Performativer RU</vt:lpstr>
      <vt:lpstr>2. Performativer RU</vt:lpstr>
      <vt:lpstr>2. Performativer RU</vt:lpstr>
      <vt:lpstr>2. Performativer RU</vt:lpstr>
      <vt:lpstr>3. Performativer RU</vt:lpstr>
      <vt:lpstr>3. Performativer RU</vt:lpstr>
      <vt:lpstr>2. Performativer RU</vt:lpstr>
      <vt:lpstr>2. Religion erleben</vt:lpstr>
      <vt:lpstr>2. Religion erleben</vt:lpstr>
      <vt:lpstr>2. Religion erleben</vt:lpstr>
      <vt:lpstr>3. Blick in den LehrplanPLUS:  KR7 Lernbereich: 1 Auf dem Weg zu mir selbst: Herausforderungen im Jugendalter (ca. 10 Std.)</vt:lpstr>
      <vt:lpstr>KR7 Lernbereich: 1 Auf dem Weg zu mir selbst: Herausforderungen im Jugendalter (ca. 10 Std.)</vt:lpstr>
      <vt:lpstr>PowerPoint-Präsentation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Gerald Mackenrodt</dc:creator>
  <cp:lastModifiedBy>Gerald Mackenrodt</cp:lastModifiedBy>
  <cp:revision>82</cp:revision>
  <dcterms:created xsi:type="dcterms:W3CDTF">2008-09-18T17:53:13Z</dcterms:created>
  <dcterms:modified xsi:type="dcterms:W3CDTF">2016-11-29T20:02:41Z</dcterms:modified>
</cp:coreProperties>
</file>