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75" r:id="rId3"/>
    <p:sldId id="289" r:id="rId4"/>
    <p:sldId id="290" r:id="rId5"/>
    <p:sldId id="291" r:id="rId6"/>
    <p:sldId id="276" r:id="rId7"/>
    <p:sldId id="278" r:id="rId8"/>
    <p:sldId id="266"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968"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4763EBB9-EF90-4D54-9F12-28C887A9A25B}" type="datetimeFigureOut">
              <a:rPr lang="de-DE" smtClean="0"/>
              <a:pPr/>
              <a:t>07.12.2016</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07.12.2016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B6F910-E374-46B5-9536-3FF320AB95CF}"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89B6F910-E374-46B5-9536-3FF320AB95CF}"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07.12.2016</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07.12.2016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89B6F910-E374-46B5-9536-3FF320AB95CF}"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4763EBB9-EF90-4D54-9F12-28C887A9A25B}" type="datetimeFigureOut">
              <a:rPr lang="de-DE" smtClean="0"/>
              <a:pPr/>
              <a:t>07.12.2016</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4763EBB9-EF90-4D54-9F12-28C887A9A25B}" type="datetimeFigureOut">
              <a:rPr lang="de-DE" smtClean="0"/>
              <a:pPr/>
              <a:t>07.12.2016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B6F910-E374-46B5-9536-3FF320AB95CF}"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4763EBB9-EF90-4D54-9F12-28C887A9A25B}" type="datetimeFigureOut">
              <a:rPr lang="de-DE" smtClean="0"/>
              <a:pPr/>
              <a:t>07.12.2016</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89B6F910-E374-46B5-9536-3FF320AB95CF}"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763EBB9-EF90-4D54-9F12-28C887A9A25B}" type="datetimeFigureOut">
              <a:rPr lang="de-DE" smtClean="0"/>
              <a:pPr/>
              <a:t>07.12.2016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89B6F910-E374-46B5-9536-3FF320AB95C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4763EBB9-EF90-4D54-9F12-28C887A9A25B}" type="datetimeFigureOut">
              <a:rPr lang="de-DE" smtClean="0"/>
              <a:pPr/>
              <a:t>07.12.2016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B6F910-E374-46B5-9536-3FF320AB95C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4763EBB9-EF90-4D54-9F12-28C887A9A25B}" type="datetimeFigureOut">
              <a:rPr lang="de-DE" smtClean="0"/>
              <a:pPr/>
              <a:t>07.12.2016</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89B6F910-E374-46B5-9536-3FF320AB95CF}"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4763EBB9-EF90-4D54-9F12-28C887A9A25B}" type="datetimeFigureOut">
              <a:rPr lang="de-DE" smtClean="0"/>
              <a:pPr/>
              <a:t>07.12.2016</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763EBB9-EF90-4D54-9F12-28C887A9A25B}" type="datetimeFigureOut">
              <a:rPr lang="de-DE" smtClean="0"/>
              <a:pPr/>
              <a:t>07.12.2016</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B6F910-E374-46B5-9536-3FF320AB95CF}"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smtClean="0"/>
              <a:t>Seminar 2016/18</a:t>
            </a:r>
          </a:p>
          <a:p>
            <a:pPr algn="ctr"/>
            <a:r>
              <a:rPr lang="de-DE" sz="3200" dirty="0"/>
              <a:t>a</a:t>
            </a:r>
            <a:r>
              <a:rPr lang="de-DE" sz="3200" dirty="0" smtClean="0"/>
              <a:t>m</a:t>
            </a:r>
          </a:p>
          <a:p>
            <a:pPr algn="ctr"/>
            <a:r>
              <a:rPr lang="de-DE" sz="3200" dirty="0" smtClean="0"/>
              <a:t>Riemenscheider-Gymnasium Würzburg</a:t>
            </a:r>
          </a:p>
          <a:p>
            <a:pPr algn="ctr"/>
            <a:endParaRPr lang="de-DE" dirty="0"/>
          </a:p>
        </p:txBody>
      </p:sp>
      <p:sp>
        <p:nvSpPr>
          <p:cNvPr id="3" name="Textfeld 2"/>
          <p:cNvSpPr txBox="1"/>
          <p:nvPr/>
        </p:nvSpPr>
        <p:spPr>
          <a:xfrm>
            <a:off x="2990128" y="4865872"/>
            <a:ext cx="3272050" cy="369332"/>
          </a:xfrm>
          <a:prstGeom prst="rect">
            <a:avLst/>
          </a:prstGeom>
          <a:noFill/>
        </p:spPr>
        <p:txBody>
          <a:bodyPr wrap="none" rtlCol="0">
            <a:spAutoFit/>
          </a:bodyPr>
          <a:lstStyle/>
          <a:p>
            <a:r>
              <a:rPr lang="de-DE" dirty="0" smtClean="0"/>
              <a:t>12. </a:t>
            </a:r>
            <a:r>
              <a:rPr lang="de-DE" dirty="0" smtClean="0"/>
              <a:t>Fachsitzung am </a:t>
            </a:r>
            <a:r>
              <a:rPr lang="de-DE" dirty="0" smtClean="0"/>
              <a:t>07</a:t>
            </a:r>
            <a:r>
              <a:rPr lang="de-DE" dirty="0" smtClean="0"/>
              <a:t>.12.2016</a:t>
            </a:r>
            <a:endParaRPr lang="de-DE" dirty="0" smtClean="0"/>
          </a:p>
        </p:txBody>
      </p:sp>
      <p:sp>
        <p:nvSpPr>
          <p:cNvPr id="4" name="Rechteck 3"/>
          <p:cNvSpPr/>
          <p:nvPr/>
        </p:nvSpPr>
        <p:spPr>
          <a:xfrm>
            <a:off x="1357290" y="285728"/>
            <a:ext cx="6697539" cy="830997"/>
          </a:xfrm>
          <a:prstGeom prst="rect">
            <a:avLst/>
          </a:prstGeom>
        </p:spPr>
        <p:txBody>
          <a:bodyPr wrap="none">
            <a:spAutoFit/>
          </a:bodyPr>
          <a:lstStyle/>
          <a:p>
            <a:r>
              <a:rPr lang="de-DE" sz="4800" dirty="0" smtClean="0">
                <a:latin typeface="Garamond" pitchFamily="18" charset="0"/>
              </a:rPr>
              <a:t>Katholische Religionslehre </a:t>
            </a:r>
            <a:endParaRPr lang="de-DE" sz="4800"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95536" y="1628800"/>
            <a:ext cx="8280920" cy="4893647"/>
          </a:xfrm>
          <a:prstGeom prst="rect">
            <a:avLst/>
          </a:prstGeom>
          <a:noFill/>
        </p:spPr>
        <p:txBody>
          <a:bodyPr wrap="square" rtlCol="0">
            <a:spAutoFit/>
          </a:bodyPr>
          <a:lstStyle/>
          <a:p>
            <a:r>
              <a:rPr lang="de-DE" dirty="0" smtClean="0"/>
              <a:t>„Wer erreichen will, dass Leser angerührt und verändert werden, der muss </a:t>
            </a:r>
            <a:r>
              <a:rPr lang="de-DE" b="1" dirty="0" smtClean="0"/>
              <a:t>Geschichten erzählen, die mit den eigenen Erfahrungen der Leser ins Gespräch kommen</a:t>
            </a:r>
            <a:r>
              <a:rPr lang="de-DE" dirty="0" smtClean="0"/>
              <a:t>. </a:t>
            </a:r>
          </a:p>
          <a:p>
            <a:endParaRPr lang="de-DE" dirty="0"/>
          </a:p>
          <a:p>
            <a:r>
              <a:rPr lang="de-DE" dirty="0" smtClean="0"/>
              <a:t>Wer Tiefenschichten der Person ansprechen will, der muss </a:t>
            </a:r>
            <a:r>
              <a:rPr lang="de-DE" b="1" dirty="0" smtClean="0"/>
              <a:t>Bilder und Symbole</a:t>
            </a:r>
            <a:r>
              <a:rPr lang="de-DE" dirty="0" smtClean="0"/>
              <a:t> aufbieten, die tief in uns verwurzelt sind.</a:t>
            </a:r>
          </a:p>
          <a:p>
            <a:r>
              <a:rPr lang="de-DE" dirty="0" smtClean="0"/>
              <a:t>Wer Prozesse auslösen will, durch die Menschen sich verändern können, der muss seine </a:t>
            </a:r>
            <a:r>
              <a:rPr lang="de-DE" b="1" dirty="0" smtClean="0"/>
              <a:t>Leser in Geschichten verstricken</a:t>
            </a:r>
            <a:r>
              <a:rPr lang="de-DE" dirty="0" smtClean="0"/>
              <a:t>. In Geschichten, die irritieren und nachdenklich machen. Und deshalb muss Bibel fiktionale Literatur sein. Nur dann schafft sie </a:t>
            </a:r>
            <a:r>
              <a:rPr lang="de-DE" b="1" dirty="0" smtClean="0"/>
              <a:t>Identifikationsmöglichkeiten</a:t>
            </a:r>
            <a:r>
              <a:rPr lang="de-DE" dirty="0" smtClean="0"/>
              <a:t>, wie sie keine historische Darstellung bieten kann.</a:t>
            </a:r>
          </a:p>
          <a:p>
            <a:endParaRPr lang="de-DE" dirty="0"/>
          </a:p>
          <a:p>
            <a:r>
              <a:rPr lang="de-DE" dirty="0" smtClean="0"/>
              <a:t>Weil die Bibel Geschichten erzählt, weil sie in Metaphern und Gleichnissen spricht, legt sie </a:t>
            </a:r>
            <a:r>
              <a:rPr lang="de-DE" b="1" dirty="0" smtClean="0"/>
              <a:t>Spuren der Transzendenz</a:t>
            </a:r>
            <a:r>
              <a:rPr lang="de-DE" dirty="0" smtClean="0"/>
              <a:t>.</a:t>
            </a:r>
          </a:p>
          <a:p>
            <a:endParaRPr lang="de-DE" dirty="0"/>
          </a:p>
          <a:p>
            <a:r>
              <a:rPr lang="de-DE" dirty="0" smtClean="0"/>
              <a:t>Darüber lohnt es sich nachzudenken.“</a:t>
            </a:r>
          </a:p>
          <a:p>
            <a:pPr algn="r"/>
            <a:endParaRPr lang="de-DE" sz="1200" dirty="0"/>
          </a:p>
          <a:p>
            <a:pPr algn="r"/>
            <a:r>
              <a:rPr lang="de-DE" sz="1200" dirty="0" smtClean="0"/>
              <a:t>F.W. Niehl, Bibel verstehen, München 2006, S. 16</a:t>
            </a:r>
            <a:endParaRPr lang="de-DE" sz="1200" dirty="0"/>
          </a:p>
        </p:txBody>
      </p:sp>
    </p:spTree>
    <p:extLst>
      <p:ext uri="{BB962C8B-B14F-4D97-AF65-F5344CB8AC3E}">
        <p14:creationId xmlns:p14="http://schemas.microsoft.com/office/powerpoint/2010/main" val="3549797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62713" y="1484784"/>
            <a:ext cx="8352928" cy="3139321"/>
          </a:xfrm>
          <a:prstGeom prst="rect">
            <a:avLst/>
          </a:prstGeom>
          <a:noFill/>
        </p:spPr>
        <p:txBody>
          <a:bodyPr wrap="square" rtlCol="0">
            <a:spAutoFit/>
          </a:bodyPr>
          <a:lstStyle/>
          <a:p>
            <a:r>
              <a:rPr lang="de-DE" b="1" u="sng" dirty="0" smtClean="0"/>
              <a:t>Problematik des </a:t>
            </a:r>
            <a:r>
              <a:rPr lang="de-DE" b="1" u="sng" dirty="0" err="1" smtClean="0"/>
              <a:t>nachkonziliaren</a:t>
            </a:r>
            <a:r>
              <a:rPr lang="de-DE" b="1" u="sng" dirty="0" smtClean="0"/>
              <a:t> Bibelunterrichts (1970er/1980er)</a:t>
            </a:r>
            <a:r>
              <a:rPr lang="de-DE" dirty="0" smtClean="0"/>
              <a:t>:</a:t>
            </a:r>
          </a:p>
          <a:p>
            <a:pPr marL="285750" indent="-285750">
              <a:buFontTx/>
              <a:buChar char="-"/>
            </a:pPr>
            <a:r>
              <a:rPr lang="de-DE" dirty="0" smtClean="0"/>
              <a:t>Ältere Bibeldidaktik: Dominanz des sachorientierten Umgangs mit der Bibel:</a:t>
            </a:r>
          </a:p>
          <a:p>
            <a:pPr marL="285750" indent="-285750">
              <a:buFontTx/>
              <a:buChar char="-"/>
            </a:pPr>
            <a:r>
              <a:rPr lang="de-DE" dirty="0" smtClean="0"/>
              <a:t>Bibel als „Geschichts-, Sprach- und Glaubensdokument“ mit entsprechenden Inhaltsbereichen: bibl. Realienkunde, bibl. Literaturgeschichte, Einführung in biblische Theologie</a:t>
            </a:r>
          </a:p>
          <a:p>
            <a:pPr marL="285750" indent="-285750">
              <a:buFontTx/>
              <a:buChar char="-"/>
            </a:pPr>
            <a:r>
              <a:rPr lang="de-DE" dirty="0" smtClean="0"/>
              <a:t>„verhängnisvolle direkte Übertragung der historisch-kritischen Methode auf den RU und kognitive Verengung von Unterricht insgesamt“ – Folge: recht lebensfernen und trockener Bibelunterricht (</a:t>
            </a:r>
            <a:r>
              <a:rPr lang="de-DE" dirty="0" err="1" smtClean="0"/>
              <a:t>Mendl</a:t>
            </a:r>
            <a:r>
              <a:rPr lang="de-DE" dirty="0" smtClean="0"/>
              <a:t>, Religion erleben, S.253)</a:t>
            </a:r>
          </a:p>
          <a:p>
            <a:pPr marL="285750" indent="-285750">
              <a:buFontTx/>
              <a:buChar char="-"/>
            </a:pPr>
            <a:r>
              <a:rPr lang="de-DE" dirty="0" smtClean="0"/>
              <a:t>Oft blieb die Auslegung – auch von Gleichnissen z.B. in der </a:t>
            </a:r>
            <a:r>
              <a:rPr lang="de-DE" dirty="0" err="1" smtClean="0"/>
              <a:t>Jgst</a:t>
            </a:r>
            <a:r>
              <a:rPr lang="de-DE" dirty="0" smtClean="0"/>
              <a:t>. 7 – früher nur rein formal (Herausarbeiten des springenden Punkts, genaue Begründung der Gattung, …)</a:t>
            </a:r>
          </a:p>
        </p:txBody>
      </p:sp>
      <p:sp>
        <p:nvSpPr>
          <p:cNvPr id="4" name="Textfeld 3"/>
          <p:cNvSpPr txBox="1"/>
          <p:nvPr/>
        </p:nvSpPr>
        <p:spPr>
          <a:xfrm>
            <a:off x="395536" y="4624105"/>
            <a:ext cx="8352928" cy="1754326"/>
          </a:xfrm>
          <a:prstGeom prst="rect">
            <a:avLst/>
          </a:prstGeom>
          <a:noFill/>
        </p:spPr>
        <p:txBody>
          <a:bodyPr wrap="square" rtlCol="0">
            <a:spAutoFit/>
          </a:bodyPr>
          <a:lstStyle/>
          <a:p>
            <a:r>
              <a:rPr lang="de-DE" b="1" u="sng" dirty="0" smtClean="0"/>
              <a:t>Forderung heute:</a:t>
            </a:r>
          </a:p>
          <a:p>
            <a:r>
              <a:rPr lang="de-DE" dirty="0" smtClean="0"/>
              <a:t>Gerade die historisch-kritische Methode muss mit einem Methodenarsenal ergänzt werden, das die biblischen Texte stärker in einen Dialog mit heutigen Menschen bringt: „Hoffnungspotential biblischer Texte, deren Lernchancen und deren identitätsstiftende Kraft soll ausgeschöpft werden, um </a:t>
            </a:r>
            <a:r>
              <a:rPr lang="de-DE" dirty="0" err="1" smtClean="0"/>
              <a:t>Relevanzverlust</a:t>
            </a:r>
            <a:r>
              <a:rPr lang="de-DE" dirty="0" smtClean="0"/>
              <a:t> entgegenzuwirken.</a:t>
            </a:r>
            <a:endParaRPr lang="de-DE" dirty="0"/>
          </a:p>
        </p:txBody>
      </p:sp>
    </p:spTree>
    <p:extLst>
      <p:ext uri="{BB962C8B-B14F-4D97-AF65-F5344CB8AC3E}">
        <p14:creationId xmlns:p14="http://schemas.microsoft.com/office/powerpoint/2010/main" val="782788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23528" y="1700808"/>
            <a:ext cx="8352928" cy="3170099"/>
          </a:xfrm>
          <a:prstGeom prst="rect">
            <a:avLst/>
          </a:prstGeom>
          <a:noFill/>
        </p:spPr>
        <p:txBody>
          <a:bodyPr wrap="square" rtlCol="0">
            <a:spAutoFit/>
          </a:bodyPr>
          <a:lstStyle/>
          <a:p>
            <a:r>
              <a:rPr lang="de-DE" sz="2000" b="1" u="sng" dirty="0" smtClean="0"/>
              <a:t>Biblische Texte als Resonanzräume des Lebens</a:t>
            </a:r>
          </a:p>
          <a:p>
            <a:endParaRPr lang="de-DE" dirty="0"/>
          </a:p>
          <a:p>
            <a:r>
              <a:rPr lang="de-DE" dirty="0" smtClean="0"/>
              <a:t>Können Kinder und vor allem Jugendliche am Reichtum und an der Herausforderung der biblischen Tradition Geschmack finden, wenn sie im RU biblische Texte lediglich analysieren und diskursiv aufs eigene Leben beziehen?</a:t>
            </a:r>
          </a:p>
          <a:p>
            <a:endParaRPr lang="de-DE" dirty="0"/>
          </a:p>
          <a:p>
            <a:r>
              <a:rPr lang="de-DE" dirty="0" smtClean="0"/>
              <a:t>-&gt; Nicht nur „über“ biblische Texte sprechen, sondern sich von den biblischen Erzählern in Geschichten verwickeln lassen, sie zu Spiegelungsfolien und Resonanzräumen für eigene Erfahrungen werden lassen. (</a:t>
            </a:r>
            <a:r>
              <a:rPr lang="de-DE" dirty="0" err="1" smtClean="0"/>
              <a:t>Mendl</a:t>
            </a:r>
            <a:r>
              <a:rPr lang="de-DE" dirty="0" smtClean="0"/>
              <a:t>, S. 255)</a:t>
            </a:r>
          </a:p>
          <a:p>
            <a:endParaRPr lang="de-DE" dirty="0"/>
          </a:p>
          <a:p>
            <a:endParaRPr lang="de-DE" dirty="0"/>
          </a:p>
        </p:txBody>
      </p:sp>
    </p:spTree>
    <p:extLst>
      <p:ext uri="{BB962C8B-B14F-4D97-AF65-F5344CB8AC3E}">
        <p14:creationId xmlns:p14="http://schemas.microsoft.com/office/powerpoint/2010/main" val="1772183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556792"/>
            <a:ext cx="8424936" cy="646331"/>
          </a:xfrm>
          <a:prstGeom prst="rect">
            <a:avLst/>
          </a:prstGeom>
          <a:noFill/>
        </p:spPr>
        <p:txBody>
          <a:bodyPr wrap="square" rtlCol="0">
            <a:spAutoFit/>
          </a:bodyPr>
          <a:lstStyle/>
          <a:p>
            <a:r>
              <a:rPr lang="de-DE" dirty="0" smtClean="0"/>
              <a:t>Horst-Klaus Berg: </a:t>
            </a:r>
            <a:r>
              <a:rPr lang="de-DE" b="1" dirty="0" smtClean="0"/>
              <a:t>Erfahrungs-, Bedeutungs- und Wirkungszusammenhang der Bibel neu ins Spiel bringen</a:t>
            </a:r>
            <a:endParaRPr lang="de-DE" b="1" dirty="0"/>
          </a:p>
        </p:txBody>
      </p:sp>
      <p:graphicFrame>
        <p:nvGraphicFramePr>
          <p:cNvPr id="4" name="Tabelle 3"/>
          <p:cNvGraphicFramePr>
            <a:graphicFrameLocks noGrp="1"/>
          </p:cNvGraphicFramePr>
          <p:nvPr>
            <p:extLst>
              <p:ext uri="{D42A27DB-BD31-4B8C-83A1-F6EECF244321}">
                <p14:modId xmlns:p14="http://schemas.microsoft.com/office/powerpoint/2010/main" val="1321582930"/>
              </p:ext>
            </p:extLst>
          </p:nvPr>
        </p:nvGraphicFramePr>
        <p:xfrm>
          <a:off x="503548" y="2420888"/>
          <a:ext cx="8064896" cy="3672840"/>
        </p:xfrm>
        <a:graphic>
          <a:graphicData uri="http://schemas.openxmlformats.org/drawingml/2006/table">
            <a:tbl>
              <a:tblPr firstRow="1" bandRow="1">
                <a:tableStyleId>{5C22544A-7EE6-4342-B048-85BDC9FD1C3A}</a:tableStyleId>
              </a:tblPr>
              <a:tblGrid>
                <a:gridCol w="4032448"/>
                <a:gridCol w="4032448"/>
              </a:tblGrid>
              <a:tr h="370840">
                <a:tc>
                  <a:txBody>
                    <a:bodyPr/>
                    <a:lstStyle/>
                    <a:p>
                      <a:r>
                        <a:rPr lang="de-DE" dirty="0" smtClean="0"/>
                        <a:t>Erfahrungen</a:t>
                      </a:r>
                      <a:r>
                        <a:rPr lang="de-DE" baseline="0" dirty="0" smtClean="0"/>
                        <a:t> und Bedürfnisse von Kindern und Jugendlichen</a:t>
                      </a:r>
                      <a:endParaRPr lang="de-DE" dirty="0"/>
                    </a:p>
                  </a:txBody>
                  <a:tcPr/>
                </a:tc>
                <a:tc>
                  <a:txBody>
                    <a:bodyPr/>
                    <a:lstStyle/>
                    <a:p>
                      <a:r>
                        <a:rPr lang="de-DE" dirty="0" smtClean="0"/>
                        <a:t>Lernchancen der Bibel</a:t>
                      </a:r>
                      <a:endParaRPr lang="de-DE" dirty="0"/>
                    </a:p>
                  </a:txBody>
                  <a:tcPr/>
                </a:tc>
              </a:tr>
              <a:tr h="370840">
                <a:tc>
                  <a:txBody>
                    <a:bodyPr/>
                    <a:lstStyle/>
                    <a:p>
                      <a:r>
                        <a:rPr lang="de-DE" dirty="0" smtClean="0"/>
                        <a:t>Bedrohung, Hoffnungslosigkeit</a:t>
                      </a:r>
                      <a:endParaRPr lang="de-DE" dirty="0"/>
                    </a:p>
                  </a:txBody>
                  <a:tcPr/>
                </a:tc>
                <a:tc>
                  <a:txBody>
                    <a:bodyPr/>
                    <a:lstStyle/>
                    <a:p>
                      <a:r>
                        <a:rPr lang="de-DE" dirty="0" smtClean="0"/>
                        <a:t>Hoffnung</a:t>
                      </a:r>
                      <a:endParaRPr lang="de-DE" dirty="0"/>
                    </a:p>
                  </a:txBody>
                  <a:tcPr/>
                </a:tc>
              </a:tr>
              <a:tr h="370840">
                <a:tc>
                  <a:txBody>
                    <a:bodyPr/>
                    <a:lstStyle/>
                    <a:p>
                      <a:r>
                        <a:rPr lang="de-DE" dirty="0" smtClean="0"/>
                        <a:t>Bedrückend-lähmende</a:t>
                      </a:r>
                      <a:r>
                        <a:rPr lang="de-DE" baseline="0" dirty="0" smtClean="0"/>
                        <a:t> „Dschungelwelt“</a:t>
                      </a:r>
                      <a:endParaRPr lang="de-DE" dirty="0"/>
                    </a:p>
                  </a:txBody>
                  <a:tcPr/>
                </a:tc>
                <a:tc>
                  <a:txBody>
                    <a:bodyPr/>
                    <a:lstStyle/>
                    <a:p>
                      <a:r>
                        <a:rPr lang="de-DE" dirty="0" smtClean="0"/>
                        <a:t>Lebensmodelle: z.B.</a:t>
                      </a:r>
                      <a:r>
                        <a:rPr lang="de-DE" baseline="0" dirty="0" smtClean="0"/>
                        <a:t> Gegenwelt „</a:t>
                      </a:r>
                      <a:r>
                        <a:rPr lang="de-DE" baseline="0" dirty="0" err="1" smtClean="0"/>
                        <a:t>Shalom</a:t>
                      </a:r>
                      <a:r>
                        <a:rPr lang="de-DE" baseline="0" dirty="0" smtClean="0"/>
                        <a:t>“</a:t>
                      </a:r>
                      <a:endParaRPr lang="de-DE" dirty="0"/>
                    </a:p>
                  </a:txBody>
                  <a:tcPr/>
                </a:tc>
              </a:tr>
              <a:tr h="370840">
                <a:tc>
                  <a:txBody>
                    <a:bodyPr/>
                    <a:lstStyle/>
                    <a:p>
                      <a:r>
                        <a:rPr lang="de-DE" dirty="0" smtClean="0"/>
                        <a:t>Sehnsucht</a:t>
                      </a:r>
                      <a:r>
                        <a:rPr lang="de-DE" baseline="0" dirty="0" smtClean="0"/>
                        <a:t> nach Einfachheit, Ganzheit</a:t>
                      </a:r>
                      <a:endParaRPr lang="de-DE" dirty="0"/>
                    </a:p>
                  </a:txBody>
                  <a:tcPr/>
                </a:tc>
                <a:tc>
                  <a:txBody>
                    <a:bodyPr/>
                    <a:lstStyle/>
                    <a:p>
                      <a:r>
                        <a:rPr lang="de-DE" dirty="0" smtClean="0"/>
                        <a:t>Heilvolle</a:t>
                      </a:r>
                      <a:r>
                        <a:rPr lang="de-DE" baseline="0" dirty="0" smtClean="0"/>
                        <a:t> und heilende Erinnerungen an ein integriertes Leben</a:t>
                      </a:r>
                      <a:endParaRPr lang="de-DE" dirty="0"/>
                    </a:p>
                  </a:txBody>
                  <a:tcPr/>
                </a:tc>
              </a:tr>
              <a:tr h="370840">
                <a:tc>
                  <a:txBody>
                    <a:bodyPr/>
                    <a:lstStyle/>
                    <a:p>
                      <a:r>
                        <a:rPr lang="de-DE" dirty="0" smtClean="0"/>
                        <a:t>Perfektionszwänge</a:t>
                      </a:r>
                      <a:endParaRPr lang="de-DE" dirty="0"/>
                    </a:p>
                  </a:txBody>
                  <a:tcPr/>
                </a:tc>
                <a:tc>
                  <a:txBody>
                    <a:bodyPr/>
                    <a:lstStyle/>
                    <a:p>
                      <a:r>
                        <a:rPr lang="de-DE" dirty="0" smtClean="0"/>
                        <a:t>Erkenntnis der </a:t>
                      </a:r>
                      <a:r>
                        <a:rPr lang="de-DE" dirty="0" err="1" smtClean="0"/>
                        <a:t>Geschöpflichkeit</a:t>
                      </a:r>
                      <a:r>
                        <a:rPr lang="de-DE" baseline="0" dirty="0" smtClean="0"/>
                        <a:t> und Sündhaftigkeit</a:t>
                      </a:r>
                      <a:endParaRPr lang="de-DE" dirty="0"/>
                    </a:p>
                  </a:txBody>
                  <a:tcPr/>
                </a:tc>
              </a:tr>
              <a:tr h="370840">
                <a:tc>
                  <a:txBody>
                    <a:bodyPr/>
                    <a:lstStyle/>
                    <a:p>
                      <a:r>
                        <a:rPr lang="de-DE" dirty="0" smtClean="0"/>
                        <a:t>Anonymität,</a:t>
                      </a:r>
                      <a:r>
                        <a:rPr lang="de-DE" baseline="0" dirty="0" smtClean="0"/>
                        <a:t> Beziehungsarmut</a:t>
                      </a:r>
                      <a:endParaRPr lang="de-DE" dirty="0"/>
                    </a:p>
                  </a:txBody>
                  <a:tcPr/>
                </a:tc>
                <a:tc>
                  <a:txBody>
                    <a:bodyPr/>
                    <a:lstStyle/>
                    <a:p>
                      <a:r>
                        <a:rPr lang="de-DE" dirty="0" smtClean="0"/>
                        <a:t>Kommunikation</a:t>
                      </a:r>
                      <a:endParaRPr lang="de-DE" dirty="0"/>
                    </a:p>
                  </a:txBody>
                  <a:tcPr/>
                </a:tc>
              </a:tr>
              <a:tr h="370840">
                <a:tc>
                  <a:txBody>
                    <a:bodyPr/>
                    <a:lstStyle/>
                    <a:p>
                      <a:r>
                        <a:rPr lang="de-DE" dirty="0" smtClean="0"/>
                        <a:t>Hektik, Künstlichkeit</a:t>
                      </a:r>
                      <a:r>
                        <a:rPr lang="de-DE" baseline="0" dirty="0" smtClean="0"/>
                        <a:t> der Lebenswelt</a:t>
                      </a:r>
                      <a:endParaRPr lang="de-DE" dirty="0"/>
                    </a:p>
                  </a:txBody>
                  <a:tcPr/>
                </a:tc>
                <a:tc>
                  <a:txBody>
                    <a:bodyPr/>
                    <a:lstStyle/>
                    <a:p>
                      <a:r>
                        <a:rPr lang="de-DE" dirty="0" smtClean="0"/>
                        <a:t>Ganzheitlichkeit</a:t>
                      </a:r>
                      <a:endParaRPr lang="de-DE" dirty="0"/>
                    </a:p>
                  </a:txBody>
                  <a:tcPr/>
                </a:tc>
              </a:tr>
            </a:tbl>
          </a:graphicData>
        </a:graphic>
      </p:graphicFrame>
    </p:spTree>
    <p:extLst>
      <p:ext uri="{BB962C8B-B14F-4D97-AF65-F5344CB8AC3E}">
        <p14:creationId xmlns:p14="http://schemas.microsoft.com/office/powerpoint/2010/main" val="1685760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628800"/>
            <a:ext cx="8496944" cy="2862322"/>
          </a:xfrm>
          <a:prstGeom prst="rect">
            <a:avLst/>
          </a:prstGeom>
          <a:noFill/>
        </p:spPr>
        <p:txBody>
          <a:bodyPr wrap="square" rtlCol="0">
            <a:spAutoFit/>
          </a:bodyPr>
          <a:lstStyle/>
          <a:p>
            <a:r>
              <a:rPr lang="de-DE" dirty="0" smtClean="0"/>
              <a:t>Darüber hinaus lassen sich noch biblische „</a:t>
            </a:r>
            <a:r>
              <a:rPr lang="de-DE" b="1" dirty="0" smtClean="0"/>
              <a:t>Grundbescheide</a:t>
            </a:r>
            <a:r>
              <a:rPr lang="de-DE" dirty="0" smtClean="0"/>
              <a:t>“ als Verdichtungen biblischer Erfahrungen und als Schlüssel zur Welt des Glaubens formulieren, die mit vielfältigen Texten aus AT und NT im Sinne einer anwachsenden Tradition inhaltlich gefüllt werden können.</a:t>
            </a:r>
          </a:p>
          <a:p>
            <a:pPr marL="342900" indent="-342900">
              <a:buAutoNum type="arabicParenBoth"/>
            </a:pPr>
            <a:r>
              <a:rPr lang="de-DE" dirty="0" smtClean="0"/>
              <a:t>Gott schenkt Leben</a:t>
            </a:r>
          </a:p>
          <a:p>
            <a:pPr marL="342900" indent="-342900">
              <a:buAutoNum type="arabicParenBoth"/>
            </a:pPr>
            <a:r>
              <a:rPr lang="de-DE" dirty="0" smtClean="0"/>
              <a:t>Gott stiftet Gemeinschaft</a:t>
            </a:r>
          </a:p>
          <a:p>
            <a:pPr marL="342900" indent="-342900">
              <a:buAutoNum type="arabicParenBoth"/>
            </a:pPr>
            <a:r>
              <a:rPr lang="de-DE" dirty="0" smtClean="0"/>
              <a:t>Gott leidet mit und an seinem Volk</a:t>
            </a:r>
          </a:p>
          <a:p>
            <a:pPr marL="342900" indent="-342900">
              <a:buAutoNum type="arabicParenBoth"/>
            </a:pPr>
            <a:r>
              <a:rPr lang="de-DE" dirty="0" smtClean="0"/>
              <a:t>Gott befreit die Unterdrückten</a:t>
            </a:r>
          </a:p>
          <a:p>
            <a:pPr marL="342900" indent="-342900">
              <a:buAutoNum type="arabicParenBoth"/>
            </a:pPr>
            <a:r>
              <a:rPr lang="de-DE" dirty="0" smtClean="0"/>
              <a:t>Gott gibt seinen Geist</a:t>
            </a:r>
          </a:p>
          <a:p>
            <a:pPr marL="342900" indent="-342900">
              <a:buAutoNum type="arabicParenBoth"/>
            </a:pPr>
            <a:r>
              <a:rPr lang="de-DE" dirty="0" smtClean="0"/>
              <a:t>Gott herrscht in Ewigkeit.</a:t>
            </a:r>
            <a:endParaRPr lang="de-DE" dirty="0"/>
          </a:p>
        </p:txBody>
      </p:sp>
      <p:sp>
        <p:nvSpPr>
          <p:cNvPr id="4" name="Textfeld 3"/>
          <p:cNvSpPr txBox="1"/>
          <p:nvPr/>
        </p:nvSpPr>
        <p:spPr>
          <a:xfrm>
            <a:off x="323528" y="4653136"/>
            <a:ext cx="8352928" cy="1477328"/>
          </a:xfrm>
          <a:prstGeom prst="rect">
            <a:avLst/>
          </a:prstGeom>
          <a:noFill/>
        </p:spPr>
        <p:txBody>
          <a:bodyPr wrap="square" rtlCol="0">
            <a:spAutoFit/>
          </a:bodyPr>
          <a:lstStyle/>
          <a:p>
            <a:r>
              <a:rPr lang="de-DE" dirty="0" smtClean="0"/>
              <a:t>„Reich gedeckter Tisch“ biblischer </a:t>
            </a:r>
            <a:r>
              <a:rPr lang="de-DE" b="1" dirty="0" smtClean="0"/>
              <a:t>Auslegungsmöglichkeiten</a:t>
            </a:r>
            <a:r>
              <a:rPr lang="de-DE" dirty="0" smtClean="0"/>
              <a:t>:</a:t>
            </a:r>
          </a:p>
          <a:p>
            <a:r>
              <a:rPr lang="de-DE" dirty="0" smtClean="0"/>
              <a:t>historisch-kritische, existentiale, linguistische, tiefenpsychologische, interaktionale, ursprungsgeschichtliche, materialistische, feministische, lateinamerikanische, intertextuelle, wirkungsgeschichtliche, Auslegung durch Verfremdung, jüdische Auslegung</a:t>
            </a:r>
            <a:endParaRPr lang="de-DE" dirty="0"/>
          </a:p>
        </p:txBody>
      </p:sp>
    </p:spTree>
    <p:extLst>
      <p:ext uri="{BB962C8B-B14F-4D97-AF65-F5344CB8AC3E}">
        <p14:creationId xmlns:p14="http://schemas.microsoft.com/office/powerpoint/2010/main" val="386038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556792"/>
            <a:ext cx="8496944" cy="1477328"/>
          </a:xfrm>
          <a:prstGeom prst="rect">
            <a:avLst/>
          </a:prstGeom>
          <a:noFill/>
        </p:spPr>
        <p:txBody>
          <a:bodyPr wrap="square" rtlCol="0">
            <a:spAutoFit/>
          </a:bodyPr>
          <a:lstStyle/>
          <a:p>
            <a:r>
              <a:rPr lang="de-DE" b="1" u="sng" dirty="0" smtClean="0"/>
              <a:t>Ziel</a:t>
            </a:r>
            <a:r>
              <a:rPr lang="de-DE" dirty="0" smtClean="0"/>
              <a:t>:</a:t>
            </a:r>
          </a:p>
          <a:p>
            <a:r>
              <a:rPr lang="de-DE" dirty="0" smtClean="0"/>
              <a:t>Biblische Texte sollen nicht nur „an sich“ verstanden werden, sondern eine Wirkung als Spiegelungsfolien oder Resonanzräume für das eigene Leben entfalten. Sie sollen auf das eigene Leben bezogen werden und dieses interpretieren und ggf. verändern helfen.</a:t>
            </a:r>
            <a:endParaRPr lang="de-DE" dirty="0"/>
          </a:p>
        </p:txBody>
      </p:sp>
      <p:sp>
        <p:nvSpPr>
          <p:cNvPr id="4" name="Textfeld 3"/>
          <p:cNvSpPr txBox="1"/>
          <p:nvPr/>
        </p:nvSpPr>
        <p:spPr>
          <a:xfrm>
            <a:off x="323528" y="3140968"/>
            <a:ext cx="8496944" cy="3139321"/>
          </a:xfrm>
          <a:prstGeom prst="rect">
            <a:avLst/>
          </a:prstGeom>
          <a:noFill/>
        </p:spPr>
        <p:txBody>
          <a:bodyPr wrap="square" rtlCol="0">
            <a:spAutoFit/>
          </a:bodyPr>
          <a:lstStyle/>
          <a:p>
            <a:r>
              <a:rPr lang="de-DE" b="1" u="sng" dirty="0" smtClean="0"/>
              <a:t>Vorgehen</a:t>
            </a:r>
            <a:r>
              <a:rPr lang="de-DE" dirty="0" smtClean="0"/>
              <a:t>:</a:t>
            </a:r>
          </a:p>
          <a:p>
            <a:r>
              <a:rPr lang="de-DE" dirty="0" smtClean="0"/>
              <a:t>Text- und wirkungsgeschichtlich orientierte Zugänge müssen mit adressatenorientierten ergänzt werden, damit die Leser mit dem Text in ein Gespräch treten können:</a:t>
            </a:r>
          </a:p>
          <a:p>
            <a:pPr marL="285750" indent="-285750">
              <a:buFontTx/>
              <a:buChar char="-"/>
            </a:pPr>
            <a:r>
              <a:rPr lang="de-DE" dirty="0"/>
              <a:t>s</a:t>
            </a:r>
            <a:r>
              <a:rPr lang="de-DE" dirty="0" smtClean="0"/>
              <a:t>ystematische Deutungsmodelle als Schlüssel zum Text (z.B. politische, feministische, tiefenpsychologische Auslegung)</a:t>
            </a:r>
          </a:p>
          <a:p>
            <a:pPr marL="285750" indent="-285750">
              <a:buFontTx/>
              <a:buChar char="-"/>
            </a:pPr>
            <a:r>
              <a:rPr lang="de-DE" dirty="0"/>
              <a:t>t</a:t>
            </a:r>
            <a:r>
              <a:rPr lang="de-DE" dirty="0" smtClean="0"/>
              <a:t>hematische Zugänge zum Text (z.B. Schöpfung, Exodus, Gott,…)</a:t>
            </a:r>
          </a:p>
          <a:p>
            <a:pPr marL="285750" indent="-285750">
              <a:buFontTx/>
              <a:buChar char="-"/>
            </a:pPr>
            <a:r>
              <a:rPr lang="de-DE" dirty="0"/>
              <a:t>d</a:t>
            </a:r>
            <a:r>
              <a:rPr lang="de-DE" dirty="0" smtClean="0"/>
              <a:t>ie Bibel im interreligiösen Dialog (z.B. Jesus und Buddha)</a:t>
            </a:r>
          </a:p>
          <a:p>
            <a:pPr marL="285750" indent="-285750">
              <a:buFontTx/>
              <a:buChar char="-"/>
            </a:pPr>
            <a:r>
              <a:rPr lang="de-DE" dirty="0"/>
              <a:t>u</a:t>
            </a:r>
            <a:r>
              <a:rPr lang="de-DE" dirty="0" smtClean="0"/>
              <a:t>nsere Probleme – ins Gespräch gebracht mit dem Text (z.B. Geschwisterrivalität, Nächstenliebe, Gerechtigkeit)</a:t>
            </a:r>
          </a:p>
          <a:p>
            <a:pPr marL="285750" indent="-285750">
              <a:buFontTx/>
              <a:buChar char="-"/>
            </a:pPr>
            <a:r>
              <a:rPr lang="de-DE" dirty="0"/>
              <a:t>u</a:t>
            </a:r>
            <a:r>
              <a:rPr lang="de-DE" dirty="0" smtClean="0"/>
              <a:t>nmittelbare Begegnung mit dem Text (z.B. Bibelteilen, </a:t>
            </a:r>
            <a:r>
              <a:rPr lang="de-DE" dirty="0" err="1" smtClean="0"/>
              <a:t>Bibliodrama</a:t>
            </a:r>
            <a:r>
              <a:rPr lang="de-DE" dirty="0" smtClean="0"/>
              <a:t>, …)</a:t>
            </a:r>
            <a:endParaRPr lang="de-DE" dirty="0"/>
          </a:p>
        </p:txBody>
      </p:sp>
    </p:spTree>
    <p:extLst>
      <p:ext uri="{BB962C8B-B14F-4D97-AF65-F5344CB8AC3E}">
        <p14:creationId xmlns:p14="http://schemas.microsoft.com/office/powerpoint/2010/main" val="1520558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 Bibeltheologische Didaktik</a:t>
            </a:r>
          </a:p>
        </p:txBody>
      </p:sp>
      <p:sp>
        <p:nvSpPr>
          <p:cNvPr id="3" name="Textfeld 2"/>
          <p:cNvSpPr txBox="1"/>
          <p:nvPr/>
        </p:nvSpPr>
        <p:spPr>
          <a:xfrm>
            <a:off x="323528" y="1628800"/>
            <a:ext cx="8352928" cy="2031325"/>
          </a:xfrm>
          <a:prstGeom prst="rect">
            <a:avLst/>
          </a:prstGeom>
          <a:noFill/>
        </p:spPr>
        <p:txBody>
          <a:bodyPr wrap="square" rtlCol="0">
            <a:spAutoFit/>
          </a:bodyPr>
          <a:lstStyle/>
          <a:p>
            <a:r>
              <a:rPr lang="de-DE" b="1" u="sng" dirty="0" smtClean="0"/>
              <a:t>Forderung</a:t>
            </a:r>
            <a:r>
              <a:rPr lang="de-DE" dirty="0" smtClean="0"/>
              <a:t>:</a:t>
            </a:r>
          </a:p>
          <a:p>
            <a:r>
              <a:rPr lang="de-DE" dirty="0" smtClean="0"/>
              <a:t>Verstehen – nicht nur biblischer Texte – als Ineinander von Kognition, Empathie und Affekt</a:t>
            </a:r>
          </a:p>
          <a:p>
            <a:endParaRPr lang="de-DE" dirty="0"/>
          </a:p>
          <a:p>
            <a:r>
              <a:rPr lang="de-DE" dirty="0" smtClean="0"/>
              <a:t>Nur dort, wo Sachinhalte mit Emotionen verbunden und über neue Synapsen </a:t>
            </a:r>
            <a:r>
              <a:rPr lang="de-DE" dirty="0" err="1" smtClean="0"/>
              <a:t>eingespurt</a:t>
            </a:r>
            <a:r>
              <a:rPr lang="de-DE" dirty="0" smtClean="0"/>
              <a:t> werden, entstehen nachhaltige Lernprozesse. (nach den Erkenntnissen der Gehirnphysiologie und Neuropädagogik)</a:t>
            </a:r>
          </a:p>
        </p:txBody>
      </p:sp>
      <p:sp>
        <p:nvSpPr>
          <p:cNvPr id="4" name="Textfeld 3"/>
          <p:cNvSpPr txBox="1"/>
          <p:nvPr/>
        </p:nvSpPr>
        <p:spPr>
          <a:xfrm>
            <a:off x="431540" y="3886366"/>
            <a:ext cx="8136904" cy="2031325"/>
          </a:xfrm>
          <a:prstGeom prst="rect">
            <a:avLst/>
          </a:prstGeom>
          <a:noFill/>
        </p:spPr>
        <p:txBody>
          <a:bodyPr wrap="square" rtlCol="0">
            <a:spAutoFit/>
          </a:bodyPr>
          <a:lstStyle/>
          <a:p>
            <a:r>
              <a:rPr lang="de-DE" dirty="0" smtClean="0"/>
              <a:t>Wenn man die Tiefendimension biblischer Texte erschließen will, braucht man ein </a:t>
            </a:r>
            <a:r>
              <a:rPr lang="de-DE" b="1" u="sng" dirty="0" smtClean="0"/>
              <a:t>Methodenarsenal</a:t>
            </a:r>
            <a:r>
              <a:rPr lang="de-DE" dirty="0" smtClean="0"/>
              <a:t>, das den Dialog zwischen Hörer, Text, und der Gruppe der Hörenden anregt. Dazu dient jede Form eines kreativen Umgangs mit biblischen Texten, die die Schüler sprachhandelnd in eine Geschichte verstrickt. Besonders bedeutsam sind aber die körpersprachlichen Grundmethoden, weil man mit ihnen unmittelbarer in die Raum- und Beziehungsstrukturen von Erzählungen einsteigen kann.</a:t>
            </a:r>
            <a:endParaRPr lang="de-DE" dirty="0"/>
          </a:p>
        </p:txBody>
      </p:sp>
    </p:spTree>
    <p:extLst>
      <p:ext uri="{BB962C8B-B14F-4D97-AF65-F5344CB8AC3E}">
        <p14:creationId xmlns:p14="http://schemas.microsoft.com/office/powerpoint/2010/main" val="2145617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 Bibeltheologische Didaktik</a:t>
            </a:r>
          </a:p>
        </p:txBody>
      </p:sp>
      <p:sp>
        <p:nvSpPr>
          <p:cNvPr id="4" name="Textfeld 3"/>
          <p:cNvSpPr txBox="1"/>
          <p:nvPr/>
        </p:nvSpPr>
        <p:spPr>
          <a:xfrm>
            <a:off x="323528" y="1628800"/>
            <a:ext cx="8568952" cy="1077218"/>
          </a:xfrm>
          <a:prstGeom prst="rect">
            <a:avLst/>
          </a:prstGeom>
          <a:noFill/>
        </p:spPr>
        <p:txBody>
          <a:bodyPr wrap="square" rtlCol="0">
            <a:spAutoFit/>
          </a:bodyPr>
          <a:lstStyle/>
          <a:p>
            <a:r>
              <a:rPr lang="de-DE" b="1" u="sng" dirty="0" smtClean="0"/>
              <a:t>Motto:</a:t>
            </a:r>
          </a:p>
          <a:p>
            <a:pPr algn="ctr"/>
            <a:endParaRPr lang="de-DE" b="1" dirty="0"/>
          </a:p>
          <a:p>
            <a:pPr algn="ctr"/>
            <a:r>
              <a:rPr lang="de-DE" sz="2800" b="1" dirty="0" smtClean="0"/>
              <a:t>Eindruck – Ausdruck – Austausch</a:t>
            </a:r>
          </a:p>
        </p:txBody>
      </p:sp>
      <p:sp>
        <p:nvSpPr>
          <p:cNvPr id="5" name="Textfeld 4"/>
          <p:cNvSpPr txBox="1"/>
          <p:nvPr/>
        </p:nvSpPr>
        <p:spPr>
          <a:xfrm>
            <a:off x="323528" y="2924944"/>
            <a:ext cx="8424936" cy="3139321"/>
          </a:xfrm>
          <a:prstGeom prst="rect">
            <a:avLst/>
          </a:prstGeom>
          <a:noFill/>
        </p:spPr>
        <p:txBody>
          <a:bodyPr wrap="square" rtlCol="0">
            <a:spAutoFit/>
          </a:bodyPr>
          <a:lstStyle/>
          <a:p>
            <a:r>
              <a:rPr lang="de-DE" dirty="0" smtClean="0"/>
              <a:t>Tipps für den Dialog mit biblischen Personen</a:t>
            </a:r>
          </a:p>
          <a:p>
            <a:pPr marL="342900" indent="-342900">
              <a:buAutoNum type="arabicParenBoth"/>
            </a:pPr>
            <a:r>
              <a:rPr lang="de-DE" dirty="0" smtClean="0"/>
              <a:t>Die Bibel neu, unverstellt lesen, sich von alten „Sehbrillen“ lösen</a:t>
            </a:r>
          </a:p>
          <a:p>
            <a:pPr marL="342900" indent="-342900">
              <a:buAutoNum type="arabicParenBoth"/>
            </a:pPr>
            <a:r>
              <a:rPr lang="de-DE" dirty="0" smtClean="0"/>
              <a:t>Sich in die Personen, ihre Interessen und Motive hineinversetzen</a:t>
            </a:r>
          </a:p>
          <a:p>
            <a:pPr marL="342900" indent="-342900">
              <a:buAutoNum type="arabicParenBoth"/>
            </a:pPr>
            <a:r>
              <a:rPr lang="de-DE" dirty="0" smtClean="0"/>
              <a:t>Die Beziehungen und Konflikte betrachten.</a:t>
            </a:r>
          </a:p>
          <a:p>
            <a:pPr marL="342900" indent="-342900">
              <a:buAutoNum type="arabicParenBoth"/>
            </a:pPr>
            <a:r>
              <a:rPr lang="de-DE" dirty="0" smtClean="0"/>
              <a:t>Verschiedene Blickwinkel gelten lassen.</a:t>
            </a:r>
          </a:p>
          <a:p>
            <a:pPr marL="342900" indent="-342900">
              <a:buAutoNum type="arabicParenBoth"/>
            </a:pPr>
            <a:r>
              <a:rPr lang="de-DE" dirty="0" smtClean="0"/>
              <a:t>Nicht vorschnell Gott ins Spiel bringen.</a:t>
            </a:r>
          </a:p>
          <a:p>
            <a:pPr marL="342900" indent="-342900">
              <a:buAutoNum type="arabicParenBoth"/>
            </a:pPr>
            <a:r>
              <a:rPr lang="de-DE" dirty="0" smtClean="0"/>
              <a:t>Mit den Personen einen Dialog führen (ihre Situation körpersprachlich nachempfinden und weiterführen, ihnen etwas sagen, einen Brief schreiben, eine Mail, …)</a:t>
            </a:r>
          </a:p>
          <a:p>
            <a:pPr marL="342900" indent="-342900">
              <a:buAutoNum type="arabicParenBoth"/>
            </a:pPr>
            <a:r>
              <a:rPr lang="de-DE" dirty="0" smtClean="0"/>
              <a:t>Die Perspektiven umkehren: Die biblische Person liest das eigene Leben des Betrachters.</a:t>
            </a:r>
            <a:endParaRPr lang="de-DE" dirty="0"/>
          </a:p>
        </p:txBody>
      </p:sp>
    </p:spTree>
    <p:extLst>
      <p:ext uri="{BB962C8B-B14F-4D97-AF65-F5344CB8AC3E}">
        <p14:creationId xmlns:p14="http://schemas.microsoft.com/office/powerpoint/2010/main" val="448044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430" y="267329"/>
            <a:ext cx="7756263" cy="1054250"/>
          </a:xfrm>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1857356" y="6357958"/>
            <a:ext cx="5286412" cy="369332"/>
          </a:xfrm>
          <a:prstGeom prst="rect">
            <a:avLst/>
          </a:prstGeom>
          <a:noFill/>
        </p:spPr>
        <p:txBody>
          <a:bodyPr wrap="square" rtlCol="0">
            <a:spAutoFit/>
          </a:bodyPr>
          <a:lstStyle/>
          <a:p>
            <a:r>
              <a:rPr lang="de-DE" dirty="0" smtClean="0"/>
              <a:t>Hermeneutische Bibeldidaktik (Horst Klaus Berg)</a:t>
            </a:r>
          </a:p>
        </p:txBody>
      </p:sp>
      <p:sp>
        <p:nvSpPr>
          <p:cNvPr id="4" name="Ellipse 3"/>
          <p:cNvSpPr/>
          <p:nvPr/>
        </p:nvSpPr>
        <p:spPr>
          <a:xfrm>
            <a:off x="571472" y="928670"/>
            <a:ext cx="2500330" cy="78581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 Texte</a:t>
            </a:r>
            <a:endParaRPr lang="de-DE" dirty="0"/>
          </a:p>
        </p:txBody>
      </p:sp>
      <p:sp>
        <p:nvSpPr>
          <p:cNvPr id="5" name="Ellipse 4"/>
          <p:cNvSpPr/>
          <p:nvPr/>
        </p:nvSpPr>
        <p:spPr>
          <a:xfrm>
            <a:off x="6429388" y="928670"/>
            <a:ext cx="2500330" cy="78581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6" name="Rechteck 5"/>
          <p:cNvSpPr/>
          <p:nvPr/>
        </p:nvSpPr>
        <p:spPr>
          <a:xfrm>
            <a:off x="285720" y="1785926"/>
            <a:ext cx="314327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Erfahrungen des Textes heben</a:t>
            </a:r>
          </a:p>
          <a:p>
            <a:pPr algn="ctr">
              <a:buFontTx/>
              <a:buChar char="-"/>
            </a:pPr>
            <a:r>
              <a:rPr lang="de-DE" sz="1200" dirty="0" smtClean="0"/>
              <a:t>Ursprungssituation</a:t>
            </a:r>
          </a:p>
          <a:p>
            <a:pPr algn="ctr">
              <a:buFontTx/>
              <a:buChar char="-"/>
            </a:pPr>
            <a:r>
              <a:rPr lang="de-DE" sz="1200" dirty="0" smtClean="0"/>
              <a:t>Wirkungsgeschichte</a:t>
            </a:r>
          </a:p>
          <a:p>
            <a:pPr algn="ctr">
              <a:buFontTx/>
              <a:buChar char="-"/>
            </a:pPr>
            <a:r>
              <a:rPr lang="de-DE" sz="1200" dirty="0" smtClean="0"/>
              <a:t> Blick auf die Gegenwart</a:t>
            </a:r>
            <a:endParaRPr lang="de-DE" sz="1200" dirty="0"/>
          </a:p>
        </p:txBody>
      </p:sp>
      <p:sp>
        <p:nvSpPr>
          <p:cNvPr id="7" name="Rechteck 6"/>
          <p:cNvSpPr/>
          <p:nvPr/>
        </p:nvSpPr>
        <p:spPr>
          <a:xfrm>
            <a:off x="285720" y="2786058"/>
            <a:ext cx="3143272"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Grundbescheide = Grundlinien der bibl. Überlieferung zum Schwingen bringen</a:t>
            </a:r>
          </a:p>
          <a:p>
            <a:pPr algn="ctr">
              <a:buFontTx/>
              <a:buChar char="-"/>
            </a:pPr>
            <a:r>
              <a:rPr lang="de-DE" sz="1000" dirty="0" smtClean="0"/>
              <a:t>Die Schöpfung</a:t>
            </a:r>
          </a:p>
          <a:p>
            <a:pPr algn="ctr">
              <a:buFontTx/>
              <a:buChar char="-"/>
            </a:pPr>
            <a:r>
              <a:rPr lang="de-DE" sz="1000" dirty="0" smtClean="0"/>
              <a:t>Gott stiftet Gemeinschaft</a:t>
            </a:r>
          </a:p>
          <a:p>
            <a:pPr algn="ctr">
              <a:buFontTx/>
              <a:buChar char="-"/>
            </a:pPr>
            <a:r>
              <a:rPr lang="de-DE" sz="1000" dirty="0" smtClean="0"/>
              <a:t> Gott leidet mit an seinem Volk und befreit die Unterdrückten</a:t>
            </a:r>
          </a:p>
          <a:p>
            <a:pPr algn="ctr">
              <a:buFontTx/>
              <a:buChar char="-"/>
            </a:pPr>
            <a:r>
              <a:rPr lang="de-DE" sz="1000" dirty="0" smtClean="0"/>
              <a:t>Gott gibt seinen Geist und herrscht in Ewigkeit</a:t>
            </a:r>
            <a:endParaRPr lang="de-DE" sz="1000" dirty="0"/>
          </a:p>
        </p:txBody>
      </p:sp>
      <p:sp>
        <p:nvSpPr>
          <p:cNvPr id="9" name="Rechteck 8"/>
          <p:cNvSpPr/>
          <p:nvPr/>
        </p:nvSpPr>
        <p:spPr>
          <a:xfrm>
            <a:off x="285720" y="4500570"/>
            <a:ext cx="3143272"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Funktion der Grundbescheide</a:t>
            </a:r>
          </a:p>
          <a:p>
            <a:pPr marL="228600" indent="-228600" algn="ctr">
              <a:buAutoNum type="arabicPeriod"/>
            </a:pPr>
            <a:r>
              <a:rPr lang="de-DE" sz="1000" dirty="0" smtClean="0"/>
              <a:t>Erinnern an das Heilshandeln JHWHs</a:t>
            </a:r>
          </a:p>
          <a:p>
            <a:pPr marL="228600" indent="-228600" algn="ctr">
              <a:buAutoNum type="arabicPeriod"/>
            </a:pPr>
            <a:r>
              <a:rPr lang="de-DE" sz="1000" dirty="0" smtClean="0"/>
              <a:t>Zeigen praktische Lebensmodelle auf, die zum Handeln anregen</a:t>
            </a:r>
          </a:p>
          <a:p>
            <a:pPr marL="228600" indent="-228600" algn="ctr">
              <a:buAutoNum type="arabicPeriod"/>
            </a:pPr>
            <a:r>
              <a:rPr lang="de-DE" sz="1000" dirty="0" smtClean="0"/>
              <a:t>Kontrastieren diese Lebensmodelle gegenüber den je aktuellen und wirken befreiend</a:t>
            </a:r>
          </a:p>
          <a:p>
            <a:pPr marL="228600" indent="-228600" algn="ctr">
              <a:buAutoNum type="arabicPeriod"/>
            </a:pPr>
            <a:r>
              <a:rPr lang="de-DE" sz="1000" dirty="0" smtClean="0"/>
              <a:t>Regen Änderungen an, die der Zusage Gottes gewiss sind</a:t>
            </a:r>
          </a:p>
          <a:p>
            <a:pPr marL="228600" indent="-228600" algn="ctr">
              <a:buAutoNum type="arabicPeriod"/>
            </a:pPr>
            <a:r>
              <a:rPr lang="de-DE" sz="1000" dirty="0" smtClean="0"/>
              <a:t>Gottes Heilsverheißung beansprucht universale Gültigkeit</a:t>
            </a:r>
          </a:p>
          <a:p>
            <a:pPr marL="228600" indent="-228600" algn="ctr">
              <a:buAutoNum type="arabicPeriod"/>
            </a:pPr>
            <a:endParaRPr lang="de-DE" sz="1200" dirty="0"/>
          </a:p>
        </p:txBody>
      </p:sp>
      <p:sp>
        <p:nvSpPr>
          <p:cNvPr id="10" name="Geschweifte Klammer rechts 9"/>
          <p:cNvSpPr/>
          <p:nvPr/>
        </p:nvSpPr>
        <p:spPr>
          <a:xfrm>
            <a:off x="3500430" y="1785926"/>
            <a:ext cx="500066" cy="45720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 name="Rechteck 10"/>
          <p:cNvSpPr/>
          <p:nvPr/>
        </p:nvSpPr>
        <p:spPr>
          <a:xfrm>
            <a:off x="4143372" y="2428868"/>
            <a:ext cx="1857388" cy="27146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200" dirty="0" smtClean="0"/>
              <a:t>Mehrdimensionale Bibelauslegung als Methode</a:t>
            </a:r>
          </a:p>
          <a:p>
            <a:pPr algn="ctr"/>
            <a:endParaRPr lang="de-DE" sz="1200" dirty="0" smtClean="0"/>
          </a:p>
          <a:p>
            <a:pPr algn="ctr"/>
            <a:r>
              <a:rPr lang="de-DE" sz="1200" dirty="0" smtClean="0"/>
              <a:t>Erfahrungsbedeutung heben</a:t>
            </a:r>
          </a:p>
          <a:p>
            <a:pPr algn="ctr"/>
            <a:endParaRPr lang="de-DE" sz="1200" dirty="0" smtClean="0"/>
          </a:p>
          <a:p>
            <a:pPr algn="ctr"/>
            <a:r>
              <a:rPr lang="de-DE" sz="1200" dirty="0" smtClean="0"/>
              <a:t>Biblische Grundlinien ins Spiel bringen</a:t>
            </a:r>
            <a:endParaRPr lang="de-DE" sz="1200" dirty="0"/>
          </a:p>
        </p:txBody>
      </p:sp>
      <p:sp>
        <p:nvSpPr>
          <p:cNvPr id="12" name="Geschweifte Klammer rechts 11"/>
          <p:cNvSpPr/>
          <p:nvPr/>
        </p:nvSpPr>
        <p:spPr>
          <a:xfrm>
            <a:off x="6143636" y="2428868"/>
            <a:ext cx="214314" cy="27146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Rechteck 12"/>
          <p:cNvSpPr/>
          <p:nvPr/>
        </p:nvSpPr>
        <p:spPr>
          <a:xfrm>
            <a:off x="6786578" y="3000372"/>
            <a:ext cx="1928826" cy="221457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DE" dirty="0" smtClean="0"/>
              <a:t>Biblische Texte zeigen sich als Hoffnung stiftendes, orientierendes Wort Gottes</a:t>
            </a:r>
            <a:endParaRPr lang="de-DE" dirty="0"/>
          </a:p>
        </p:txBody>
      </p:sp>
      <p:sp>
        <p:nvSpPr>
          <p:cNvPr id="14" name="Rechteck 13"/>
          <p:cNvSpPr/>
          <p:nvPr/>
        </p:nvSpPr>
        <p:spPr>
          <a:xfrm>
            <a:off x="4143372" y="5286388"/>
            <a:ext cx="1857388" cy="100013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100" dirty="0" smtClean="0"/>
              <a:t>Nutzung möglichst vieler Wege der Auslegung:</a:t>
            </a:r>
          </a:p>
          <a:p>
            <a:pPr algn="ctr">
              <a:buFontTx/>
              <a:buChar char="-"/>
            </a:pPr>
            <a:r>
              <a:rPr lang="de-DE" sz="1100" dirty="0" smtClean="0"/>
              <a:t>historisch-kritisch</a:t>
            </a:r>
          </a:p>
          <a:p>
            <a:pPr algn="ctr">
              <a:buFontTx/>
              <a:buChar char="-"/>
            </a:pPr>
            <a:r>
              <a:rPr lang="de-DE" sz="1100" dirty="0" smtClean="0"/>
              <a:t>existenzial</a:t>
            </a:r>
          </a:p>
          <a:p>
            <a:pPr algn="ctr">
              <a:buFontTx/>
              <a:buChar char="-"/>
            </a:pPr>
            <a:r>
              <a:rPr lang="de-DE" sz="1100" dirty="0" smtClean="0"/>
              <a:t> linguistisch etc.</a:t>
            </a:r>
            <a:endParaRPr lang="de-DE" sz="1100" dirty="0"/>
          </a:p>
        </p:txBody>
      </p:sp>
    </p:spTree>
    <p:extLst>
      <p:ext uri="{BB962C8B-B14F-4D97-AF65-F5344CB8AC3E}">
        <p14:creationId xmlns:p14="http://schemas.microsoft.com/office/powerpoint/2010/main" val="17859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0-#ppt_w/2"/>
                                          </p:val>
                                        </p:tav>
                                        <p:tav tm="100000">
                                          <p:val>
                                            <p:strVal val="#ppt_x"/>
                                          </p:val>
                                        </p:tav>
                                      </p:tavLst>
                                    </p:anim>
                                    <p:anim calcmode="lin" valueType="num">
                                      <p:cBhvr additive="base">
                                        <p:cTn id="3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0-#ppt_w/2"/>
                                          </p:val>
                                        </p:tav>
                                        <p:tav tm="100000">
                                          <p:val>
                                            <p:strVal val="#ppt_x"/>
                                          </p:val>
                                        </p:tav>
                                      </p:tavLst>
                                    </p:anim>
                                    <p:anim calcmode="lin" valueType="num">
                                      <p:cBhvr additive="base">
                                        <p:cTn id="3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checkerboard(across)">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checkerboard(across)">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0-#ppt_w/2"/>
                                          </p:val>
                                        </p:tav>
                                        <p:tav tm="100000">
                                          <p:val>
                                            <p:strVal val="#ppt_x"/>
                                          </p:val>
                                        </p:tav>
                                      </p:tavLst>
                                    </p:anim>
                                    <p:anim calcmode="lin" valueType="num">
                                      <p:cBhvr additive="base">
                                        <p:cTn id="5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linds(horizontal)">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500034" y="1714488"/>
            <a:ext cx="8001056" cy="2893100"/>
          </a:xfrm>
          <a:prstGeom prst="rect">
            <a:avLst/>
          </a:prstGeom>
          <a:noFill/>
        </p:spPr>
        <p:txBody>
          <a:bodyPr wrap="square" rtlCol="0">
            <a:spAutoFit/>
          </a:bodyPr>
          <a:lstStyle/>
          <a:p>
            <a:r>
              <a:rPr lang="de-DE" sz="2000" b="1" dirty="0" smtClean="0"/>
              <a:t>Problem:</a:t>
            </a:r>
          </a:p>
          <a:p>
            <a:endParaRPr lang="de-DE" dirty="0" smtClean="0"/>
          </a:p>
          <a:p>
            <a:r>
              <a:rPr lang="de-DE" dirty="0" smtClean="0"/>
              <a:t>Alle Bemühungen gehen vom Text aus und zielen auf den Text. </a:t>
            </a:r>
          </a:p>
          <a:p>
            <a:r>
              <a:rPr lang="de-DE" dirty="0" smtClean="0"/>
              <a:t>Es ist nicht im Blick, dass der Leser den Text „</a:t>
            </a:r>
            <a:r>
              <a:rPr lang="de-DE" dirty="0" err="1" smtClean="0"/>
              <a:t>mitkonstituiert</a:t>
            </a:r>
            <a:r>
              <a:rPr lang="de-DE" dirty="0" smtClean="0"/>
              <a:t>“ und selbst Sinn stiftet.</a:t>
            </a:r>
          </a:p>
          <a:p>
            <a:r>
              <a:rPr lang="de-DE" dirty="0" smtClean="0"/>
              <a:t>Erfahrungen sind als Botschaft an den Leser zu entziffern und in das Leben des Lesers zu übersetzen.</a:t>
            </a:r>
          </a:p>
          <a:p>
            <a:r>
              <a:rPr lang="de-DE" dirty="0" smtClean="0"/>
              <a:t>„Der Text fragt den Leser an und transformiert ihn. Der Leser aber hat […] noch nicht die Kompetenz den Text zu verändern.“</a:t>
            </a:r>
          </a:p>
          <a:p>
            <a:pPr algn="r"/>
            <a:r>
              <a:rPr lang="de-DE" dirty="0" smtClean="0"/>
              <a:t>Schambeck, S.40f.</a:t>
            </a:r>
            <a:endParaRPr lang="de-DE" dirty="0"/>
          </a:p>
        </p:txBody>
      </p:sp>
    </p:spTree>
    <p:extLst>
      <p:ext uri="{BB962C8B-B14F-4D97-AF65-F5344CB8AC3E}">
        <p14:creationId xmlns:p14="http://schemas.microsoft.com/office/powerpoint/2010/main" val="310550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Organisatorisches</a:t>
            </a:r>
            <a:endParaRPr lang="de-DE" dirty="0"/>
          </a:p>
        </p:txBody>
      </p:sp>
      <p:sp>
        <p:nvSpPr>
          <p:cNvPr id="3" name="Textfeld 2"/>
          <p:cNvSpPr txBox="1"/>
          <p:nvPr/>
        </p:nvSpPr>
        <p:spPr>
          <a:xfrm>
            <a:off x="467544" y="1628800"/>
            <a:ext cx="8136904" cy="1477328"/>
          </a:xfrm>
          <a:prstGeom prst="rect">
            <a:avLst/>
          </a:prstGeom>
          <a:noFill/>
        </p:spPr>
        <p:txBody>
          <a:bodyPr wrap="square" rtlCol="0">
            <a:spAutoFit/>
          </a:bodyPr>
          <a:lstStyle/>
          <a:p>
            <a:pPr marL="342900" indent="-342900">
              <a:buAutoNum type="arabicPeriod"/>
            </a:pPr>
            <a:endParaRPr lang="de-DE" dirty="0" smtClean="0"/>
          </a:p>
          <a:p>
            <a:pPr marL="342900" indent="-342900">
              <a:buAutoNum type="arabicPeriod"/>
            </a:pPr>
            <a:r>
              <a:rPr lang="de-DE" dirty="0" smtClean="0"/>
              <a:t>Mittwoch – also heute – ist Elternsprechtag: Bitte evtl. die eingetragenen Termine beachten für Jahrgangsstufe 7 - 12</a:t>
            </a:r>
            <a:endParaRPr lang="de-DE" dirty="0" smtClean="0"/>
          </a:p>
          <a:p>
            <a:pPr marL="342900" indent="-342900">
              <a:buAutoNum type="arabicPeriod"/>
            </a:pPr>
            <a:endParaRPr lang="de-DE" dirty="0"/>
          </a:p>
          <a:p>
            <a:pPr marL="342900" indent="-342900">
              <a:buAutoNum type="arabicPeriod"/>
            </a:pPr>
            <a:r>
              <a:rPr lang="de-DE" dirty="0" smtClean="0"/>
              <a:t>Sonstiges</a:t>
            </a:r>
            <a:endParaRPr lang="de-DE" dirty="0"/>
          </a:p>
        </p:txBody>
      </p:sp>
    </p:spTree>
    <p:extLst>
      <p:ext uri="{BB962C8B-B14F-4D97-AF65-F5344CB8AC3E}">
        <p14:creationId xmlns:p14="http://schemas.microsoft.com/office/powerpoint/2010/main" val="1452418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Bibeltheologische Didaktik</a:t>
            </a:r>
            <a:endParaRPr lang="de-DE" dirty="0"/>
          </a:p>
        </p:txBody>
      </p:sp>
      <p:sp>
        <p:nvSpPr>
          <p:cNvPr id="3" name="Textfeld 2"/>
          <p:cNvSpPr txBox="1"/>
          <p:nvPr/>
        </p:nvSpPr>
        <p:spPr>
          <a:xfrm>
            <a:off x="2071670" y="6357958"/>
            <a:ext cx="5274201" cy="369332"/>
          </a:xfrm>
          <a:prstGeom prst="rect">
            <a:avLst/>
          </a:prstGeom>
          <a:noFill/>
        </p:spPr>
        <p:txBody>
          <a:bodyPr wrap="none" rtlCol="0">
            <a:spAutoFit/>
          </a:bodyPr>
          <a:lstStyle/>
          <a:p>
            <a:r>
              <a:rPr lang="de-DE" dirty="0" smtClean="0"/>
              <a:t>Dekonstruktive Bibeldidaktik nach Ulrich </a:t>
            </a:r>
            <a:r>
              <a:rPr lang="de-DE" dirty="0" err="1" smtClean="0"/>
              <a:t>Kropac</a:t>
            </a:r>
            <a:endParaRPr lang="de-DE" dirty="0"/>
          </a:p>
        </p:txBody>
      </p:sp>
      <p:sp>
        <p:nvSpPr>
          <p:cNvPr id="5" name="Rechteck 4"/>
          <p:cNvSpPr/>
          <p:nvPr/>
        </p:nvSpPr>
        <p:spPr>
          <a:xfrm>
            <a:off x="500034" y="2357430"/>
            <a:ext cx="3786214"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Erstes Prinzip: Lesen des Textes</a:t>
            </a:r>
          </a:p>
          <a:p>
            <a:pPr algn="ctr">
              <a:buFontTx/>
              <a:buChar char="-"/>
            </a:pPr>
            <a:r>
              <a:rPr lang="de-DE" sz="1400" dirty="0" smtClean="0"/>
              <a:t>Aktiver, schöpferischer Vorgang</a:t>
            </a:r>
          </a:p>
          <a:p>
            <a:pPr algn="ctr">
              <a:buFontTx/>
              <a:buChar char="-"/>
            </a:pPr>
            <a:r>
              <a:rPr lang="de-DE" sz="1400" dirty="0" smtClean="0"/>
              <a:t> Leser als Mitautor</a:t>
            </a:r>
          </a:p>
        </p:txBody>
      </p:sp>
      <p:sp>
        <p:nvSpPr>
          <p:cNvPr id="7" name="Rechteck 6"/>
          <p:cNvSpPr/>
          <p:nvPr/>
        </p:nvSpPr>
        <p:spPr>
          <a:xfrm>
            <a:off x="4786314" y="2500306"/>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Zweites Prinzip: Dekonstruktion biblischer Texte durch mehrmaliges Lesen</a:t>
            </a:r>
          </a:p>
          <a:p>
            <a:pPr algn="ctr">
              <a:buFontTx/>
              <a:buChar char="-"/>
            </a:pPr>
            <a:r>
              <a:rPr lang="de-DE" sz="1200" dirty="0" smtClean="0"/>
              <a:t>Skepsis gegenüber dem schnell greifbaren </a:t>
            </a:r>
            <a:r>
              <a:rPr lang="de-DE" sz="1200" dirty="0" err="1" smtClean="0"/>
              <a:t>Textsinn</a:t>
            </a:r>
            <a:endParaRPr lang="de-DE" sz="1200" dirty="0" smtClean="0"/>
          </a:p>
          <a:p>
            <a:pPr algn="ctr">
              <a:buFontTx/>
              <a:buChar char="-"/>
            </a:pPr>
            <a:r>
              <a:rPr lang="de-DE" sz="1200" dirty="0" smtClean="0"/>
              <a:t> Aufdecken von Widersprüchen und Brüchen</a:t>
            </a:r>
            <a:endParaRPr lang="de-DE" sz="1200" dirty="0"/>
          </a:p>
        </p:txBody>
      </p:sp>
      <p:sp>
        <p:nvSpPr>
          <p:cNvPr id="8" name="Pfeil nach unten 7"/>
          <p:cNvSpPr/>
          <p:nvPr/>
        </p:nvSpPr>
        <p:spPr>
          <a:xfrm>
            <a:off x="6500826" y="3786190"/>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4786314" y="4143380"/>
            <a:ext cx="3786214"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400" dirty="0" smtClean="0"/>
              <a:t>Wechselseitiger Dekonstruktionsprozess</a:t>
            </a:r>
            <a:endParaRPr lang="de-DE" sz="1400" dirty="0"/>
          </a:p>
        </p:txBody>
      </p:sp>
      <p:sp>
        <p:nvSpPr>
          <p:cNvPr id="10" name="Rechteck 9"/>
          <p:cNvSpPr/>
          <p:nvPr/>
        </p:nvSpPr>
        <p:spPr>
          <a:xfrm>
            <a:off x="500034" y="4500570"/>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Drittes Prinzip: Intertextuelle Lektüre biblischer Texte</a:t>
            </a:r>
          </a:p>
          <a:p>
            <a:pPr algn="ctr">
              <a:buFontTx/>
              <a:buChar char="-"/>
            </a:pPr>
            <a:r>
              <a:rPr lang="de-DE" sz="1200" dirty="0" smtClean="0"/>
              <a:t>Leser setzt Texte miteinander in Beziehung</a:t>
            </a:r>
          </a:p>
          <a:p>
            <a:pPr algn="ctr">
              <a:buFontTx/>
              <a:buChar char="-"/>
            </a:pPr>
            <a:r>
              <a:rPr lang="de-DE" sz="1200" dirty="0" smtClean="0"/>
              <a:t>Durch „Zusammenlesen“ der Texte entsteht ein neuer Bedeutungskosmos</a:t>
            </a:r>
          </a:p>
          <a:p>
            <a:pPr algn="ctr">
              <a:buFontTx/>
              <a:buChar char="-"/>
            </a:pPr>
            <a:r>
              <a:rPr lang="de-DE" sz="1200" dirty="0" smtClean="0"/>
              <a:t>Verweisspuren innerhalb des Kanons aufdecken</a:t>
            </a:r>
            <a:endParaRPr lang="de-DE" sz="1200" dirty="0"/>
          </a:p>
        </p:txBody>
      </p:sp>
      <p:sp>
        <p:nvSpPr>
          <p:cNvPr id="11" name="Ellipse 10"/>
          <p:cNvSpPr/>
          <p:nvPr/>
        </p:nvSpPr>
        <p:spPr>
          <a:xfrm>
            <a:off x="500034" y="1357298"/>
            <a:ext cx="2786082" cy="85725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12" name="Ellipse 11"/>
          <p:cNvSpPr/>
          <p:nvPr/>
        </p:nvSpPr>
        <p:spPr>
          <a:xfrm>
            <a:off x="6143636" y="5214950"/>
            <a:ext cx="2786082" cy="85725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Biblischer Text</a:t>
            </a:r>
            <a:endParaRPr lang="de-DE" dirty="0"/>
          </a:p>
        </p:txBody>
      </p:sp>
      <p:sp>
        <p:nvSpPr>
          <p:cNvPr id="13" name="Pfeil nach unten 12"/>
          <p:cNvSpPr/>
          <p:nvPr/>
        </p:nvSpPr>
        <p:spPr>
          <a:xfrm rot="17924918">
            <a:off x="4408794" y="2837166"/>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unten 13"/>
          <p:cNvSpPr/>
          <p:nvPr/>
        </p:nvSpPr>
        <p:spPr>
          <a:xfrm rot="2572157">
            <a:off x="4416727" y="4559611"/>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3571868" y="1643050"/>
            <a:ext cx="4910319" cy="369332"/>
          </a:xfrm>
          <a:prstGeom prst="rect">
            <a:avLst/>
          </a:prstGeom>
          <a:noFill/>
        </p:spPr>
        <p:txBody>
          <a:bodyPr wrap="none" rtlCol="0">
            <a:spAutoFit/>
          </a:bodyPr>
          <a:lstStyle/>
          <a:p>
            <a:r>
              <a:rPr lang="de-DE" dirty="0" smtClean="0"/>
              <a:t>Der Leser destruiert und konstruiert den Text.</a:t>
            </a:r>
            <a:endParaRPr lang="de-DE" dirty="0"/>
          </a:p>
        </p:txBody>
      </p:sp>
      <p:sp>
        <p:nvSpPr>
          <p:cNvPr id="16" name="Textfeld 15"/>
          <p:cNvSpPr txBox="1"/>
          <p:nvPr/>
        </p:nvSpPr>
        <p:spPr>
          <a:xfrm>
            <a:off x="4000496" y="6000768"/>
            <a:ext cx="4910319" cy="369332"/>
          </a:xfrm>
          <a:prstGeom prst="rect">
            <a:avLst/>
          </a:prstGeom>
          <a:noFill/>
        </p:spPr>
        <p:txBody>
          <a:bodyPr wrap="none" rtlCol="0">
            <a:spAutoFit/>
          </a:bodyPr>
          <a:lstStyle/>
          <a:p>
            <a:r>
              <a:rPr lang="de-DE" dirty="0" smtClean="0"/>
              <a:t>Der Text destruiert und konstruiert den Leser.</a:t>
            </a:r>
            <a:endParaRPr lang="de-DE" dirty="0"/>
          </a:p>
        </p:txBody>
      </p:sp>
    </p:spTree>
    <p:extLst>
      <p:ext uri="{BB962C8B-B14F-4D97-AF65-F5344CB8AC3E}">
        <p14:creationId xmlns:p14="http://schemas.microsoft.com/office/powerpoint/2010/main" val="412945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0-#ppt_w/2"/>
                                          </p:val>
                                        </p:tav>
                                        <p:tav tm="100000">
                                          <p:val>
                                            <p:strVal val="#ppt_x"/>
                                          </p:val>
                                        </p:tav>
                                      </p:tavLst>
                                    </p:anim>
                                    <p:anim calcmode="lin" valueType="num">
                                      <p:cBhvr additive="base">
                                        <p:cTn id="2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0-#ppt_w/2"/>
                                          </p:val>
                                        </p:tav>
                                        <p:tav tm="100000">
                                          <p:val>
                                            <p:strVal val="#ppt_x"/>
                                          </p:val>
                                        </p:tav>
                                      </p:tavLst>
                                    </p:anim>
                                    <p:anim calcmode="lin" valueType="num">
                                      <p:cBhvr additive="base">
                                        <p:cTn id="3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linds(horizontal)">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3"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0-#ppt_w/2"/>
                                          </p:val>
                                        </p:tav>
                                        <p:tav tm="100000">
                                          <p:val>
                                            <p:strVal val="#ppt_x"/>
                                          </p:val>
                                        </p:tav>
                                      </p:tavLst>
                                    </p:anim>
                                    <p:anim calcmode="lin" valueType="num">
                                      <p:cBhvr additive="base">
                                        <p:cTn id="5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blinds(horizontal)">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blinds(horizontal)">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Bibeltheologische Didaktik</a:t>
            </a:r>
            <a:endParaRPr lang="de-DE" dirty="0"/>
          </a:p>
        </p:txBody>
      </p:sp>
      <p:pic>
        <p:nvPicPr>
          <p:cNvPr id="3" name="Grafik 2" descr="Schambeck_BiblthDidaktik.jpg"/>
          <p:cNvPicPr>
            <a:picLocks noChangeAspect="1"/>
          </p:cNvPicPr>
          <p:nvPr/>
        </p:nvPicPr>
        <p:blipFill>
          <a:blip r:embed="rId2" cstate="print"/>
          <a:stretch>
            <a:fillRect/>
          </a:stretch>
        </p:blipFill>
        <p:spPr>
          <a:xfrm>
            <a:off x="0" y="0"/>
            <a:ext cx="9107179" cy="6382389"/>
          </a:xfrm>
          <a:prstGeom prst="rect">
            <a:avLst/>
          </a:prstGeom>
        </p:spPr>
      </p:pic>
      <p:sp>
        <p:nvSpPr>
          <p:cNvPr id="4" name="Textfeld 3"/>
          <p:cNvSpPr txBox="1"/>
          <p:nvPr/>
        </p:nvSpPr>
        <p:spPr>
          <a:xfrm>
            <a:off x="6715140" y="142852"/>
            <a:ext cx="2164375" cy="369332"/>
          </a:xfrm>
          <a:prstGeom prst="rect">
            <a:avLst/>
          </a:prstGeom>
          <a:noFill/>
        </p:spPr>
        <p:txBody>
          <a:bodyPr wrap="none" rtlCol="0">
            <a:spAutoFit/>
          </a:bodyPr>
          <a:lstStyle/>
          <a:p>
            <a:r>
              <a:rPr lang="de-DE" dirty="0" smtClean="0"/>
              <a:t>Mirjam Schambeck</a:t>
            </a:r>
            <a:endParaRPr lang="de-DE" dirty="0"/>
          </a:p>
        </p:txBody>
      </p:sp>
    </p:spTree>
    <p:extLst>
      <p:ext uri="{BB962C8B-B14F-4D97-AF65-F5344CB8AC3E}">
        <p14:creationId xmlns:p14="http://schemas.microsoft.com/office/powerpoint/2010/main" val="1435308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Religion erleben</a:t>
            </a:r>
            <a:endParaRPr lang="de-DE" dirty="0"/>
          </a:p>
        </p:txBody>
      </p:sp>
      <p:sp>
        <p:nvSpPr>
          <p:cNvPr id="3" name="Textfeld 2"/>
          <p:cNvSpPr txBox="1"/>
          <p:nvPr/>
        </p:nvSpPr>
        <p:spPr>
          <a:xfrm>
            <a:off x="357158" y="1643050"/>
            <a:ext cx="8501122" cy="2523768"/>
          </a:xfrm>
          <a:prstGeom prst="rect">
            <a:avLst/>
          </a:prstGeom>
          <a:noFill/>
        </p:spPr>
        <p:txBody>
          <a:bodyPr wrap="square" rtlCol="0">
            <a:spAutoFit/>
          </a:bodyPr>
          <a:lstStyle/>
          <a:p>
            <a:r>
              <a:rPr lang="de-DE" b="1" u="sng" dirty="0" smtClean="0"/>
              <a:t>Kompetenz-Formel nach </a:t>
            </a:r>
            <a:r>
              <a:rPr lang="de-DE" b="1" u="sng" dirty="0" err="1" smtClean="0"/>
              <a:t>Mendl</a:t>
            </a:r>
            <a:r>
              <a:rPr lang="de-DE" b="1" u="sng" dirty="0" smtClean="0"/>
              <a:t>:</a:t>
            </a:r>
          </a:p>
          <a:p>
            <a:endParaRPr lang="de-DE" dirty="0" smtClean="0"/>
          </a:p>
          <a:p>
            <a:r>
              <a:rPr lang="de-DE" dirty="0" smtClean="0"/>
              <a:t>Lernende werden „in Sachen Religion“ kompetent, wenn sie in Auseinandersetzung mit den religiösen Konstruktionen anderer unterstützt durch das Deutungs- und Praxisangebot christlicher Tradition ein selbstständiges und vor der Vernunft verantwortbares Urteil in Fragen der Religion sowie je eigene religiöse Spuren entwickeln (Deutungs- und Partizipationskompetenz).</a:t>
            </a:r>
          </a:p>
          <a:p>
            <a:endParaRPr lang="de-DE" dirty="0" smtClean="0"/>
          </a:p>
          <a:p>
            <a:pPr algn="r"/>
            <a:r>
              <a:rPr lang="de-DE" sz="1400" dirty="0" err="1" smtClean="0"/>
              <a:t>Mendl</a:t>
            </a:r>
            <a:r>
              <a:rPr lang="de-DE" sz="1400" dirty="0" smtClean="0"/>
              <a:t>, S.30</a:t>
            </a:r>
            <a:endParaRPr lang="de-DE" sz="1400" dirty="0"/>
          </a:p>
        </p:txBody>
      </p:sp>
    </p:spTree>
    <p:extLst>
      <p:ext uri="{BB962C8B-B14F-4D97-AF65-F5344CB8AC3E}">
        <p14:creationId xmlns:p14="http://schemas.microsoft.com/office/powerpoint/2010/main" val="452438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Religion erleben</a:t>
            </a:r>
            <a:endParaRPr lang="de-DE" dirty="0"/>
          </a:p>
        </p:txBody>
      </p:sp>
      <p:sp>
        <p:nvSpPr>
          <p:cNvPr id="3" name="Textfeld 2"/>
          <p:cNvSpPr txBox="1"/>
          <p:nvPr/>
        </p:nvSpPr>
        <p:spPr>
          <a:xfrm>
            <a:off x="285720" y="1571612"/>
            <a:ext cx="8572560" cy="3416320"/>
          </a:xfrm>
          <a:prstGeom prst="rect">
            <a:avLst/>
          </a:prstGeom>
          <a:noFill/>
        </p:spPr>
        <p:txBody>
          <a:bodyPr wrap="square" rtlCol="0">
            <a:spAutoFit/>
          </a:bodyPr>
          <a:lstStyle/>
          <a:p>
            <a:r>
              <a:rPr lang="de-DE" dirty="0" smtClean="0"/>
              <a:t>Prinzip der Würzburger Synode: Leben und Glauben sollen in einen produktiven Dialog kommen.</a:t>
            </a:r>
          </a:p>
          <a:p>
            <a:r>
              <a:rPr lang="de-DE" dirty="0" smtClean="0"/>
              <a:t>In der Folge setzt sich ein Verständnis von Lernen durch, dass es sich dabei „um vielschichtige Konstruktionsprozesse handelt, wenn die Wahrnehmungen anderer Wirklichkeitsphänomene mit bereits vorhandenen Einstellungen und Erfahrungen verbunden werden“ (</a:t>
            </a:r>
            <a:r>
              <a:rPr lang="de-DE" dirty="0" err="1" smtClean="0"/>
              <a:t>Mendl</a:t>
            </a:r>
            <a:r>
              <a:rPr lang="de-DE" dirty="0" smtClean="0"/>
              <a:t>, S. 32).</a:t>
            </a:r>
          </a:p>
          <a:p>
            <a:endParaRPr lang="de-DE" dirty="0" smtClean="0"/>
          </a:p>
          <a:p>
            <a:r>
              <a:rPr lang="de-DE" dirty="0" smtClean="0"/>
              <a:t>„Didaktik der Aneignung“ (aus konstruktivistischer Sichtweise): Wahrnehmung und Verarbeitung von äußerer Wirklichkeit gehen nach sehr individuellen </a:t>
            </a:r>
            <a:r>
              <a:rPr lang="de-DE" dirty="0" err="1" smtClean="0"/>
              <a:t>autopoietischen</a:t>
            </a:r>
            <a:r>
              <a:rPr lang="de-DE" dirty="0" smtClean="0"/>
              <a:t> Gesichtspunkten vonstatten und es kommt bei der selbsttätigen Auseinandersetzung mit Lerngegenständen zu vielfältigen Transformationen.</a:t>
            </a:r>
          </a:p>
          <a:p>
            <a:endParaRPr lang="de-DE" dirty="0" smtClean="0"/>
          </a:p>
        </p:txBody>
      </p:sp>
    </p:spTree>
    <p:extLst>
      <p:ext uri="{BB962C8B-B14F-4D97-AF65-F5344CB8AC3E}">
        <p14:creationId xmlns:p14="http://schemas.microsoft.com/office/powerpoint/2010/main" val="176788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Religion erleben</a:t>
            </a:r>
            <a:endParaRPr lang="de-DE" dirty="0"/>
          </a:p>
        </p:txBody>
      </p:sp>
      <p:sp>
        <p:nvSpPr>
          <p:cNvPr id="3" name="Textfeld 2"/>
          <p:cNvSpPr txBox="1"/>
          <p:nvPr/>
        </p:nvSpPr>
        <p:spPr>
          <a:xfrm>
            <a:off x="285720" y="1571612"/>
            <a:ext cx="8572560" cy="2308324"/>
          </a:xfrm>
          <a:prstGeom prst="rect">
            <a:avLst/>
          </a:prstGeom>
          <a:noFill/>
        </p:spPr>
        <p:txBody>
          <a:bodyPr wrap="square" rtlCol="0">
            <a:spAutoFit/>
          </a:bodyPr>
          <a:lstStyle/>
          <a:p>
            <a:r>
              <a:rPr lang="de-DE" dirty="0" smtClean="0"/>
              <a:t>Es spricht vieles für ein induktives Vorgehen:</a:t>
            </a:r>
          </a:p>
          <a:p>
            <a:endParaRPr lang="de-DE" dirty="0" smtClean="0"/>
          </a:p>
          <a:p>
            <a:r>
              <a:rPr lang="de-DE" dirty="0" smtClean="0"/>
              <a:t>Einmal wird die menschliche Erfahrung als Ausgangspunkt religiöser Reflexion verstanden, zum anderen werden mittels unterschiedlicher Methoden jene Erfahrungen thematisiert, welche sich in verschiedenen Religionstraditionen verdichtet haben, damit sie zu gegenwärtigen Erfahrungen in eine produktive Beziehung gesetzt werden. (Ritter 1998)</a:t>
            </a:r>
          </a:p>
          <a:p>
            <a:endParaRPr lang="de-DE" dirty="0"/>
          </a:p>
        </p:txBody>
      </p:sp>
    </p:spTree>
    <p:extLst>
      <p:ext uri="{BB962C8B-B14F-4D97-AF65-F5344CB8AC3E}">
        <p14:creationId xmlns:p14="http://schemas.microsoft.com/office/powerpoint/2010/main" val="3604974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68796" y="332656"/>
            <a:ext cx="8534400" cy="758952"/>
          </a:xfrm>
        </p:spPr>
        <p:txBody>
          <a:bodyPr>
            <a:noAutofit/>
          </a:bodyPr>
          <a:lstStyle/>
          <a:p>
            <a:r>
              <a:rPr lang="de-DE" sz="1800" dirty="0"/>
              <a:t>3</a:t>
            </a:r>
            <a:r>
              <a:rPr lang="de-DE" sz="1800" dirty="0" smtClean="0"/>
              <a:t>. Blick in den </a:t>
            </a:r>
            <a:r>
              <a:rPr lang="de-DE" sz="1800" dirty="0" err="1" smtClean="0"/>
              <a:t>LehrplanPLUS</a:t>
            </a:r>
            <a:r>
              <a:rPr lang="de-DE" sz="1800" dirty="0" smtClean="0"/>
              <a:t>: </a:t>
            </a:r>
            <a:br>
              <a:rPr lang="de-DE" sz="1800" dirty="0" smtClean="0"/>
            </a:br>
            <a:r>
              <a:rPr lang="de-DE" sz="1800" dirty="0" smtClean="0"/>
              <a:t>KR7 </a:t>
            </a:r>
            <a:r>
              <a:rPr lang="de-DE" sz="1800" dirty="0"/>
              <a:t>Lernbereich: 1 Auf dem Weg zu mir selbst: Herausforderungen im</a:t>
            </a:r>
            <a:br>
              <a:rPr lang="de-DE" sz="1800" dirty="0"/>
            </a:br>
            <a:r>
              <a:rPr lang="de-DE" sz="1800" dirty="0"/>
              <a:t>Jugendalter (ca. 10 Std.)</a:t>
            </a:r>
          </a:p>
        </p:txBody>
      </p:sp>
      <p:sp>
        <p:nvSpPr>
          <p:cNvPr id="5" name="Textfeld 4"/>
          <p:cNvSpPr txBox="1"/>
          <p:nvPr/>
        </p:nvSpPr>
        <p:spPr>
          <a:xfrm>
            <a:off x="323528" y="1412776"/>
            <a:ext cx="8424936" cy="4247317"/>
          </a:xfrm>
          <a:prstGeom prst="rect">
            <a:avLst/>
          </a:prstGeom>
          <a:noFill/>
        </p:spPr>
        <p:txBody>
          <a:bodyPr wrap="square" rtlCol="0">
            <a:spAutoFit/>
          </a:bodyPr>
          <a:lstStyle/>
          <a:p>
            <a:r>
              <a:rPr lang="de-DE" b="1" u="sng" dirty="0"/>
              <a:t>Kompetenzerwartungen</a:t>
            </a:r>
          </a:p>
          <a:p>
            <a:endParaRPr lang="de-DE" dirty="0" smtClean="0"/>
          </a:p>
          <a:p>
            <a:r>
              <a:rPr lang="de-DE" dirty="0" smtClean="0"/>
              <a:t>Die </a:t>
            </a:r>
            <a:r>
              <a:rPr lang="de-DE" dirty="0"/>
              <a:t>Schülerinnen und Schüler ...</a:t>
            </a:r>
          </a:p>
          <a:p>
            <a:endParaRPr lang="de-DE" dirty="0" smtClean="0"/>
          </a:p>
          <a:p>
            <a:pPr marL="285750" indent="-285750">
              <a:buFont typeface="Arial" panose="020B0604020202020204" pitchFamily="34" charset="0"/>
              <a:buChar char="•"/>
            </a:pPr>
            <a:r>
              <a:rPr lang="de-DE" dirty="0" smtClean="0"/>
              <a:t>beschreiben </a:t>
            </a:r>
            <a:r>
              <a:rPr lang="de-DE" dirty="0"/>
              <a:t>die körperlichen, psychischen und mentalen Veränderungen, die </a:t>
            </a:r>
            <a:r>
              <a:rPr lang="de-DE" dirty="0" smtClean="0"/>
              <a:t>mit der </a:t>
            </a:r>
            <a:r>
              <a:rPr lang="de-DE" dirty="0"/>
              <a:t>Pubertät einhergehen.</a:t>
            </a:r>
          </a:p>
          <a:p>
            <a:pPr marL="285750" indent="-285750">
              <a:buFont typeface="Arial" panose="020B0604020202020204" pitchFamily="34" charset="0"/>
              <a:buChar char="•"/>
            </a:pPr>
            <a:r>
              <a:rPr lang="de-DE" dirty="0" smtClean="0"/>
              <a:t>reflektieren </a:t>
            </a:r>
            <a:r>
              <a:rPr lang="de-DE" dirty="0"/>
              <a:t>die Bedeutung der mit der Pubertät verbundenen Veränderungen </a:t>
            </a:r>
            <a:r>
              <a:rPr lang="de-DE" dirty="0" smtClean="0"/>
              <a:t>für ihre </a:t>
            </a:r>
            <a:r>
              <a:rPr lang="de-DE" dirty="0"/>
              <a:t>eigene Persönlichkeitsentwicklung.</a:t>
            </a:r>
          </a:p>
          <a:p>
            <a:pPr marL="285750" indent="-285750">
              <a:buFont typeface="Arial" panose="020B0604020202020204" pitchFamily="34" charset="0"/>
              <a:buChar char="•"/>
            </a:pPr>
            <a:r>
              <a:rPr lang="de-DE" dirty="0" smtClean="0"/>
              <a:t>analysieren </a:t>
            </a:r>
            <a:r>
              <a:rPr lang="de-DE" dirty="0"/>
              <a:t>ihre eigene Rolle in ihrem familiären und sozialen Umfeld und </a:t>
            </a:r>
            <a:r>
              <a:rPr lang="de-DE" dirty="0" smtClean="0"/>
              <a:t>setzen sich </a:t>
            </a:r>
            <a:r>
              <a:rPr lang="de-DE" dirty="0"/>
              <a:t>kritisch damit auseinander.</a:t>
            </a:r>
          </a:p>
          <a:p>
            <a:pPr marL="285750" indent="-285750">
              <a:buFont typeface="Arial" panose="020B0604020202020204" pitchFamily="34" charset="0"/>
              <a:buChar char="•"/>
            </a:pPr>
            <a:r>
              <a:rPr lang="de-DE" dirty="0" smtClean="0"/>
              <a:t>sehen </a:t>
            </a:r>
            <a:r>
              <a:rPr lang="de-DE" dirty="0"/>
              <a:t>in der Bestimmung des Menschen zur Gottebenbildlichkeit eine </a:t>
            </a:r>
            <a:r>
              <a:rPr lang="de-DE" dirty="0" smtClean="0"/>
              <a:t>positive Herausforderung</a:t>
            </a:r>
            <a:r>
              <a:rPr lang="de-DE" dirty="0"/>
              <a:t>, die eigene Persönlichkeit anzunehmen und sich der </a:t>
            </a:r>
            <a:r>
              <a:rPr lang="de-DE" dirty="0" smtClean="0"/>
              <a:t>Gestaltung des </a:t>
            </a:r>
            <a:r>
              <a:rPr lang="de-DE" dirty="0"/>
              <a:t>eigenen Lebens (Identitätsfindung, Rollenübernahme, Wertorientierung) </a:t>
            </a:r>
            <a:r>
              <a:rPr lang="de-DE" dirty="0" smtClean="0"/>
              <a:t>mit Mut </a:t>
            </a:r>
            <a:r>
              <a:rPr lang="de-DE" dirty="0"/>
              <a:t>und Tatkraft zu stellen.</a:t>
            </a:r>
          </a:p>
          <a:p>
            <a:endParaRPr lang="de-DE" dirty="0" smtClean="0"/>
          </a:p>
        </p:txBody>
      </p:sp>
    </p:spTree>
    <p:extLst>
      <p:ext uri="{BB962C8B-B14F-4D97-AF65-F5344CB8AC3E}">
        <p14:creationId xmlns:p14="http://schemas.microsoft.com/office/powerpoint/2010/main" val="2731422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000" dirty="0"/>
              <a:t>KR7 Lernbereich: 1 Auf dem Weg zu mir selbst: Herausforderungen im</a:t>
            </a:r>
            <a:br>
              <a:rPr lang="de-DE" sz="2000" dirty="0"/>
            </a:br>
            <a:r>
              <a:rPr lang="de-DE" sz="2000" dirty="0"/>
              <a:t>Jugendalter (ca. 10 Std.)</a:t>
            </a:r>
          </a:p>
        </p:txBody>
      </p:sp>
      <p:sp>
        <p:nvSpPr>
          <p:cNvPr id="3" name="Textfeld 2"/>
          <p:cNvSpPr txBox="1"/>
          <p:nvPr/>
        </p:nvSpPr>
        <p:spPr>
          <a:xfrm>
            <a:off x="323528" y="1415673"/>
            <a:ext cx="8496944" cy="4755148"/>
          </a:xfrm>
          <a:prstGeom prst="rect">
            <a:avLst/>
          </a:prstGeom>
          <a:noFill/>
        </p:spPr>
        <p:txBody>
          <a:bodyPr wrap="square" rtlCol="0">
            <a:spAutoFit/>
          </a:bodyPr>
          <a:lstStyle/>
          <a:p>
            <a:r>
              <a:rPr lang="de-DE" b="1" u="sng" dirty="0"/>
              <a:t>Inhalte zu den Kompetenzen:</a:t>
            </a:r>
          </a:p>
          <a:p>
            <a:pPr marL="285750" indent="-285750">
              <a:buFont typeface="Arial" panose="020B0604020202020204" pitchFamily="34" charset="0"/>
              <a:buChar char="•"/>
            </a:pPr>
            <a:r>
              <a:rPr lang="de-DE" sz="1500" dirty="0" smtClean="0"/>
              <a:t>Veränderungen</a:t>
            </a:r>
            <a:r>
              <a:rPr lang="de-DE" sz="1500" dirty="0"/>
              <a:t>, die mit der Pubertät einhergehen: körperliche (z. </a:t>
            </a:r>
            <a:r>
              <a:rPr lang="de-DE" sz="1500" dirty="0" smtClean="0"/>
              <a:t>B. Ausprägung der </a:t>
            </a:r>
            <a:r>
              <a:rPr lang="de-DE" sz="1500" dirty="0"/>
              <a:t>sekundären Geschlechtsmerkmale), psychische (z. B. </a:t>
            </a:r>
            <a:r>
              <a:rPr lang="de-DE" sz="1500" dirty="0" smtClean="0"/>
              <a:t>Abgrenzungsprozesse gegenüber </a:t>
            </a:r>
            <a:r>
              <a:rPr lang="de-DE" sz="1500" dirty="0"/>
              <a:t>Erwachsenen, Konflikte und Spannungen in der Peergroup), </a:t>
            </a:r>
            <a:r>
              <a:rPr lang="de-DE" sz="1500" dirty="0" smtClean="0"/>
              <a:t>mentale (z</a:t>
            </a:r>
            <a:r>
              <a:rPr lang="de-DE" sz="1500" dirty="0"/>
              <a:t>. B. kognitive Reifungsprozesse)</a:t>
            </a:r>
          </a:p>
          <a:p>
            <a:pPr marL="285750" indent="-285750">
              <a:buFont typeface="Arial" panose="020B0604020202020204" pitchFamily="34" charset="0"/>
              <a:buChar char="•"/>
            </a:pPr>
            <a:r>
              <a:rPr lang="de-DE" sz="1500" dirty="0" smtClean="0"/>
              <a:t>mögliche </a:t>
            </a:r>
            <a:r>
              <a:rPr lang="de-DE" sz="1500" dirty="0"/>
              <a:t>Konsequenzen dieser Veränderungen auf dem Weg zum </a:t>
            </a:r>
            <a:r>
              <a:rPr lang="de-DE" sz="1500" dirty="0" smtClean="0"/>
              <a:t>eigenen Selbst</a:t>
            </a:r>
            <a:r>
              <a:rPr lang="de-DE" sz="1500" dirty="0"/>
              <a:t>, z. B. Bereitschaft und Mut, zu den eigenen Stärken und Schwächen </a:t>
            </a:r>
            <a:r>
              <a:rPr lang="de-DE" sz="1500" dirty="0" smtClean="0"/>
              <a:t>zu stehen</a:t>
            </a:r>
            <a:r>
              <a:rPr lang="de-DE" sz="1500" dirty="0"/>
              <a:t>, Fähigkeit zu Empathie </a:t>
            </a:r>
            <a:r>
              <a:rPr lang="de-DE" sz="1500" dirty="0" smtClean="0"/>
              <a:t>und Perspektivenübernahme</a:t>
            </a:r>
            <a:r>
              <a:rPr lang="de-DE" sz="1500" dirty="0"/>
              <a:t>, Offenheit für </a:t>
            </a:r>
            <a:r>
              <a:rPr lang="de-DE" sz="1500" dirty="0" smtClean="0"/>
              <a:t>eine mehrdimensionale</a:t>
            </a:r>
            <a:r>
              <a:rPr lang="de-DE" sz="1500" dirty="0"/>
              <a:t>, differenzierte Weltsicht</a:t>
            </a:r>
          </a:p>
          <a:p>
            <a:pPr marL="285750" indent="-285750">
              <a:buFont typeface="Arial" panose="020B0604020202020204" pitchFamily="34" charset="0"/>
              <a:buChar char="•"/>
            </a:pPr>
            <a:r>
              <a:rPr lang="de-DE" sz="1500" dirty="0" smtClean="0"/>
              <a:t>Identitätsfindung </a:t>
            </a:r>
            <a:r>
              <a:rPr lang="de-DE" sz="1500" dirty="0"/>
              <a:t>als Herausforderung: Konflikte in der Lebenswelt </a:t>
            </a:r>
            <a:r>
              <a:rPr lang="de-DE" sz="1500" dirty="0" smtClean="0"/>
              <a:t>der Jugendlichen </a:t>
            </a:r>
            <a:r>
              <a:rPr lang="de-DE" sz="1500" dirty="0"/>
              <a:t>(Elternhaus, Schule, Freundeskreis, näheres Umfeld) und </a:t>
            </a:r>
            <a:r>
              <a:rPr lang="de-DE" sz="1500" dirty="0" smtClean="0"/>
              <a:t>mögliche Lösungsstrategien </a:t>
            </a:r>
            <a:r>
              <a:rPr lang="de-DE" sz="1500" dirty="0"/>
              <a:t>(z. B. Rollenspiele, Streitschlichterprogramme)</a:t>
            </a:r>
          </a:p>
          <a:p>
            <a:pPr marL="285750" indent="-285750">
              <a:buFont typeface="Arial" panose="020B0604020202020204" pitchFamily="34" charset="0"/>
              <a:buChar char="•"/>
            </a:pPr>
            <a:r>
              <a:rPr lang="de-DE" sz="1500" dirty="0" smtClean="0"/>
              <a:t>Selbstwerdung </a:t>
            </a:r>
            <a:r>
              <a:rPr lang="de-DE" sz="1500" dirty="0"/>
              <a:t>unter dem liebevollen Blick Gottes: die Gottebenbildlichkeit </a:t>
            </a:r>
            <a:r>
              <a:rPr lang="de-DE" sz="1500" dirty="0" smtClean="0"/>
              <a:t>des Menschen </a:t>
            </a:r>
            <a:r>
              <a:rPr lang="de-DE" sz="1500" dirty="0"/>
              <a:t>(Gen 1,27) und ihre Bedeutung für die Entfaltung der </a:t>
            </a:r>
            <a:r>
              <a:rPr lang="de-DE" sz="1500" dirty="0" smtClean="0"/>
              <a:t>Identität, insbesondere </a:t>
            </a:r>
            <a:r>
              <a:rPr lang="de-DE" sz="1500" dirty="0"/>
              <a:t>Stärkung des Selbstwertgefühls und </a:t>
            </a:r>
            <a:r>
              <a:rPr lang="de-DE" sz="1500" dirty="0" smtClean="0"/>
              <a:t>Relativierung gesellschaftlicher </a:t>
            </a:r>
            <a:r>
              <a:rPr lang="de-DE" sz="1500" dirty="0"/>
              <a:t>Maßstäbe (z. B. Aussehen, Besitzstand, äußerer Erfolg)</a:t>
            </a:r>
          </a:p>
          <a:p>
            <a:pPr marL="285750" indent="-285750">
              <a:buFont typeface="Arial" panose="020B0604020202020204" pitchFamily="34" charset="0"/>
              <a:buChar char="•"/>
            </a:pPr>
            <a:r>
              <a:rPr lang="de-DE" sz="1500" dirty="0" smtClean="0"/>
              <a:t>Vorbilder </a:t>
            </a:r>
            <a:r>
              <a:rPr lang="de-DE" sz="1500" dirty="0"/>
              <a:t>aus der kirchlichen Tradition oder aus dem näheren Umfeld (sog. </a:t>
            </a:r>
            <a:r>
              <a:rPr lang="de-DE" sz="1500" dirty="0" err="1" smtClean="0"/>
              <a:t>Local</a:t>
            </a:r>
            <a:r>
              <a:rPr lang="de-DE" sz="1500" dirty="0" smtClean="0"/>
              <a:t> </a:t>
            </a:r>
            <a:r>
              <a:rPr lang="de-DE" sz="1500" dirty="0" err="1" smtClean="0"/>
              <a:t>heroes</a:t>
            </a:r>
            <a:r>
              <a:rPr lang="de-DE" sz="1500" dirty="0"/>
              <a:t>) als Hilfe bei der Orientierung auf dem eigenen Lebensweg, z. </a:t>
            </a:r>
            <a:r>
              <a:rPr lang="de-DE" sz="1500" dirty="0" smtClean="0"/>
              <a:t>B. Johannes </a:t>
            </a:r>
            <a:r>
              <a:rPr lang="de-DE" sz="1500" dirty="0"/>
              <a:t>Bosco, Maria Ward</a:t>
            </a:r>
          </a:p>
          <a:p>
            <a:pPr marL="285750" indent="-285750">
              <a:buFont typeface="Arial" panose="020B0604020202020204" pitchFamily="34" charset="0"/>
              <a:buChar char="•"/>
            </a:pPr>
            <a:r>
              <a:rPr lang="de-DE" sz="1500" dirty="0" smtClean="0"/>
              <a:t>Freiheit </a:t>
            </a:r>
            <a:r>
              <a:rPr lang="de-DE" sz="1500" dirty="0"/>
              <a:t>und Vielfalt in der persönlichen Lebensgestaltung als Ausdruck einer </a:t>
            </a:r>
            <a:r>
              <a:rPr lang="de-DE" sz="1500" dirty="0" smtClean="0"/>
              <a:t>vom Geist </a:t>
            </a:r>
            <a:r>
              <a:rPr lang="de-DE" sz="1500" dirty="0"/>
              <a:t>gewirkten inneren Stärke; Angebote zu einer spirituellen Vertiefung </a:t>
            </a:r>
            <a:r>
              <a:rPr lang="de-DE" sz="1500" dirty="0" smtClean="0"/>
              <a:t>dieses positiven </a:t>
            </a:r>
            <a:r>
              <a:rPr lang="de-DE" sz="1500" dirty="0"/>
              <a:t>Gottesbezugs, z. B. </a:t>
            </a:r>
            <a:r>
              <a:rPr lang="de-DE" sz="1500" dirty="0" smtClean="0"/>
              <a:t>durch ausgewählte </a:t>
            </a:r>
            <a:r>
              <a:rPr lang="de-DE" sz="1500" dirty="0"/>
              <a:t>Psalmen oder </a:t>
            </a:r>
            <a:r>
              <a:rPr lang="de-DE" sz="1500" dirty="0" smtClean="0"/>
              <a:t>einfache Meditationsformen</a:t>
            </a:r>
            <a:endParaRPr lang="de-DE" sz="1500" dirty="0"/>
          </a:p>
        </p:txBody>
      </p:sp>
    </p:spTree>
    <p:extLst>
      <p:ext uri="{BB962C8B-B14F-4D97-AF65-F5344CB8AC3E}">
        <p14:creationId xmlns:p14="http://schemas.microsoft.com/office/powerpoint/2010/main" val="25339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Diagramm 1"/>
          <p:cNvPicPr>
            <a:picLocks noChangeArrowheads="1"/>
          </p:cNvPicPr>
          <p:nvPr/>
        </p:nvPicPr>
        <p:blipFill>
          <a:blip r:embed="rId2">
            <a:extLst>
              <a:ext uri="{28A0092B-C50C-407E-A947-70E740481C1C}">
                <a14:useLocalDpi xmlns:a14="http://schemas.microsoft.com/office/drawing/2010/main" val="0"/>
              </a:ext>
            </a:extLst>
          </a:blip>
          <a:srcRect l="-26425" t="-7153" r="-26511" b="-5884"/>
          <a:stretch>
            <a:fillRect/>
          </a:stretch>
        </p:blipFill>
        <p:spPr bwMode="auto">
          <a:xfrm>
            <a:off x="1115616" y="1196752"/>
            <a:ext cx="6565999" cy="4968552"/>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395536" y="620686"/>
            <a:ext cx="8509061" cy="461665"/>
          </a:xfrm>
          <a:prstGeom prst="rect">
            <a:avLst/>
          </a:prstGeom>
          <a:noFill/>
        </p:spPr>
        <p:txBody>
          <a:bodyPr wrap="none" rtlCol="0">
            <a:spAutoFit/>
          </a:bodyPr>
          <a:lstStyle/>
          <a:p>
            <a:r>
              <a:rPr lang="de-DE" sz="2400" dirty="0"/>
              <a:t>3</a:t>
            </a:r>
            <a:r>
              <a:rPr lang="de-DE" sz="2400" dirty="0" smtClean="0"/>
              <a:t>. Kompetenzorientierter RU – </a:t>
            </a:r>
            <a:r>
              <a:rPr lang="de-DE" sz="2400" dirty="0" err="1" smtClean="0"/>
              <a:t>Lernbereiche</a:t>
            </a:r>
            <a:r>
              <a:rPr lang="de-DE" sz="2400" dirty="0" smtClean="0"/>
              <a:t> &amp; Kompetenzen</a:t>
            </a:r>
            <a:endParaRPr lang="de-DE" sz="2400" dirty="0"/>
          </a:p>
        </p:txBody>
      </p:sp>
    </p:spTree>
    <p:extLst>
      <p:ext uri="{BB962C8B-B14F-4D97-AF65-F5344CB8AC3E}">
        <p14:creationId xmlns:p14="http://schemas.microsoft.com/office/powerpoint/2010/main" val="4258000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farrbrief.de/bilder/view/32534/Bibel_Glaub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340768"/>
            <a:ext cx="6922316"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8761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1849</Words>
  <Application>Microsoft Office PowerPoint</Application>
  <PresentationFormat>Bildschirmpräsentation (4:3)</PresentationFormat>
  <Paragraphs>178</Paragraphs>
  <Slides>21</Slides>
  <Notes>0</Notes>
  <HiddenSlides>0</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Cronus</vt:lpstr>
      <vt:lpstr>PowerPoint-Präsentation</vt:lpstr>
      <vt:lpstr>Organisatorisches</vt:lpstr>
      <vt:lpstr>2. Religion erleben</vt:lpstr>
      <vt:lpstr>2. Religion erleben</vt:lpstr>
      <vt:lpstr>2. Religion erleben</vt:lpstr>
      <vt:lpstr>3. Blick in den LehrplanPLUS:  KR7 Lernbereich: 1 Auf dem Weg zu mir selbst: Herausforderungen im Jugendalter (ca. 10 Std.)</vt:lpstr>
      <vt:lpstr>KR7 Lernbereich: 1 Auf dem Weg zu mir selbst: Herausforderungen im Jugendalter (ca. 10 Std.)</vt:lpstr>
      <vt:lpstr>PowerPoint-Präsentation</vt:lpstr>
      <vt:lpstr>PowerPoint-Präsentation</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3. Bibeltheologische Didaktik</vt:lpstr>
      <vt:lpstr>3. Bibeltheologische Didaktik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84</cp:revision>
  <dcterms:created xsi:type="dcterms:W3CDTF">2008-09-18T17:53:13Z</dcterms:created>
  <dcterms:modified xsi:type="dcterms:W3CDTF">2016-12-06T23:07:51Z</dcterms:modified>
</cp:coreProperties>
</file>