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75" r:id="rId3"/>
    <p:sldId id="292" r:id="rId4"/>
    <p:sldId id="305" r:id="rId5"/>
    <p:sldId id="293" r:id="rId6"/>
    <p:sldId id="294" r:id="rId7"/>
    <p:sldId id="295" r:id="rId8"/>
    <p:sldId id="296" r:id="rId9"/>
    <p:sldId id="297" r:id="rId10"/>
    <p:sldId id="298" r:id="rId11"/>
    <p:sldId id="299" r:id="rId12"/>
    <p:sldId id="300" r:id="rId13"/>
    <p:sldId id="301" r:id="rId14"/>
    <p:sldId id="302" r:id="rId15"/>
    <p:sldId id="303" r:id="rId16"/>
    <p:sldId id="304" r:id="rId1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968"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4763EBB9-EF90-4D54-9F12-28C887A9A25B}" type="datetimeFigureOut">
              <a:rPr lang="de-DE" smtClean="0"/>
              <a:pPr/>
              <a:t>13.12.2016</a:t>
            </a:fld>
            <a:endParaRPr lang="de-DE"/>
          </a:p>
        </p:txBody>
      </p:sp>
      <p:sp>
        <p:nvSpPr>
          <p:cNvPr id="17" name="Fußzeilenplatzhalter 16"/>
          <p:cNvSpPr>
            <a:spLocks noGrp="1"/>
          </p:cNvSpPr>
          <p:nvPr>
            <p:ph type="ftr" sz="quarter" idx="11"/>
          </p:nvPr>
        </p:nvSpPr>
        <p:spPr/>
        <p:txBody>
          <a:bodyPr/>
          <a:lstStyle/>
          <a:p>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13.12.2016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9B6F910-E374-46B5-9536-3FF320AB95C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89B6F910-E374-46B5-9536-3FF320AB95CF}" type="slidenum">
              <a:rPr lang="de-DE" smtClean="0"/>
              <a:pPr/>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13.12.2016</a:t>
            </a:fld>
            <a:endParaRPr lang="de-DE"/>
          </a:p>
        </p:txBody>
      </p:sp>
      <p:sp>
        <p:nvSpPr>
          <p:cNvPr id="5" name="Fußzeilenplatzhalter 4"/>
          <p:cNvSpPr>
            <a:spLocks noGrp="1"/>
          </p:cNvSpPr>
          <p:nvPr>
            <p:ph type="ftr" sz="quarter" idx="11"/>
          </p:nvPr>
        </p:nvSpPr>
        <p:spPr/>
        <p:txBody>
          <a:bodyPr/>
          <a:lstStyle/>
          <a:p>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13.12.2016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89B6F910-E374-46B5-9536-3FF320AB95CF}" type="slidenum">
              <a:rPr lang="de-DE" smtClean="0"/>
              <a:pPr/>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DE"/>
          </a:p>
        </p:txBody>
      </p:sp>
      <p:sp>
        <p:nvSpPr>
          <p:cNvPr id="4" name="Datumsplatzhalter 3"/>
          <p:cNvSpPr>
            <a:spLocks noGrp="1"/>
          </p:cNvSpPr>
          <p:nvPr>
            <p:ph type="dt" sz="half" idx="10"/>
          </p:nvPr>
        </p:nvSpPr>
        <p:spPr/>
        <p:txBody>
          <a:bodyPr/>
          <a:lstStyle/>
          <a:p>
            <a:fld id="{4763EBB9-EF90-4D54-9F12-28C887A9A25B}" type="datetimeFigureOut">
              <a:rPr lang="de-DE" smtClean="0"/>
              <a:pPr/>
              <a:t>13.12.2016</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763EBB9-EF90-4D54-9F12-28C887A9A25B}" type="datetimeFigureOut">
              <a:rPr lang="de-DE" smtClean="0"/>
              <a:pPr/>
              <a:t>13.12.2016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9B6F910-E374-46B5-9536-3FF320AB95CF}" type="slidenum">
              <a:rPr lang="de-DE" smtClean="0"/>
              <a:pPr/>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4763EBB9-EF90-4D54-9F12-28C887A9A25B}" type="datetimeFigureOut">
              <a:rPr lang="de-DE" smtClean="0"/>
              <a:pPr/>
              <a:t>13.12.2016</a:t>
            </a:fld>
            <a:endParaRPr lang="de-DE"/>
          </a:p>
        </p:txBody>
      </p:sp>
      <p:sp>
        <p:nvSpPr>
          <p:cNvPr id="8" name="Fußzeilenplatzhalter 7"/>
          <p:cNvSpPr>
            <a:spLocks noGrp="1"/>
          </p:cNvSpPr>
          <p:nvPr>
            <p:ph type="ftr" sz="quarter" idx="11"/>
          </p:nvPr>
        </p:nvSpPr>
        <p:spPr>
          <a:xfrm>
            <a:off x="304800" y="6409944"/>
            <a:ext cx="3581400" cy="365760"/>
          </a:xfrm>
        </p:spPr>
        <p:txBody>
          <a:bodyPr/>
          <a:lstStyle/>
          <a:p>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89B6F910-E374-46B5-9536-3FF320AB95CF}" type="slidenum">
              <a:rPr lang="de-DE" smtClean="0"/>
              <a:pPr/>
              <a:t>‹Nr.›</a:t>
            </a:fld>
            <a:endParaRPr lang="de-DE"/>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4763EBB9-EF90-4D54-9F12-28C887A9A25B}" type="datetimeFigureOut">
              <a:rPr lang="de-DE" smtClean="0"/>
              <a:pPr/>
              <a:t>13.12.2016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89B6F910-E374-46B5-9536-3FF320AB95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4763EBB9-EF90-4D54-9F12-28C887A9A25B}" type="datetimeFigureOut">
              <a:rPr lang="de-DE" smtClean="0"/>
              <a:pPr/>
              <a:t>13.12.2016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B6F910-E374-46B5-9536-3FF320AB95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4763EBB9-EF90-4D54-9F12-28C887A9A25B}" type="datetimeFigureOut">
              <a:rPr lang="de-DE" smtClean="0"/>
              <a:pPr/>
              <a:t>13.12.2016</a:t>
            </a:fld>
            <a:endParaRPr lang="de-DE"/>
          </a:p>
        </p:txBody>
      </p:sp>
      <p:sp>
        <p:nvSpPr>
          <p:cNvPr id="6" name="Fußzeilenplatzhalter 5"/>
          <p:cNvSpPr>
            <a:spLocks noGrp="1"/>
          </p:cNvSpPr>
          <p:nvPr>
            <p:ph type="ftr" sz="quarter" idx="11"/>
          </p:nvPr>
        </p:nvSpPr>
        <p:spPr>
          <a:xfrm>
            <a:off x="301752" y="6410848"/>
            <a:ext cx="3383280" cy="365760"/>
          </a:xfrm>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89B6F910-E374-46B5-9536-3FF320AB95CF}" type="slidenum">
              <a:rPr lang="de-DE" smtClean="0"/>
              <a:pPr/>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4763EBB9-EF90-4D54-9F12-28C887A9A25B}" type="datetimeFigureOut">
              <a:rPr lang="de-DE" smtClean="0"/>
              <a:pPr/>
              <a:t>13.12.2016</a:t>
            </a:fld>
            <a:endParaRPr lang="de-DE"/>
          </a:p>
        </p:txBody>
      </p:sp>
      <p:sp>
        <p:nvSpPr>
          <p:cNvPr id="6" name="Fußzeilenplatzhalter 5"/>
          <p:cNvSpPr>
            <a:spLocks noGrp="1"/>
          </p:cNvSpPr>
          <p:nvPr>
            <p:ph type="ftr" sz="quarter" idx="11"/>
          </p:nvPr>
        </p:nvSpPr>
        <p:spPr>
          <a:xfrm>
            <a:off x="301752" y="6410848"/>
            <a:ext cx="3584448" cy="365760"/>
          </a:xfrm>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763EBB9-EF90-4D54-9F12-28C887A9A25B}" type="datetimeFigureOut">
              <a:rPr lang="de-DE" smtClean="0"/>
              <a:pPr/>
              <a:t>13.12.2016</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B6F910-E374-46B5-9536-3FF320AB95CF}" type="slidenum">
              <a:rPr lang="de-DE" smtClean="0"/>
              <a:pPr/>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2016/18</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2990128" y="4865872"/>
            <a:ext cx="3272050" cy="369332"/>
          </a:xfrm>
          <a:prstGeom prst="rect">
            <a:avLst/>
          </a:prstGeom>
          <a:noFill/>
        </p:spPr>
        <p:txBody>
          <a:bodyPr wrap="none" rtlCol="0">
            <a:spAutoFit/>
          </a:bodyPr>
          <a:lstStyle/>
          <a:p>
            <a:r>
              <a:rPr lang="de-DE" dirty="0" smtClean="0"/>
              <a:t>13. </a:t>
            </a:r>
            <a:r>
              <a:rPr lang="de-DE" dirty="0" smtClean="0"/>
              <a:t>Fachsitzung am </a:t>
            </a:r>
            <a:r>
              <a:rPr lang="de-DE" dirty="0" smtClean="0"/>
              <a:t>14</a:t>
            </a:r>
            <a:r>
              <a:rPr lang="de-DE" dirty="0" smtClean="0"/>
              <a:t>.12.2016</a:t>
            </a:r>
            <a:endParaRPr lang="de-DE" dirty="0" smtClean="0"/>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96944" cy="1477328"/>
          </a:xfrm>
          <a:prstGeom prst="rect">
            <a:avLst/>
          </a:prstGeom>
          <a:noFill/>
        </p:spPr>
        <p:txBody>
          <a:bodyPr wrap="square" rtlCol="0">
            <a:spAutoFit/>
          </a:bodyPr>
          <a:lstStyle/>
          <a:p>
            <a:r>
              <a:rPr lang="de-DE" b="1" u="sng" dirty="0" smtClean="0"/>
              <a:t>Ziel</a:t>
            </a:r>
            <a:r>
              <a:rPr lang="de-DE" dirty="0" smtClean="0"/>
              <a:t>:</a:t>
            </a:r>
          </a:p>
          <a:p>
            <a:r>
              <a:rPr lang="de-DE" dirty="0" smtClean="0"/>
              <a:t>Biblische Texte sollen nicht nur „an sich“ verstanden werden, sondern eine Wirkung als Spiegelungsfolien oder Resonanzräume für das eigene Leben entfalten. Sie sollen auf das eigene Leben bezogen werden und dieses interpretieren und ggf. verändern helfen.</a:t>
            </a:r>
            <a:endParaRPr lang="de-DE" dirty="0"/>
          </a:p>
        </p:txBody>
      </p:sp>
      <p:sp>
        <p:nvSpPr>
          <p:cNvPr id="4" name="Textfeld 3"/>
          <p:cNvSpPr txBox="1"/>
          <p:nvPr/>
        </p:nvSpPr>
        <p:spPr>
          <a:xfrm>
            <a:off x="323528" y="3140968"/>
            <a:ext cx="8496944" cy="3139321"/>
          </a:xfrm>
          <a:prstGeom prst="rect">
            <a:avLst/>
          </a:prstGeom>
          <a:noFill/>
        </p:spPr>
        <p:txBody>
          <a:bodyPr wrap="square" rtlCol="0">
            <a:spAutoFit/>
          </a:bodyPr>
          <a:lstStyle/>
          <a:p>
            <a:r>
              <a:rPr lang="de-DE" b="1" u="sng" dirty="0" smtClean="0"/>
              <a:t>Vorgehen</a:t>
            </a:r>
            <a:r>
              <a:rPr lang="de-DE" dirty="0" smtClean="0"/>
              <a:t>:</a:t>
            </a:r>
          </a:p>
          <a:p>
            <a:r>
              <a:rPr lang="de-DE" dirty="0" smtClean="0"/>
              <a:t>Text- und wirkungsgeschichtlich orientierte Zugänge müssen mit adressatenorientierten ergänzt werden, damit die Leser mit dem Text in ein Gespräch treten können:</a:t>
            </a:r>
          </a:p>
          <a:p>
            <a:pPr marL="285750" indent="-285750">
              <a:buFontTx/>
              <a:buChar char="-"/>
            </a:pPr>
            <a:r>
              <a:rPr lang="de-DE" dirty="0"/>
              <a:t>s</a:t>
            </a:r>
            <a:r>
              <a:rPr lang="de-DE" dirty="0" smtClean="0"/>
              <a:t>ystematische Deutungsmodelle als Schlüssel zum Text (z.B. politische, feministische, tiefenpsychologische Auslegung)</a:t>
            </a:r>
          </a:p>
          <a:p>
            <a:pPr marL="285750" indent="-285750">
              <a:buFontTx/>
              <a:buChar char="-"/>
            </a:pPr>
            <a:r>
              <a:rPr lang="de-DE" dirty="0"/>
              <a:t>t</a:t>
            </a:r>
            <a:r>
              <a:rPr lang="de-DE" dirty="0" smtClean="0"/>
              <a:t>hematische Zugänge zum Text (z.B. Schöpfung, Exodus, Gott,…)</a:t>
            </a:r>
          </a:p>
          <a:p>
            <a:pPr marL="285750" indent="-285750">
              <a:buFontTx/>
              <a:buChar char="-"/>
            </a:pPr>
            <a:r>
              <a:rPr lang="de-DE" dirty="0"/>
              <a:t>d</a:t>
            </a:r>
            <a:r>
              <a:rPr lang="de-DE" dirty="0" smtClean="0"/>
              <a:t>ie Bibel im interreligiösen Dialog (z.B. Jesus und Buddha)</a:t>
            </a:r>
          </a:p>
          <a:p>
            <a:pPr marL="285750" indent="-285750">
              <a:buFontTx/>
              <a:buChar char="-"/>
            </a:pPr>
            <a:r>
              <a:rPr lang="de-DE" dirty="0"/>
              <a:t>u</a:t>
            </a:r>
            <a:r>
              <a:rPr lang="de-DE" dirty="0" smtClean="0"/>
              <a:t>nsere Probleme – ins Gespräch gebracht mit dem Text (z.B. Geschwisterrivalität, Nächstenliebe, Gerechtigkeit)</a:t>
            </a:r>
          </a:p>
          <a:p>
            <a:pPr marL="285750" indent="-285750">
              <a:buFontTx/>
              <a:buChar char="-"/>
            </a:pPr>
            <a:r>
              <a:rPr lang="de-DE" dirty="0"/>
              <a:t>u</a:t>
            </a:r>
            <a:r>
              <a:rPr lang="de-DE" dirty="0" smtClean="0"/>
              <a:t>nmittelbare Begegnung mit dem Text (z.B. Bibelteilen, </a:t>
            </a:r>
            <a:r>
              <a:rPr lang="de-DE" dirty="0" err="1" smtClean="0"/>
              <a:t>Bibliodrama</a:t>
            </a:r>
            <a:r>
              <a:rPr lang="de-DE" dirty="0" smtClean="0"/>
              <a:t>, …)</a:t>
            </a:r>
            <a:endParaRPr lang="de-DE" dirty="0"/>
          </a:p>
        </p:txBody>
      </p:sp>
    </p:spTree>
    <p:extLst>
      <p:ext uri="{BB962C8B-B14F-4D97-AF65-F5344CB8AC3E}">
        <p14:creationId xmlns:p14="http://schemas.microsoft.com/office/powerpoint/2010/main" val="1520558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3" name="Textfeld 2"/>
          <p:cNvSpPr txBox="1"/>
          <p:nvPr/>
        </p:nvSpPr>
        <p:spPr>
          <a:xfrm>
            <a:off x="323528" y="1628800"/>
            <a:ext cx="8352928" cy="2031325"/>
          </a:xfrm>
          <a:prstGeom prst="rect">
            <a:avLst/>
          </a:prstGeom>
          <a:noFill/>
        </p:spPr>
        <p:txBody>
          <a:bodyPr wrap="square" rtlCol="0">
            <a:spAutoFit/>
          </a:bodyPr>
          <a:lstStyle/>
          <a:p>
            <a:r>
              <a:rPr lang="de-DE" b="1" u="sng" dirty="0" smtClean="0"/>
              <a:t>Forderung</a:t>
            </a:r>
            <a:r>
              <a:rPr lang="de-DE" dirty="0" smtClean="0"/>
              <a:t>:</a:t>
            </a:r>
          </a:p>
          <a:p>
            <a:r>
              <a:rPr lang="de-DE" dirty="0" smtClean="0"/>
              <a:t>Verstehen – nicht nur biblischer Texte – als Ineinander von Kognition, Empathie und Affekt</a:t>
            </a:r>
          </a:p>
          <a:p>
            <a:endParaRPr lang="de-DE" dirty="0"/>
          </a:p>
          <a:p>
            <a:r>
              <a:rPr lang="de-DE" dirty="0" smtClean="0"/>
              <a:t>Nur dort, wo Sachinhalte mit Emotionen verbunden und über neue Synapsen </a:t>
            </a:r>
            <a:r>
              <a:rPr lang="de-DE" dirty="0" err="1" smtClean="0"/>
              <a:t>eingespurt</a:t>
            </a:r>
            <a:r>
              <a:rPr lang="de-DE" dirty="0" smtClean="0"/>
              <a:t> werden, entstehen nachhaltige Lernprozesse. (nach den Erkenntnissen der Gehirnphysiologie und Neuropädagogik)</a:t>
            </a:r>
          </a:p>
        </p:txBody>
      </p:sp>
      <p:sp>
        <p:nvSpPr>
          <p:cNvPr id="4" name="Textfeld 3"/>
          <p:cNvSpPr txBox="1"/>
          <p:nvPr/>
        </p:nvSpPr>
        <p:spPr>
          <a:xfrm>
            <a:off x="431540" y="3886366"/>
            <a:ext cx="8136904" cy="2031325"/>
          </a:xfrm>
          <a:prstGeom prst="rect">
            <a:avLst/>
          </a:prstGeom>
          <a:noFill/>
        </p:spPr>
        <p:txBody>
          <a:bodyPr wrap="square" rtlCol="0">
            <a:spAutoFit/>
          </a:bodyPr>
          <a:lstStyle/>
          <a:p>
            <a:r>
              <a:rPr lang="de-DE" dirty="0" smtClean="0"/>
              <a:t>Wenn man die Tiefendimension biblischer Texte erschließen will, braucht man ein </a:t>
            </a:r>
            <a:r>
              <a:rPr lang="de-DE" b="1" u="sng" dirty="0" smtClean="0"/>
              <a:t>Methodenarsenal</a:t>
            </a:r>
            <a:r>
              <a:rPr lang="de-DE" dirty="0" smtClean="0"/>
              <a:t>, das den Dialog zwischen Hörer, Text, und der Gruppe der Hörenden anregt. Dazu dient jede Form eines kreativen Umgangs mit biblischen Texten, die die Schüler sprachhandelnd in eine Geschichte verstrickt. Besonders bedeutsam sind aber die körpersprachlichen Grundmethoden, weil man mit ihnen unmittelbarer in die Raum- und Beziehungsstrukturen von Erzählungen einsteigen kann.</a:t>
            </a:r>
            <a:endParaRPr lang="de-DE" dirty="0"/>
          </a:p>
        </p:txBody>
      </p:sp>
    </p:spTree>
    <p:extLst>
      <p:ext uri="{BB962C8B-B14F-4D97-AF65-F5344CB8AC3E}">
        <p14:creationId xmlns:p14="http://schemas.microsoft.com/office/powerpoint/2010/main" val="214561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4" name="Textfeld 3"/>
          <p:cNvSpPr txBox="1"/>
          <p:nvPr/>
        </p:nvSpPr>
        <p:spPr>
          <a:xfrm>
            <a:off x="323528" y="1628800"/>
            <a:ext cx="8568952" cy="1077218"/>
          </a:xfrm>
          <a:prstGeom prst="rect">
            <a:avLst/>
          </a:prstGeom>
          <a:noFill/>
        </p:spPr>
        <p:txBody>
          <a:bodyPr wrap="square" rtlCol="0">
            <a:spAutoFit/>
          </a:bodyPr>
          <a:lstStyle/>
          <a:p>
            <a:r>
              <a:rPr lang="de-DE" b="1" u="sng" dirty="0" smtClean="0"/>
              <a:t>Motto:</a:t>
            </a:r>
          </a:p>
          <a:p>
            <a:pPr algn="ctr"/>
            <a:endParaRPr lang="de-DE" b="1" dirty="0"/>
          </a:p>
          <a:p>
            <a:pPr algn="ctr"/>
            <a:r>
              <a:rPr lang="de-DE" sz="2800" b="1" dirty="0" smtClean="0"/>
              <a:t>Eindruck – Ausdruck – Austausch</a:t>
            </a:r>
          </a:p>
        </p:txBody>
      </p:sp>
      <p:sp>
        <p:nvSpPr>
          <p:cNvPr id="5" name="Textfeld 4"/>
          <p:cNvSpPr txBox="1"/>
          <p:nvPr/>
        </p:nvSpPr>
        <p:spPr>
          <a:xfrm>
            <a:off x="323528" y="2924944"/>
            <a:ext cx="8424936" cy="3139321"/>
          </a:xfrm>
          <a:prstGeom prst="rect">
            <a:avLst/>
          </a:prstGeom>
          <a:noFill/>
        </p:spPr>
        <p:txBody>
          <a:bodyPr wrap="square" rtlCol="0">
            <a:spAutoFit/>
          </a:bodyPr>
          <a:lstStyle/>
          <a:p>
            <a:r>
              <a:rPr lang="de-DE" dirty="0" smtClean="0"/>
              <a:t>Tipps für den Dialog mit biblischen Personen</a:t>
            </a:r>
          </a:p>
          <a:p>
            <a:pPr marL="342900" indent="-342900">
              <a:buAutoNum type="arabicParenBoth"/>
            </a:pPr>
            <a:r>
              <a:rPr lang="de-DE" dirty="0" smtClean="0"/>
              <a:t>Die Bibel neu, unverstellt lesen, sich von alten „Sehbrillen“ lösen</a:t>
            </a:r>
          </a:p>
          <a:p>
            <a:pPr marL="342900" indent="-342900">
              <a:buAutoNum type="arabicParenBoth"/>
            </a:pPr>
            <a:r>
              <a:rPr lang="de-DE" dirty="0" smtClean="0"/>
              <a:t>Sich in die Personen, ihre Interessen und Motive hineinversetzen</a:t>
            </a:r>
          </a:p>
          <a:p>
            <a:pPr marL="342900" indent="-342900">
              <a:buAutoNum type="arabicParenBoth"/>
            </a:pPr>
            <a:r>
              <a:rPr lang="de-DE" dirty="0" smtClean="0"/>
              <a:t>Die Beziehungen und Konflikte betrachten.</a:t>
            </a:r>
          </a:p>
          <a:p>
            <a:pPr marL="342900" indent="-342900">
              <a:buAutoNum type="arabicParenBoth"/>
            </a:pPr>
            <a:r>
              <a:rPr lang="de-DE" dirty="0" smtClean="0"/>
              <a:t>Verschiedene Blickwinkel gelten lassen.</a:t>
            </a:r>
          </a:p>
          <a:p>
            <a:pPr marL="342900" indent="-342900">
              <a:buAutoNum type="arabicParenBoth"/>
            </a:pPr>
            <a:r>
              <a:rPr lang="de-DE" dirty="0" smtClean="0"/>
              <a:t>Nicht vorschnell Gott ins Spiel bringen.</a:t>
            </a:r>
          </a:p>
          <a:p>
            <a:pPr marL="342900" indent="-342900">
              <a:buAutoNum type="arabicParenBoth"/>
            </a:pPr>
            <a:r>
              <a:rPr lang="de-DE" dirty="0" smtClean="0"/>
              <a:t>Mit den Personen einen Dialog führen (ihre Situation körpersprachlich nachempfinden und weiterführen, ihnen etwas sagen, einen Brief schreiben, eine Mail, …)</a:t>
            </a:r>
          </a:p>
          <a:p>
            <a:pPr marL="342900" indent="-342900">
              <a:buAutoNum type="arabicParenBoth"/>
            </a:pPr>
            <a:r>
              <a:rPr lang="de-DE" dirty="0" smtClean="0"/>
              <a:t>Die Perspektiven umkehren: Die biblische Person liest das eigene Leben des Betrachters.</a:t>
            </a:r>
            <a:endParaRPr lang="de-DE" dirty="0"/>
          </a:p>
        </p:txBody>
      </p:sp>
    </p:spTree>
    <p:extLst>
      <p:ext uri="{BB962C8B-B14F-4D97-AF65-F5344CB8AC3E}">
        <p14:creationId xmlns:p14="http://schemas.microsoft.com/office/powerpoint/2010/main" val="448044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430" y="267329"/>
            <a:ext cx="7756263" cy="1054250"/>
          </a:xfrm>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1857356" y="6357958"/>
            <a:ext cx="5286412" cy="369332"/>
          </a:xfrm>
          <a:prstGeom prst="rect">
            <a:avLst/>
          </a:prstGeom>
          <a:noFill/>
        </p:spPr>
        <p:txBody>
          <a:bodyPr wrap="square" rtlCol="0">
            <a:spAutoFit/>
          </a:bodyPr>
          <a:lstStyle/>
          <a:p>
            <a:r>
              <a:rPr lang="de-DE" dirty="0" smtClean="0"/>
              <a:t>Hermeneutische Bibeldidaktik (Horst Klaus Berg)</a:t>
            </a:r>
          </a:p>
        </p:txBody>
      </p:sp>
      <p:sp>
        <p:nvSpPr>
          <p:cNvPr id="4" name="Ellipse 3"/>
          <p:cNvSpPr/>
          <p:nvPr/>
        </p:nvSpPr>
        <p:spPr>
          <a:xfrm>
            <a:off x="571472" y="928670"/>
            <a:ext cx="2500330" cy="78581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 Texte</a:t>
            </a:r>
            <a:endParaRPr lang="de-DE" dirty="0"/>
          </a:p>
        </p:txBody>
      </p:sp>
      <p:sp>
        <p:nvSpPr>
          <p:cNvPr id="5" name="Ellipse 4"/>
          <p:cNvSpPr/>
          <p:nvPr/>
        </p:nvSpPr>
        <p:spPr>
          <a:xfrm>
            <a:off x="6429388" y="928670"/>
            <a:ext cx="2500330" cy="78581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6" name="Rechteck 5"/>
          <p:cNvSpPr/>
          <p:nvPr/>
        </p:nvSpPr>
        <p:spPr>
          <a:xfrm>
            <a:off x="285720" y="1785926"/>
            <a:ext cx="314327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Erfahrungen des Textes heben</a:t>
            </a:r>
          </a:p>
          <a:p>
            <a:pPr algn="ctr">
              <a:buFontTx/>
              <a:buChar char="-"/>
            </a:pPr>
            <a:r>
              <a:rPr lang="de-DE" sz="1200" dirty="0" smtClean="0"/>
              <a:t>Ursprungssituation</a:t>
            </a:r>
          </a:p>
          <a:p>
            <a:pPr algn="ctr">
              <a:buFontTx/>
              <a:buChar char="-"/>
            </a:pPr>
            <a:r>
              <a:rPr lang="de-DE" sz="1200" dirty="0" smtClean="0"/>
              <a:t>Wirkungsgeschichte</a:t>
            </a:r>
          </a:p>
          <a:p>
            <a:pPr algn="ctr">
              <a:buFontTx/>
              <a:buChar char="-"/>
            </a:pPr>
            <a:r>
              <a:rPr lang="de-DE" sz="1200" dirty="0" smtClean="0"/>
              <a:t> Blick auf die Gegenwart</a:t>
            </a:r>
            <a:endParaRPr lang="de-DE" sz="1200" dirty="0"/>
          </a:p>
        </p:txBody>
      </p:sp>
      <p:sp>
        <p:nvSpPr>
          <p:cNvPr id="7" name="Rechteck 6"/>
          <p:cNvSpPr/>
          <p:nvPr/>
        </p:nvSpPr>
        <p:spPr>
          <a:xfrm>
            <a:off x="285720" y="2786058"/>
            <a:ext cx="3143272"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Grundbescheide = Grundlinien der bibl. Überlieferung zum Schwingen bringen</a:t>
            </a:r>
          </a:p>
          <a:p>
            <a:pPr algn="ctr">
              <a:buFontTx/>
              <a:buChar char="-"/>
            </a:pPr>
            <a:r>
              <a:rPr lang="de-DE" sz="1000" dirty="0" smtClean="0"/>
              <a:t>Die Schöpfung</a:t>
            </a:r>
          </a:p>
          <a:p>
            <a:pPr algn="ctr">
              <a:buFontTx/>
              <a:buChar char="-"/>
            </a:pPr>
            <a:r>
              <a:rPr lang="de-DE" sz="1000" dirty="0" smtClean="0"/>
              <a:t>Gott stiftet Gemeinschaft</a:t>
            </a:r>
          </a:p>
          <a:p>
            <a:pPr algn="ctr">
              <a:buFontTx/>
              <a:buChar char="-"/>
            </a:pPr>
            <a:r>
              <a:rPr lang="de-DE" sz="1000" dirty="0" smtClean="0"/>
              <a:t> Gott leidet mit an seinem Volk und befreit die Unterdrückten</a:t>
            </a:r>
          </a:p>
          <a:p>
            <a:pPr algn="ctr">
              <a:buFontTx/>
              <a:buChar char="-"/>
            </a:pPr>
            <a:r>
              <a:rPr lang="de-DE" sz="1000" dirty="0" smtClean="0"/>
              <a:t>Gott gibt seinen Geist und herrscht in Ewigkeit</a:t>
            </a:r>
            <a:endParaRPr lang="de-DE" sz="1000" dirty="0"/>
          </a:p>
        </p:txBody>
      </p:sp>
      <p:sp>
        <p:nvSpPr>
          <p:cNvPr id="9" name="Rechteck 8"/>
          <p:cNvSpPr/>
          <p:nvPr/>
        </p:nvSpPr>
        <p:spPr>
          <a:xfrm>
            <a:off x="285720" y="4500570"/>
            <a:ext cx="3143272"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Funktion der Grundbescheide</a:t>
            </a:r>
          </a:p>
          <a:p>
            <a:pPr marL="228600" indent="-228600" algn="ctr">
              <a:buAutoNum type="arabicPeriod"/>
            </a:pPr>
            <a:r>
              <a:rPr lang="de-DE" sz="1000" dirty="0" smtClean="0"/>
              <a:t>Erinnern an das Heilshandeln JHWHs</a:t>
            </a:r>
          </a:p>
          <a:p>
            <a:pPr marL="228600" indent="-228600" algn="ctr">
              <a:buAutoNum type="arabicPeriod"/>
            </a:pPr>
            <a:r>
              <a:rPr lang="de-DE" sz="1000" dirty="0" smtClean="0"/>
              <a:t>Zeigen praktische Lebensmodelle auf, die zum Handeln anregen</a:t>
            </a:r>
          </a:p>
          <a:p>
            <a:pPr marL="228600" indent="-228600" algn="ctr">
              <a:buAutoNum type="arabicPeriod"/>
            </a:pPr>
            <a:r>
              <a:rPr lang="de-DE" sz="1000" dirty="0" smtClean="0"/>
              <a:t>Kontrastieren diese Lebensmodelle gegenüber den je aktuellen und wirken befreiend</a:t>
            </a:r>
          </a:p>
          <a:p>
            <a:pPr marL="228600" indent="-228600" algn="ctr">
              <a:buAutoNum type="arabicPeriod"/>
            </a:pPr>
            <a:r>
              <a:rPr lang="de-DE" sz="1000" dirty="0" smtClean="0"/>
              <a:t>Regen Änderungen an, die der Zusage Gottes gewiss sind</a:t>
            </a:r>
          </a:p>
          <a:p>
            <a:pPr marL="228600" indent="-228600" algn="ctr">
              <a:buAutoNum type="arabicPeriod"/>
            </a:pPr>
            <a:r>
              <a:rPr lang="de-DE" sz="1000" dirty="0" smtClean="0"/>
              <a:t>Gottes Heilsverheißung beansprucht universale Gültigkeit</a:t>
            </a:r>
          </a:p>
          <a:p>
            <a:pPr marL="228600" indent="-228600" algn="ctr">
              <a:buAutoNum type="arabicPeriod"/>
            </a:pPr>
            <a:endParaRPr lang="de-DE" sz="1200" dirty="0"/>
          </a:p>
        </p:txBody>
      </p:sp>
      <p:sp>
        <p:nvSpPr>
          <p:cNvPr id="10" name="Geschweifte Klammer rechts 9"/>
          <p:cNvSpPr/>
          <p:nvPr/>
        </p:nvSpPr>
        <p:spPr>
          <a:xfrm>
            <a:off x="3500430" y="1785926"/>
            <a:ext cx="500066" cy="45720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1" name="Rechteck 10"/>
          <p:cNvSpPr/>
          <p:nvPr/>
        </p:nvSpPr>
        <p:spPr>
          <a:xfrm>
            <a:off x="4143372" y="2428868"/>
            <a:ext cx="1857388" cy="27146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200" dirty="0" smtClean="0"/>
              <a:t>Mehrdimensionale Bibelauslegung als Methode</a:t>
            </a:r>
          </a:p>
          <a:p>
            <a:pPr algn="ctr"/>
            <a:endParaRPr lang="de-DE" sz="1200" dirty="0" smtClean="0"/>
          </a:p>
          <a:p>
            <a:pPr algn="ctr"/>
            <a:r>
              <a:rPr lang="de-DE" sz="1200" dirty="0" smtClean="0"/>
              <a:t>Erfahrungsbedeutung heben</a:t>
            </a:r>
          </a:p>
          <a:p>
            <a:pPr algn="ctr"/>
            <a:endParaRPr lang="de-DE" sz="1200" dirty="0" smtClean="0"/>
          </a:p>
          <a:p>
            <a:pPr algn="ctr"/>
            <a:r>
              <a:rPr lang="de-DE" sz="1200" dirty="0" smtClean="0"/>
              <a:t>Biblische Grundlinien ins Spiel bringen</a:t>
            </a:r>
            <a:endParaRPr lang="de-DE" sz="1200" dirty="0"/>
          </a:p>
        </p:txBody>
      </p:sp>
      <p:sp>
        <p:nvSpPr>
          <p:cNvPr id="12" name="Geschweifte Klammer rechts 11"/>
          <p:cNvSpPr/>
          <p:nvPr/>
        </p:nvSpPr>
        <p:spPr>
          <a:xfrm>
            <a:off x="6143636" y="2428868"/>
            <a:ext cx="214314" cy="27146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Rechteck 12"/>
          <p:cNvSpPr/>
          <p:nvPr/>
        </p:nvSpPr>
        <p:spPr>
          <a:xfrm>
            <a:off x="6786578" y="3000372"/>
            <a:ext cx="1928826" cy="221457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DE" dirty="0" smtClean="0"/>
              <a:t>Biblische Texte zeigen sich als Hoffnung stiftendes, orientierendes Wort Gottes</a:t>
            </a:r>
            <a:endParaRPr lang="de-DE" dirty="0"/>
          </a:p>
        </p:txBody>
      </p:sp>
      <p:sp>
        <p:nvSpPr>
          <p:cNvPr id="14" name="Rechteck 13"/>
          <p:cNvSpPr/>
          <p:nvPr/>
        </p:nvSpPr>
        <p:spPr>
          <a:xfrm>
            <a:off x="4143372" y="5286388"/>
            <a:ext cx="1857388" cy="100013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100" dirty="0" smtClean="0"/>
              <a:t>Nutzung möglichst vieler Wege der Auslegung:</a:t>
            </a:r>
          </a:p>
          <a:p>
            <a:pPr algn="ctr">
              <a:buFontTx/>
              <a:buChar char="-"/>
            </a:pPr>
            <a:r>
              <a:rPr lang="de-DE" sz="1100" dirty="0" smtClean="0"/>
              <a:t>historisch-kritisch</a:t>
            </a:r>
          </a:p>
          <a:p>
            <a:pPr algn="ctr">
              <a:buFontTx/>
              <a:buChar char="-"/>
            </a:pPr>
            <a:r>
              <a:rPr lang="de-DE" sz="1100" dirty="0" smtClean="0"/>
              <a:t>existenzial</a:t>
            </a:r>
          </a:p>
          <a:p>
            <a:pPr algn="ctr">
              <a:buFontTx/>
              <a:buChar char="-"/>
            </a:pPr>
            <a:r>
              <a:rPr lang="de-DE" sz="1100" dirty="0" smtClean="0"/>
              <a:t> linguistisch etc.</a:t>
            </a:r>
            <a:endParaRPr lang="de-DE" sz="1100" dirty="0"/>
          </a:p>
        </p:txBody>
      </p:sp>
    </p:spTree>
    <p:extLst>
      <p:ext uri="{BB962C8B-B14F-4D97-AF65-F5344CB8AC3E}">
        <p14:creationId xmlns:p14="http://schemas.microsoft.com/office/powerpoint/2010/main" val="17859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0-#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0-#ppt_w/2"/>
                                          </p:val>
                                        </p:tav>
                                        <p:tav tm="100000">
                                          <p:val>
                                            <p:strVal val="#ppt_x"/>
                                          </p:val>
                                        </p:tav>
                                      </p:tavLst>
                                    </p:anim>
                                    <p:anim calcmode="lin" valueType="num">
                                      <p:cBhvr additive="base">
                                        <p:cTn id="3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0-#ppt_w/2"/>
                                          </p:val>
                                        </p:tav>
                                        <p:tav tm="100000">
                                          <p:val>
                                            <p:strVal val="#ppt_x"/>
                                          </p:val>
                                        </p:tav>
                                      </p:tavLst>
                                    </p:anim>
                                    <p:anim calcmode="lin" valueType="num">
                                      <p:cBhvr additive="base">
                                        <p:cTn id="3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checkerboard(across)">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checkerboard(across)">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0-#ppt_w/2"/>
                                          </p:val>
                                        </p:tav>
                                        <p:tav tm="100000">
                                          <p:val>
                                            <p:strVal val="#ppt_x"/>
                                          </p:val>
                                        </p:tav>
                                      </p:tavLst>
                                    </p:anim>
                                    <p:anim calcmode="lin" valueType="num">
                                      <p:cBhvr additive="base">
                                        <p:cTn id="5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linds(horizontal)">
                                      <p:cBhvr>
                                        <p:cTn id="5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500034" y="1714488"/>
            <a:ext cx="8001056" cy="2893100"/>
          </a:xfrm>
          <a:prstGeom prst="rect">
            <a:avLst/>
          </a:prstGeom>
          <a:noFill/>
        </p:spPr>
        <p:txBody>
          <a:bodyPr wrap="square" rtlCol="0">
            <a:spAutoFit/>
          </a:bodyPr>
          <a:lstStyle/>
          <a:p>
            <a:r>
              <a:rPr lang="de-DE" sz="2000" b="1" dirty="0" smtClean="0"/>
              <a:t>Problem:</a:t>
            </a:r>
          </a:p>
          <a:p>
            <a:endParaRPr lang="de-DE" dirty="0" smtClean="0"/>
          </a:p>
          <a:p>
            <a:r>
              <a:rPr lang="de-DE" dirty="0" smtClean="0"/>
              <a:t>Alle Bemühungen gehen vom Text aus und zielen auf den Text. </a:t>
            </a:r>
          </a:p>
          <a:p>
            <a:r>
              <a:rPr lang="de-DE" dirty="0" smtClean="0"/>
              <a:t>Es ist nicht im Blick, dass der Leser den Text „</a:t>
            </a:r>
            <a:r>
              <a:rPr lang="de-DE" dirty="0" err="1" smtClean="0"/>
              <a:t>mitkonstituiert</a:t>
            </a:r>
            <a:r>
              <a:rPr lang="de-DE" dirty="0" smtClean="0"/>
              <a:t>“ und selbst Sinn stiftet.</a:t>
            </a:r>
          </a:p>
          <a:p>
            <a:r>
              <a:rPr lang="de-DE" dirty="0" smtClean="0"/>
              <a:t>Erfahrungen sind als Botschaft an den Leser zu entziffern und in das Leben des Lesers zu übersetzen.</a:t>
            </a:r>
          </a:p>
          <a:p>
            <a:r>
              <a:rPr lang="de-DE" dirty="0" smtClean="0"/>
              <a:t>„Der Text fragt den Leser an und transformiert ihn. Der Leser aber hat […] noch nicht die Kompetenz den Text zu verändern.“</a:t>
            </a:r>
          </a:p>
          <a:p>
            <a:pPr algn="r"/>
            <a:r>
              <a:rPr lang="de-DE" dirty="0" smtClean="0"/>
              <a:t>Schambeck, S.40f.</a:t>
            </a:r>
            <a:endParaRPr lang="de-DE" dirty="0"/>
          </a:p>
        </p:txBody>
      </p:sp>
    </p:spTree>
    <p:extLst>
      <p:ext uri="{BB962C8B-B14F-4D97-AF65-F5344CB8AC3E}">
        <p14:creationId xmlns:p14="http://schemas.microsoft.com/office/powerpoint/2010/main" val="3105503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sp>
        <p:nvSpPr>
          <p:cNvPr id="3" name="Textfeld 2"/>
          <p:cNvSpPr txBox="1"/>
          <p:nvPr/>
        </p:nvSpPr>
        <p:spPr>
          <a:xfrm>
            <a:off x="2071670" y="6357958"/>
            <a:ext cx="5274201" cy="369332"/>
          </a:xfrm>
          <a:prstGeom prst="rect">
            <a:avLst/>
          </a:prstGeom>
          <a:noFill/>
        </p:spPr>
        <p:txBody>
          <a:bodyPr wrap="none" rtlCol="0">
            <a:spAutoFit/>
          </a:bodyPr>
          <a:lstStyle/>
          <a:p>
            <a:r>
              <a:rPr lang="de-DE" dirty="0" smtClean="0"/>
              <a:t>Dekonstruktive Bibeldidaktik nach Ulrich </a:t>
            </a:r>
            <a:r>
              <a:rPr lang="de-DE" dirty="0" err="1" smtClean="0"/>
              <a:t>Kropac</a:t>
            </a:r>
            <a:endParaRPr lang="de-DE" dirty="0"/>
          </a:p>
        </p:txBody>
      </p:sp>
      <p:sp>
        <p:nvSpPr>
          <p:cNvPr id="5" name="Rechteck 4"/>
          <p:cNvSpPr/>
          <p:nvPr/>
        </p:nvSpPr>
        <p:spPr>
          <a:xfrm>
            <a:off x="500034" y="2357430"/>
            <a:ext cx="3786214"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Erstes Prinzip: Lesen des Textes</a:t>
            </a:r>
          </a:p>
          <a:p>
            <a:pPr algn="ctr">
              <a:buFontTx/>
              <a:buChar char="-"/>
            </a:pPr>
            <a:r>
              <a:rPr lang="de-DE" sz="1400" dirty="0" smtClean="0"/>
              <a:t>Aktiver, schöpferischer Vorgang</a:t>
            </a:r>
          </a:p>
          <a:p>
            <a:pPr algn="ctr">
              <a:buFontTx/>
              <a:buChar char="-"/>
            </a:pPr>
            <a:r>
              <a:rPr lang="de-DE" sz="1400" dirty="0" smtClean="0"/>
              <a:t> Leser als Mitautor</a:t>
            </a:r>
          </a:p>
        </p:txBody>
      </p:sp>
      <p:sp>
        <p:nvSpPr>
          <p:cNvPr id="7" name="Rechteck 6"/>
          <p:cNvSpPr/>
          <p:nvPr/>
        </p:nvSpPr>
        <p:spPr>
          <a:xfrm>
            <a:off x="4786314" y="2500306"/>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Zweites Prinzip: Dekonstruktion biblischer Texte durch mehrmaliges Lesen</a:t>
            </a:r>
          </a:p>
          <a:p>
            <a:pPr algn="ctr">
              <a:buFontTx/>
              <a:buChar char="-"/>
            </a:pPr>
            <a:r>
              <a:rPr lang="de-DE" sz="1200" dirty="0" smtClean="0"/>
              <a:t>Skepsis gegenüber dem schnell greifbaren </a:t>
            </a:r>
            <a:r>
              <a:rPr lang="de-DE" sz="1200" dirty="0" err="1" smtClean="0"/>
              <a:t>Textsinn</a:t>
            </a:r>
            <a:endParaRPr lang="de-DE" sz="1200" dirty="0" smtClean="0"/>
          </a:p>
          <a:p>
            <a:pPr algn="ctr">
              <a:buFontTx/>
              <a:buChar char="-"/>
            </a:pPr>
            <a:r>
              <a:rPr lang="de-DE" sz="1200" dirty="0" smtClean="0"/>
              <a:t> Aufdecken von Widersprüchen und Brüchen</a:t>
            </a:r>
            <a:endParaRPr lang="de-DE" sz="1200" dirty="0"/>
          </a:p>
        </p:txBody>
      </p:sp>
      <p:sp>
        <p:nvSpPr>
          <p:cNvPr id="8" name="Pfeil nach unten 7"/>
          <p:cNvSpPr/>
          <p:nvPr/>
        </p:nvSpPr>
        <p:spPr>
          <a:xfrm>
            <a:off x="6500826" y="3786190"/>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4786314" y="4143380"/>
            <a:ext cx="3786214"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400" dirty="0" smtClean="0"/>
              <a:t>Wechselseitiger Dekonstruktionsprozess</a:t>
            </a:r>
            <a:endParaRPr lang="de-DE" sz="1400" dirty="0"/>
          </a:p>
        </p:txBody>
      </p:sp>
      <p:sp>
        <p:nvSpPr>
          <p:cNvPr id="10" name="Rechteck 9"/>
          <p:cNvSpPr/>
          <p:nvPr/>
        </p:nvSpPr>
        <p:spPr>
          <a:xfrm>
            <a:off x="500034" y="4500570"/>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Drittes Prinzip: Intertextuelle Lektüre biblischer Texte</a:t>
            </a:r>
          </a:p>
          <a:p>
            <a:pPr algn="ctr">
              <a:buFontTx/>
              <a:buChar char="-"/>
            </a:pPr>
            <a:r>
              <a:rPr lang="de-DE" sz="1200" dirty="0" smtClean="0"/>
              <a:t>Leser setzt Texte miteinander in Beziehung</a:t>
            </a:r>
          </a:p>
          <a:p>
            <a:pPr algn="ctr">
              <a:buFontTx/>
              <a:buChar char="-"/>
            </a:pPr>
            <a:r>
              <a:rPr lang="de-DE" sz="1200" dirty="0" smtClean="0"/>
              <a:t>Durch „Zusammenlesen“ der Texte entsteht ein neuer Bedeutungskosmos</a:t>
            </a:r>
          </a:p>
          <a:p>
            <a:pPr algn="ctr">
              <a:buFontTx/>
              <a:buChar char="-"/>
            </a:pPr>
            <a:r>
              <a:rPr lang="de-DE" sz="1200" dirty="0" smtClean="0"/>
              <a:t>Verweisspuren innerhalb des Kanons aufdecken</a:t>
            </a:r>
            <a:endParaRPr lang="de-DE" sz="1200" dirty="0"/>
          </a:p>
        </p:txBody>
      </p:sp>
      <p:sp>
        <p:nvSpPr>
          <p:cNvPr id="11" name="Ellipse 10"/>
          <p:cNvSpPr/>
          <p:nvPr/>
        </p:nvSpPr>
        <p:spPr>
          <a:xfrm>
            <a:off x="500034" y="1357298"/>
            <a:ext cx="2786082" cy="85725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12" name="Ellipse 11"/>
          <p:cNvSpPr/>
          <p:nvPr/>
        </p:nvSpPr>
        <p:spPr>
          <a:xfrm>
            <a:off x="6143636" y="5214950"/>
            <a:ext cx="2786082" cy="8572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Biblischer Text</a:t>
            </a:r>
            <a:endParaRPr lang="de-DE" dirty="0"/>
          </a:p>
        </p:txBody>
      </p:sp>
      <p:sp>
        <p:nvSpPr>
          <p:cNvPr id="13" name="Pfeil nach unten 12"/>
          <p:cNvSpPr/>
          <p:nvPr/>
        </p:nvSpPr>
        <p:spPr>
          <a:xfrm rot="17924918">
            <a:off x="4408794" y="2837166"/>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Pfeil nach unten 13"/>
          <p:cNvSpPr/>
          <p:nvPr/>
        </p:nvSpPr>
        <p:spPr>
          <a:xfrm rot="2572157">
            <a:off x="4416727" y="4559611"/>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3571868" y="1643050"/>
            <a:ext cx="4910319" cy="369332"/>
          </a:xfrm>
          <a:prstGeom prst="rect">
            <a:avLst/>
          </a:prstGeom>
          <a:noFill/>
        </p:spPr>
        <p:txBody>
          <a:bodyPr wrap="none" rtlCol="0">
            <a:spAutoFit/>
          </a:bodyPr>
          <a:lstStyle/>
          <a:p>
            <a:r>
              <a:rPr lang="de-DE" dirty="0" smtClean="0"/>
              <a:t>Der Leser destruiert und konstruiert den Text.</a:t>
            </a:r>
            <a:endParaRPr lang="de-DE" dirty="0"/>
          </a:p>
        </p:txBody>
      </p:sp>
      <p:sp>
        <p:nvSpPr>
          <p:cNvPr id="16" name="Textfeld 15"/>
          <p:cNvSpPr txBox="1"/>
          <p:nvPr/>
        </p:nvSpPr>
        <p:spPr>
          <a:xfrm>
            <a:off x="4000496" y="6000768"/>
            <a:ext cx="4910319" cy="369332"/>
          </a:xfrm>
          <a:prstGeom prst="rect">
            <a:avLst/>
          </a:prstGeom>
          <a:noFill/>
        </p:spPr>
        <p:txBody>
          <a:bodyPr wrap="none" rtlCol="0">
            <a:spAutoFit/>
          </a:bodyPr>
          <a:lstStyle/>
          <a:p>
            <a:r>
              <a:rPr lang="de-DE" dirty="0" smtClean="0"/>
              <a:t>Der Text destruiert und konstruiert den Leser.</a:t>
            </a:r>
            <a:endParaRPr lang="de-DE" dirty="0"/>
          </a:p>
        </p:txBody>
      </p:sp>
    </p:spTree>
    <p:extLst>
      <p:ext uri="{BB962C8B-B14F-4D97-AF65-F5344CB8AC3E}">
        <p14:creationId xmlns:p14="http://schemas.microsoft.com/office/powerpoint/2010/main" val="412945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0-#ppt_w/2"/>
                                          </p:val>
                                        </p:tav>
                                        <p:tav tm="100000">
                                          <p:val>
                                            <p:strVal val="#ppt_x"/>
                                          </p:val>
                                        </p:tav>
                                      </p:tavLst>
                                    </p:anim>
                                    <p:anim calcmode="lin" valueType="num">
                                      <p:cBhvr additive="base">
                                        <p:cTn id="2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0-#ppt_w/2"/>
                                          </p:val>
                                        </p:tav>
                                        <p:tav tm="100000">
                                          <p:val>
                                            <p:strVal val="#ppt_x"/>
                                          </p:val>
                                        </p:tav>
                                      </p:tavLst>
                                    </p:anim>
                                    <p:anim calcmode="lin" valueType="num">
                                      <p:cBhvr additive="base">
                                        <p:cTn id="3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linds(horizontal)">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3"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fill="hold"/>
                                        <p:tgtEl>
                                          <p:spTgt spid="14"/>
                                        </p:tgtEl>
                                        <p:attrNameLst>
                                          <p:attrName>ppt_x</p:attrName>
                                        </p:attrNameLst>
                                      </p:cBhvr>
                                      <p:tavLst>
                                        <p:tav tm="0">
                                          <p:val>
                                            <p:strVal val="1+#ppt_w/2"/>
                                          </p:val>
                                        </p:tav>
                                        <p:tav tm="100000">
                                          <p:val>
                                            <p:strVal val="#ppt_x"/>
                                          </p:val>
                                        </p:tav>
                                      </p:tavLst>
                                    </p:anim>
                                    <p:anim calcmode="lin" valueType="num">
                                      <p:cBhvr additive="base">
                                        <p:cTn id="47"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0-#ppt_w/2"/>
                                          </p:val>
                                        </p:tav>
                                        <p:tav tm="100000">
                                          <p:val>
                                            <p:strVal val="#ppt_x"/>
                                          </p:val>
                                        </p:tav>
                                      </p:tavLst>
                                    </p:anim>
                                    <p:anim calcmode="lin" valueType="num">
                                      <p:cBhvr additive="base">
                                        <p:cTn id="53"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blinds(horizontal)">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blinds(horizontal)">
                                      <p:cBhvr>
                                        <p:cTn id="6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pic>
        <p:nvPicPr>
          <p:cNvPr id="3" name="Grafik 2" descr="Schambeck_BiblthDidaktik.jpg"/>
          <p:cNvPicPr>
            <a:picLocks noChangeAspect="1"/>
          </p:cNvPicPr>
          <p:nvPr/>
        </p:nvPicPr>
        <p:blipFill>
          <a:blip r:embed="rId2" cstate="print"/>
          <a:stretch>
            <a:fillRect/>
          </a:stretch>
        </p:blipFill>
        <p:spPr>
          <a:xfrm>
            <a:off x="0" y="0"/>
            <a:ext cx="9107179" cy="6382389"/>
          </a:xfrm>
          <a:prstGeom prst="rect">
            <a:avLst/>
          </a:prstGeom>
        </p:spPr>
      </p:pic>
      <p:sp>
        <p:nvSpPr>
          <p:cNvPr id="4" name="Textfeld 3"/>
          <p:cNvSpPr txBox="1"/>
          <p:nvPr/>
        </p:nvSpPr>
        <p:spPr>
          <a:xfrm>
            <a:off x="6715140" y="142852"/>
            <a:ext cx="2164375" cy="369332"/>
          </a:xfrm>
          <a:prstGeom prst="rect">
            <a:avLst/>
          </a:prstGeom>
          <a:noFill/>
        </p:spPr>
        <p:txBody>
          <a:bodyPr wrap="none" rtlCol="0">
            <a:spAutoFit/>
          </a:bodyPr>
          <a:lstStyle/>
          <a:p>
            <a:r>
              <a:rPr lang="de-DE" dirty="0" smtClean="0"/>
              <a:t>Mirjam Schambeck</a:t>
            </a:r>
            <a:endParaRPr lang="de-DE" dirty="0"/>
          </a:p>
        </p:txBody>
      </p:sp>
    </p:spTree>
    <p:extLst>
      <p:ext uri="{BB962C8B-B14F-4D97-AF65-F5344CB8AC3E}">
        <p14:creationId xmlns:p14="http://schemas.microsoft.com/office/powerpoint/2010/main" val="1435308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Organisatorisches</a:t>
            </a:r>
            <a:endParaRPr lang="de-DE" dirty="0"/>
          </a:p>
        </p:txBody>
      </p:sp>
      <p:sp>
        <p:nvSpPr>
          <p:cNvPr id="3" name="Textfeld 2"/>
          <p:cNvSpPr txBox="1"/>
          <p:nvPr/>
        </p:nvSpPr>
        <p:spPr>
          <a:xfrm>
            <a:off x="467544" y="1628800"/>
            <a:ext cx="8136904" cy="1754326"/>
          </a:xfrm>
          <a:prstGeom prst="rect">
            <a:avLst/>
          </a:prstGeom>
          <a:noFill/>
        </p:spPr>
        <p:txBody>
          <a:bodyPr wrap="square" rtlCol="0">
            <a:spAutoFit/>
          </a:bodyPr>
          <a:lstStyle/>
          <a:p>
            <a:pPr marL="342900" indent="-342900">
              <a:buAutoNum type="arabicPeriod"/>
            </a:pPr>
            <a:endParaRPr lang="de-DE" dirty="0" smtClean="0"/>
          </a:p>
          <a:p>
            <a:pPr marL="342900" indent="-342900">
              <a:buAutoNum type="arabicPeriod"/>
            </a:pPr>
            <a:r>
              <a:rPr lang="de-DE" dirty="0" smtClean="0"/>
              <a:t>Nächsten Donnerstag ab 12.30 Uhr Mittagessen: Ort?</a:t>
            </a:r>
          </a:p>
          <a:p>
            <a:pPr marL="342900" indent="-342900">
              <a:buAutoNum type="arabicPeriod"/>
            </a:pPr>
            <a:endParaRPr lang="de-DE" dirty="0"/>
          </a:p>
          <a:p>
            <a:pPr marL="342900" indent="-342900">
              <a:buAutoNum type="arabicPeriod"/>
            </a:pPr>
            <a:r>
              <a:rPr lang="de-DE" dirty="0" smtClean="0"/>
              <a:t>Wahl des Lehrprobenfachs bitte bis Ende der Woche (Freitag)</a:t>
            </a:r>
            <a:endParaRPr lang="de-DE" dirty="0" smtClean="0"/>
          </a:p>
          <a:p>
            <a:pPr marL="342900" indent="-342900">
              <a:buAutoNum type="arabicPeriod"/>
            </a:pPr>
            <a:endParaRPr lang="de-DE" dirty="0"/>
          </a:p>
          <a:p>
            <a:pPr marL="342900" indent="-342900">
              <a:buAutoNum type="arabicPeriod"/>
            </a:pPr>
            <a:r>
              <a:rPr lang="de-DE" dirty="0" smtClean="0"/>
              <a:t>Sonstiges</a:t>
            </a:r>
            <a:endParaRPr lang="de-DE" dirty="0"/>
          </a:p>
        </p:txBody>
      </p:sp>
    </p:spTree>
    <p:extLst>
      <p:ext uri="{BB962C8B-B14F-4D97-AF65-F5344CB8AC3E}">
        <p14:creationId xmlns:p14="http://schemas.microsoft.com/office/powerpoint/2010/main" val="1452418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pfarrbrief.de/bilder/view/32534/Bibel_Glaub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340768"/>
            <a:ext cx="6922316"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3876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23528" y="1412776"/>
            <a:ext cx="8496944" cy="2308324"/>
          </a:xfrm>
          <a:prstGeom prst="rect">
            <a:avLst/>
          </a:prstGeom>
          <a:noFill/>
        </p:spPr>
        <p:txBody>
          <a:bodyPr wrap="square" rtlCol="0">
            <a:spAutoFit/>
          </a:bodyPr>
          <a:lstStyle/>
          <a:p>
            <a:r>
              <a:rPr lang="de-DE" dirty="0" smtClean="0"/>
              <a:t>Wie kann man sich heute verantwortungsvoll der Bibel im RU nähern?</a:t>
            </a:r>
          </a:p>
          <a:p>
            <a:endParaRPr lang="de-DE" dirty="0"/>
          </a:p>
          <a:p>
            <a:pPr marL="285750" indent="-285750">
              <a:buFontTx/>
              <a:buChar char="-"/>
            </a:pPr>
            <a:r>
              <a:rPr lang="de-DE" dirty="0" smtClean="0"/>
              <a:t>Buch der zu Schrift gewordenen Erfahrungen des Volkes Israel mit dem Glauben an den einzigen Gott Jahwe</a:t>
            </a:r>
          </a:p>
          <a:p>
            <a:pPr marL="285750" indent="-285750">
              <a:buFontTx/>
              <a:buChar char="-"/>
            </a:pPr>
            <a:r>
              <a:rPr lang="de-DE" dirty="0" smtClean="0"/>
              <a:t>Literarisches Werk verschiedener Schriftsteller und Redakteure</a:t>
            </a:r>
          </a:p>
          <a:p>
            <a:pPr marL="285750" indent="-285750">
              <a:buFontTx/>
              <a:buChar char="-"/>
            </a:pPr>
            <a:r>
              <a:rPr lang="de-DE" dirty="0" smtClean="0"/>
              <a:t>Sammelsurium unterschiedlicher Quellen</a:t>
            </a:r>
          </a:p>
          <a:p>
            <a:pPr marL="285750" indent="-285750">
              <a:buFontTx/>
              <a:buChar char="-"/>
            </a:pPr>
            <a:r>
              <a:rPr lang="de-DE" dirty="0" smtClean="0"/>
              <a:t>Heilige Schrift des Judentums / Christentums</a:t>
            </a:r>
          </a:p>
          <a:p>
            <a:endParaRPr lang="de-DE" dirty="0"/>
          </a:p>
        </p:txBody>
      </p:sp>
      <p:sp>
        <p:nvSpPr>
          <p:cNvPr id="3" name="Titel 2"/>
          <p:cNvSpPr>
            <a:spLocks noGrp="1"/>
          </p:cNvSpPr>
          <p:nvPr>
            <p:ph type="title"/>
          </p:nvPr>
        </p:nvSpPr>
        <p:spPr>
          <a:xfrm>
            <a:off x="395536" y="476672"/>
            <a:ext cx="8534400" cy="470920"/>
          </a:xfrm>
        </p:spPr>
        <p:txBody>
          <a:bodyPr>
            <a:normAutofit/>
          </a:bodyPr>
          <a:lstStyle/>
          <a:p>
            <a:r>
              <a:rPr lang="de-DE" sz="2400" dirty="0" smtClean="0"/>
              <a:t>1. Annäherungen an ein nicht leichtes Thema im RU</a:t>
            </a:r>
            <a:endParaRPr lang="de-DE" sz="2400" dirty="0"/>
          </a:p>
        </p:txBody>
      </p:sp>
      <p:sp>
        <p:nvSpPr>
          <p:cNvPr id="4" name="Interaktive Schaltfläche: Hilfe 3">
            <a:hlinkClick r:id="" action="ppaction://noaction" highlightClick="1"/>
          </p:cNvPr>
          <p:cNvSpPr/>
          <p:nvPr/>
        </p:nvSpPr>
        <p:spPr>
          <a:xfrm>
            <a:off x="3275856" y="4149080"/>
            <a:ext cx="2232248" cy="1800200"/>
          </a:xfrm>
          <a:prstGeom prst="actionButtonHelp">
            <a:avLst/>
          </a:prstGeom>
          <a:solidFill>
            <a:schemeClr val="accent6">
              <a:lumMod val="60000"/>
              <a:lumOff val="4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Smiley 4"/>
          <p:cNvSpPr/>
          <p:nvPr/>
        </p:nvSpPr>
        <p:spPr>
          <a:xfrm>
            <a:off x="1439652" y="5052716"/>
            <a:ext cx="792088" cy="720080"/>
          </a:xfrm>
          <a:prstGeom prst="smileyFac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de-DE"/>
          </a:p>
        </p:txBody>
      </p:sp>
      <p:sp>
        <p:nvSpPr>
          <p:cNvPr id="6" name="Fensterinhalt vertikal verschieben 5"/>
          <p:cNvSpPr/>
          <p:nvPr/>
        </p:nvSpPr>
        <p:spPr>
          <a:xfrm>
            <a:off x="6660232" y="4149080"/>
            <a:ext cx="1296144" cy="1800200"/>
          </a:xfrm>
          <a:prstGeom prst="verticalScroll">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Bibel-Text</a:t>
            </a:r>
            <a:endParaRPr lang="de-DE" dirty="0"/>
          </a:p>
        </p:txBody>
      </p:sp>
      <p:sp>
        <p:nvSpPr>
          <p:cNvPr id="7" name="Textfeld 6"/>
          <p:cNvSpPr txBox="1"/>
          <p:nvPr/>
        </p:nvSpPr>
        <p:spPr>
          <a:xfrm>
            <a:off x="971600" y="4077072"/>
            <a:ext cx="1728192" cy="954107"/>
          </a:xfrm>
          <a:prstGeom prst="rect">
            <a:avLst/>
          </a:prstGeom>
          <a:noFill/>
        </p:spPr>
        <p:txBody>
          <a:bodyPr wrap="square" rtlCol="0">
            <a:spAutoFit/>
          </a:bodyPr>
          <a:lstStyle/>
          <a:p>
            <a:pPr algn="ctr"/>
            <a:r>
              <a:rPr lang="de-DE" sz="2000" b="1" dirty="0" smtClean="0"/>
              <a:t>Leser: </a:t>
            </a:r>
          </a:p>
          <a:p>
            <a:pPr algn="ctr"/>
            <a:r>
              <a:rPr lang="de-DE" dirty="0" smtClean="0"/>
              <a:t>Lehrer(in) - Schüler(in)</a:t>
            </a:r>
          </a:p>
        </p:txBody>
      </p:sp>
      <p:sp>
        <p:nvSpPr>
          <p:cNvPr id="8" name="Pfeil nach rechts 7"/>
          <p:cNvSpPr/>
          <p:nvPr/>
        </p:nvSpPr>
        <p:spPr>
          <a:xfrm>
            <a:off x="2699792" y="4784475"/>
            <a:ext cx="3816424" cy="234027"/>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dirty="0" smtClean="0"/>
              <a:t>Konstituiert / stiftet selbst Sinn</a:t>
            </a:r>
            <a:endParaRPr lang="de-DE" dirty="0"/>
          </a:p>
        </p:txBody>
      </p:sp>
      <p:sp>
        <p:nvSpPr>
          <p:cNvPr id="9" name="Pfeil nach rechts 8"/>
          <p:cNvSpPr/>
          <p:nvPr/>
        </p:nvSpPr>
        <p:spPr>
          <a:xfrm flipH="1">
            <a:off x="2699792" y="5301209"/>
            <a:ext cx="381642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Fragt an/ enthält Sinn </a:t>
            </a:r>
            <a:endParaRPr lang="de-DE" dirty="0"/>
          </a:p>
        </p:txBody>
      </p:sp>
    </p:spTree>
    <p:extLst>
      <p:ext uri="{BB962C8B-B14F-4D97-AF65-F5344CB8AC3E}">
        <p14:creationId xmlns:p14="http://schemas.microsoft.com/office/powerpoint/2010/main" val="2763101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95536" y="1628800"/>
            <a:ext cx="8280920" cy="4893647"/>
          </a:xfrm>
          <a:prstGeom prst="rect">
            <a:avLst/>
          </a:prstGeom>
          <a:noFill/>
        </p:spPr>
        <p:txBody>
          <a:bodyPr wrap="square" rtlCol="0">
            <a:spAutoFit/>
          </a:bodyPr>
          <a:lstStyle/>
          <a:p>
            <a:r>
              <a:rPr lang="de-DE" dirty="0" smtClean="0"/>
              <a:t>„Wer erreichen will, dass Leser angerührt und verändert werden, der muss </a:t>
            </a:r>
            <a:r>
              <a:rPr lang="de-DE" b="1" dirty="0" smtClean="0"/>
              <a:t>Geschichten erzählen, die mit den eigenen Erfahrungen der Leser ins Gespräch kommen</a:t>
            </a:r>
            <a:r>
              <a:rPr lang="de-DE" dirty="0" smtClean="0"/>
              <a:t>. </a:t>
            </a:r>
          </a:p>
          <a:p>
            <a:endParaRPr lang="de-DE" dirty="0"/>
          </a:p>
          <a:p>
            <a:r>
              <a:rPr lang="de-DE" dirty="0" smtClean="0"/>
              <a:t>Wer Tiefenschichten der Person ansprechen will, der muss </a:t>
            </a:r>
            <a:r>
              <a:rPr lang="de-DE" b="1" dirty="0" smtClean="0"/>
              <a:t>Bilder und Symbole</a:t>
            </a:r>
            <a:r>
              <a:rPr lang="de-DE" dirty="0" smtClean="0"/>
              <a:t> aufbieten, die tief in uns verwurzelt sind.</a:t>
            </a:r>
          </a:p>
          <a:p>
            <a:r>
              <a:rPr lang="de-DE" dirty="0" smtClean="0"/>
              <a:t>Wer Prozesse auslösen will, durch die Menschen sich verändern können, der muss seine </a:t>
            </a:r>
            <a:r>
              <a:rPr lang="de-DE" b="1" dirty="0" smtClean="0"/>
              <a:t>Leser in Geschichten verstricken</a:t>
            </a:r>
            <a:r>
              <a:rPr lang="de-DE" dirty="0" smtClean="0"/>
              <a:t>. In Geschichten, die irritieren und nachdenklich machen. Und deshalb muss Bibel fiktionale Literatur sein. Nur dann schafft sie </a:t>
            </a:r>
            <a:r>
              <a:rPr lang="de-DE" b="1" dirty="0" smtClean="0"/>
              <a:t>Identifikationsmöglichkeiten</a:t>
            </a:r>
            <a:r>
              <a:rPr lang="de-DE" dirty="0" smtClean="0"/>
              <a:t>, wie sie keine historische Darstellung bieten kann.</a:t>
            </a:r>
          </a:p>
          <a:p>
            <a:endParaRPr lang="de-DE" dirty="0"/>
          </a:p>
          <a:p>
            <a:r>
              <a:rPr lang="de-DE" dirty="0" smtClean="0"/>
              <a:t>Weil die Bibel Geschichten erzählt, weil sie in Metaphern und Gleichnissen spricht, legt sie </a:t>
            </a:r>
            <a:r>
              <a:rPr lang="de-DE" b="1" dirty="0" smtClean="0"/>
              <a:t>Spuren der Transzendenz</a:t>
            </a:r>
            <a:r>
              <a:rPr lang="de-DE" dirty="0" smtClean="0"/>
              <a:t>.</a:t>
            </a:r>
          </a:p>
          <a:p>
            <a:endParaRPr lang="de-DE" dirty="0"/>
          </a:p>
          <a:p>
            <a:r>
              <a:rPr lang="de-DE" dirty="0" smtClean="0"/>
              <a:t>Darüber lohnt es sich nachzudenken.“</a:t>
            </a:r>
          </a:p>
          <a:p>
            <a:pPr algn="r"/>
            <a:endParaRPr lang="de-DE" sz="1200" dirty="0"/>
          </a:p>
          <a:p>
            <a:pPr algn="r"/>
            <a:r>
              <a:rPr lang="de-DE" sz="1200" dirty="0" smtClean="0"/>
              <a:t>F.W. Niehl, Bibel verstehen, München 2006, S. 16</a:t>
            </a:r>
            <a:endParaRPr lang="de-DE" sz="1200" dirty="0"/>
          </a:p>
        </p:txBody>
      </p:sp>
    </p:spTree>
    <p:extLst>
      <p:ext uri="{BB962C8B-B14F-4D97-AF65-F5344CB8AC3E}">
        <p14:creationId xmlns:p14="http://schemas.microsoft.com/office/powerpoint/2010/main" val="3549797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62713" y="1484784"/>
            <a:ext cx="8352928" cy="3139321"/>
          </a:xfrm>
          <a:prstGeom prst="rect">
            <a:avLst/>
          </a:prstGeom>
          <a:noFill/>
        </p:spPr>
        <p:txBody>
          <a:bodyPr wrap="square" rtlCol="0">
            <a:spAutoFit/>
          </a:bodyPr>
          <a:lstStyle/>
          <a:p>
            <a:r>
              <a:rPr lang="de-DE" b="1" u="sng" dirty="0" smtClean="0"/>
              <a:t>Problematik des </a:t>
            </a:r>
            <a:r>
              <a:rPr lang="de-DE" b="1" u="sng" dirty="0" err="1" smtClean="0"/>
              <a:t>nachkonziliaren</a:t>
            </a:r>
            <a:r>
              <a:rPr lang="de-DE" b="1" u="sng" dirty="0" smtClean="0"/>
              <a:t> Bibelunterrichts (1970er/1980er)</a:t>
            </a:r>
            <a:r>
              <a:rPr lang="de-DE" dirty="0" smtClean="0"/>
              <a:t>:</a:t>
            </a:r>
          </a:p>
          <a:p>
            <a:pPr marL="285750" indent="-285750">
              <a:buFontTx/>
              <a:buChar char="-"/>
            </a:pPr>
            <a:r>
              <a:rPr lang="de-DE" dirty="0" smtClean="0"/>
              <a:t>Ältere Bibeldidaktik: Dominanz des sachorientierten Umgangs mit der Bibel:</a:t>
            </a:r>
          </a:p>
          <a:p>
            <a:pPr marL="285750" indent="-285750">
              <a:buFontTx/>
              <a:buChar char="-"/>
            </a:pPr>
            <a:r>
              <a:rPr lang="de-DE" dirty="0" smtClean="0"/>
              <a:t>Bibel als „Geschichts-, Sprach- und Glaubensdokument“ mit entsprechenden Inhaltsbereichen: bibl. Realienkunde, bibl. Literaturgeschichte, Einführung in biblische Theologie</a:t>
            </a:r>
          </a:p>
          <a:p>
            <a:pPr marL="285750" indent="-285750">
              <a:buFontTx/>
              <a:buChar char="-"/>
            </a:pPr>
            <a:r>
              <a:rPr lang="de-DE" dirty="0" smtClean="0"/>
              <a:t>„verhängnisvolle direkte Übertragung der historisch-kritischen Methode auf den RU und kognitive Verengung von Unterricht insgesamt“ – Folge: recht lebensfernen und trockener Bibelunterricht (</a:t>
            </a:r>
            <a:r>
              <a:rPr lang="de-DE" dirty="0" err="1" smtClean="0"/>
              <a:t>Mendl</a:t>
            </a:r>
            <a:r>
              <a:rPr lang="de-DE" dirty="0" smtClean="0"/>
              <a:t>, Religion erleben, S.253)</a:t>
            </a:r>
          </a:p>
          <a:p>
            <a:pPr marL="285750" indent="-285750">
              <a:buFontTx/>
              <a:buChar char="-"/>
            </a:pPr>
            <a:r>
              <a:rPr lang="de-DE" dirty="0" smtClean="0"/>
              <a:t>Oft blieb die Auslegung – auch von Gleichnissen z.B. in der </a:t>
            </a:r>
            <a:r>
              <a:rPr lang="de-DE" dirty="0" err="1" smtClean="0"/>
              <a:t>Jgst</a:t>
            </a:r>
            <a:r>
              <a:rPr lang="de-DE" dirty="0" smtClean="0"/>
              <a:t>. 7 – früher nur rein formal (Herausarbeiten des springenden Punkts, genaue Begründung der Gattung, …)</a:t>
            </a:r>
          </a:p>
        </p:txBody>
      </p:sp>
      <p:sp>
        <p:nvSpPr>
          <p:cNvPr id="4" name="Textfeld 3"/>
          <p:cNvSpPr txBox="1"/>
          <p:nvPr/>
        </p:nvSpPr>
        <p:spPr>
          <a:xfrm>
            <a:off x="395536" y="4624105"/>
            <a:ext cx="8352928" cy="1754326"/>
          </a:xfrm>
          <a:prstGeom prst="rect">
            <a:avLst/>
          </a:prstGeom>
          <a:noFill/>
        </p:spPr>
        <p:txBody>
          <a:bodyPr wrap="square" rtlCol="0">
            <a:spAutoFit/>
          </a:bodyPr>
          <a:lstStyle/>
          <a:p>
            <a:r>
              <a:rPr lang="de-DE" b="1" u="sng" dirty="0" smtClean="0"/>
              <a:t>Forderung heute:</a:t>
            </a:r>
          </a:p>
          <a:p>
            <a:r>
              <a:rPr lang="de-DE" dirty="0" smtClean="0"/>
              <a:t>Gerade die historisch-kritische Methode muss mit einem Methodenarsenal ergänzt werden, das die biblischen Texte stärker in einen Dialog mit heutigen Menschen bringt: „Hoffnungspotential biblischer Texte, deren Lernchancen und deren identitätsstiftende Kraft soll ausgeschöpft werden, um </a:t>
            </a:r>
            <a:r>
              <a:rPr lang="de-DE" dirty="0" err="1" smtClean="0"/>
              <a:t>Relevanzverlust</a:t>
            </a:r>
            <a:r>
              <a:rPr lang="de-DE" dirty="0" smtClean="0"/>
              <a:t> entgegenzuwirken.</a:t>
            </a:r>
            <a:endParaRPr lang="de-DE" dirty="0"/>
          </a:p>
        </p:txBody>
      </p:sp>
    </p:spTree>
    <p:extLst>
      <p:ext uri="{BB962C8B-B14F-4D97-AF65-F5344CB8AC3E}">
        <p14:creationId xmlns:p14="http://schemas.microsoft.com/office/powerpoint/2010/main" val="782788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23528" y="1700808"/>
            <a:ext cx="8352928" cy="3170099"/>
          </a:xfrm>
          <a:prstGeom prst="rect">
            <a:avLst/>
          </a:prstGeom>
          <a:noFill/>
        </p:spPr>
        <p:txBody>
          <a:bodyPr wrap="square" rtlCol="0">
            <a:spAutoFit/>
          </a:bodyPr>
          <a:lstStyle/>
          <a:p>
            <a:r>
              <a:rPr lang="de-DE" sz="2000" b="1" u="sng" dirty="0" smtClean="0"/>
              <a:t>Biblische Texte als Resonanzräume des Lebens</a:t>
            </a:r>
          </a:p>
          <a:p>
            <a:endParaRPr lang="de-DE" dirty="0"/>
          </a:p>
          <a:p>
            <a:r>
              <a:rPr lang="de-DE" dirty="0" smtClean="0"/>
              <a:t>Können Kinder und vor allem Jugendliche am Reichtum und an der Herausforderung der biblischen Tradition Geschmack finden, wenn sie im RU biblische Texte lediglich analysieren und diskursiv aufs eigene Leben beziehen?</a:t>
            </a:r>
          </a:p>
          <a:p>
            <a:endParaRPr lang="de-DE" dirty="0"/>
          </a:p>
          <a:p>
            <a:r>
              <a:rPr lang="de-DE" dirty="0" smtClean="0"/>
              <a:t>-&gt; Nicht nur „über“ biblische Texte sprechen, sondern sich von den biblischen Erzählern in Geschichten verwickeln lassen, sie zu Spiegelungsfolien und Resonanzräumen für eigene Erfahrungen werden lassen. (</a:t>
            </a:r>
            <a:r>
              <a:rPr lang="de-DE" dirty="0" err="1" smtClean="0"/>
              <a:t>Mendl</a:t>
            </a:r>
            <a:r>
              <a:rPr lang="de-DE" dirty="0" smtClean="0"/>
              <a:t>, S. 255)</a:t>
            </a:r>
          </a:p>
          <a:p>
            <a:endParaRPr lang="de-DE" dirty="0"/>
          </a:p>
          <a:p>
            <a:endParaRPr lang="de-DE" dirty="0"/>
          </a:p>
        </p:txBody>
      </p:sp>
    </p:spTree>
    <p:extLst>
      <p:ext uri="{BB962C8B-B14F-4D97-AF65-F5344CB8AC3E}">
        <p14:creationId xmlns:p14="http://schemas.microsoft.com/office/powerpoint/2010/main" val="1772183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24936" cy="646331"/>
          </a:xfrm>
          <a:prstGeom prst="rect">
            <a:avLst/>
          </a:prstGeom>
          <a:noFill/>
        </p:spPr>
        <p:txBody>
          <a:bodyPr wrap="square" rtlCol="0">
            <a:spAutoFit/>
          </a:bodyPr>
          <a:lstStyle/>
          <a:p>
            <a:r>
              <a:rPr lang="de-DE" dirty="0" smtClean="0"/>
              <a:t>Horst-Klaus Berg: </a:t>
            </a:r>
            <a:r>
              <a:rPr lang="de-DE" b="1" dirty="0" smtClean="0"/>
              <a:t>Erfahrungs-, Bedeutungs- und Wirkungszusammenhang der Bibel neu ins Spiel bringen</a:t>
            </a:r>
            <a:endParaRPr lang="de-DE" b="1" dirty="0"/>
          </a:p>
        </p:txBody>
      </p:sp>
      <p:graphicFrame>
        <p:nvGraphicFramePr>
          <p:cNvPr id="4" name="Tabelle 3"/>
          <p:cNvGraphicFramePr>
            <a:graphicFrameLocks noGrp="1"/>
          </p:cNvGraphicFramePr>
          <p:nvPr>
            <p:extLst>
              <p:ext uri="{D42A27DB-BD31-4B8C-83A1-F6EECF244321}">
                <p14:modId xmlns:p14="http://schemas.microsoft.com/office/powerpoint/2010/main" val="1321582930"/>
              </p:ext>
            </p:extLst>
          </p:nvPr>
        </p:nvGraphicFramePr>
        <p:xfrm>
          <a:off x="503548" y="2420888"/>
          <a:ext cx="8064896" cy="3672840"/>
        </p:xfrm>
        <a:graphic>
          <a:graphicData uri="http://schemas.openxmlformats.org/drawingml/2006/table">
            <a:tbl>
              <a:tblPr firstRow="1" bandRow="1">
                <a:tableStyleId>{5C22544A-7EE6-4342-B048-85BDC9FD1C3A}</a:tableStyleId>
              </a:tblPr>
              <a:tblGrid>
                <a:gridCol w="4032448"/>
                <a:gridCol w="4032448"/>
              </a:tblGrid>
              <a:tr h="370840">
                <a:tc>
                  <a:txBody>
                    <a:bodyPr/>
                    <a:lstStyle/>
                    <a:p>
                      <a:r>
                        <a:rPr lang="de-DE" dirty="0" smtClean="0"/>
                        <a:t>Erfahrungen</a:t>
                      </a:r>
                      <a:r>
                        <a:rPr lang="de-DE" baseline="0" dirty="0" smtClean="0"/>
                        <a:t> und Bedürfnisse von Kindern und Jugendlichen</a:t>
                      </a:r>
                      <a:endParaRPr lang="de-DE" dirty="0"/>
                    </a:p>
                  </a:txBody>
                  <a:tcPr/>
                </a:tc>
                <a:tc>
                  <a:txBody>
                    <a:bodyPr/>
                    <a:lstStyle/>
                    <a:p>
                      <a:r>
                        <a:rPr lang="de-DE" dirty="0" smtClean="0"/>
                        <a:t>Lernchancen der Bibel</a:t>
                      </a:r>
                      <a:endParaRPr lang="de-DE" dirty="0"/>
                    </a:p>
                  </a:txBody>
                  <a:tcPr/>
                </a:tc>
              </a:tr>
              <a:tr h="370840">
                <a:tc>
                  <a:txBody>
                    <a:bodyPr/>
                    <a:lstStyle/>
                    <a:p>
                      <a:r>
                        <a:rPr lang="de-DE" dirty="0" smtClean="0"/>
                        <a:t>Bedrohung, Hoffnungslosigkeit</a:t>
                      </a:r>
                      <a:endParaRPr lang="de-DE" dirty="0"/>
                    </a:p>
                  </a:txBody>
                  <a:tcPr/>
                </a:tc>
                <a:tc>
                  <a:txBody>
                    <a:bodyPr/>
                    <a:lstStyle/>
                    <a:p>
                      <a:r>
                        <a:rPr lang="de-DE" dirty="0" smtClean="0"/>
                        <a:t>Hoffnung</a:t>
                      </a:r>
                      <a:endParaRPr lang="de-DE" dirty="0"/>
                    </a:p>
                  </a:txBody>
                  <a:tcPr/>
                </a:tc>
              </a:tr>
              <a:tr h="370840">
                <a:tc>
                  <a:txBody>
                    <a:bodyPr/>
                    <a:lstStyle/>
                    <a:p>
                      <a:r>
                        <a:rPr lang="de-DE" dirty="0" smtClean="0"/>
                        <a:t>Bedrückend-lähmende</a:t>
                      </a:r>
                      <a:r>
                        <a:rPr lang="de-DE" baseline="0" dirty="0" smtClean="0"/>
                        <a:t> „Dschungelwelt“</a:t>
                      </a:r>
                      <a:endParaRPr lang="de-DE" dirty="0"/>
                    </a:p>
                  </a:txBody>
                  <a:tcPr/>
                </a:tc>
                <a:tc>
                  <a:txBody>
                    <a:bodyPr/>
                    <a:lstStyle/>
                    <a:p>
                      <a:r>
                        <a:rPr lang="de-DE" dirty="0" smtClean="0"/>
                        <a:t>Lebensmodelle: z.B.</a:t>
                      </a:r>
                      <a:r>
                        <a:rPr lang="de-DE" baseline="0" dirty="0" smtClean="0"/>
                        <a:t> Gegenwelt „</a:t>
                      </a:r>
                      <a:r>
                        <a:rPr lang="de-DE" baseline="0" dirty="0" err="1" smtClean="0"/>
                        <a:t>Shalom</a:t>
                      </a:r>
                      <a:r>
                        <a:rPr lang="de-DE" baseline="0" dirty="0" smtClean="0"/>
                        <a:t>“</a:t>
                      </a:r>
                      <a:endParaRPr lang="de-DE" dirty="0"/>
                    </a:p>
                  </a:txBody>
                  <a:tcPr/>
                </a:tc>
              </a:tr>
              <a:tr h="370840">
                <a:tc>
                  <a:txBody>
                    <a:bodyPr/>
                    <a:lstStyle/>
                    <a:p>
                      <a:r>
                        <a:rPr lang="de-DE" dirty="0" smtClean="0"/>
                        <a:t>Sehnsucht</a:t>
                      </a:r>
                      <a:r>
                        <a:rPr lang="de-DE" baseline="0" dirty="0" smtClean="0"/>
                        <a:t> nach Einfachheit, Ganzheit</a:t>
                      </a:r>
                      <a:endParaRPr lang="de-DE" dirty="0"/>
                    </a:p>
                  </a:txBody>
                  <a:tcPr/>
                </a:tc>
                <a:tc>
                  <a:txBody>
                    <a:bodyPr/>
                    <a:lstStyle/>
                    <a:p>
                      <a:r>
                        <a:rPr lang="de-DE" dirty="0" smtClean="0"/>
                        <a:t>Heilvolle</a:t>
                      </a:r>
                      <a:r>
                        <a:rPr lang="de-DE" baseline="0" dirty="0" smtClean="0"/>
                        <a:t> und heilende Erinnerungen an ein integriertes Leben</a:t>
                      </a:r>
                      <a:endParaRPr lang="de-DE" dirty="0"/>
                    </a:p>
                  </a:txBody>
                  <a:tcPr/>
                </a:tc>
              </a:tr>
              <a:tr h="370840">
                <a:tc>
                  <a:txBody>
                    <a:bodyPr/>
                    <a:lstStyle/>
                    <a:p>
                      <a:r>
                        <a:rPr lang="de-DE" dirty="0" smtClean="0"/>
                        <a:t>Perfektionszwänge</a:t>
                      </a:r>
                      <a:endParaRPr lang="de-DE" dirty="0"/>
                    </a:p>
                  </a:txBody>
                  <a:tcPr/>
                </a:tc>
                <a:tc>
                  <a:txBody>
                    <a:bodyPr/>
                    <a:lstStyle/>
                    <a:p>
                      <a:r>
                        <a:rPr lang="de-DE" dirty="0" smtClean="0"/>
                        <a:t>Erkenntnis der </a:t>
                      </a:r>
                      <a:r>
                        <a:rPr lang="de-DE" dirty="0" err="1" smtClean="0"/>
                        <a:t>Geschöpflichkeit</a:t>
                      </a:r>
                      <a:r>
                        <a:rPr lang="de-DE" baseline="0" dirty="0" smtClean="0"/>
                        <a:t> und Sündhaftigkeit</a:t>
                      </a:r>
                      <a:endParaRPr lang="de-DE" dirty="0"/>
                    </a:p>
                  </a:txBody>
                  <a:tcPr/>
                </a:tc>
              </a:tr>
              <a:tr h="370840">
                <a:tc>
                  <a:txBody>
                    <a:bodyPr/>
                    <a:lstStyle/>
                    <a:p>
                      <a:r>
                        <a:rPr lang="de-DE" dirty="0" smtClean="0"/>
                        <a:t>Anonymität,</a:t>
                      </a:r>
                      <a:r>
                        <a:rPr lang="de-DE" baseline="0" dirty="0" smtClean="0"/>
                        <a:t> Beziehungsarmut</a:t>
                      </a:r>
                      <a:endParaRPr lang="de-DE" dirty="0"/>
                    </a:p>
                  </a:txBody>
                  <a:tcPr/>
                </a:tc>
                <a:tc>
                  <a:txBody>
                    <a:bodyPr/>
                    <a:lstStyle/>
                    <a:p>
                      <a:r>
                        <a:rPr lang="de-DE" dirty="0" smtClean="0"/>
                        <a:t>Kommunikation</a:t>
                      </a:r>
                      <a:endParaRPr lang="de-DE" dirty="0"/>
                    </a:p>
                  </a:txBody>
                  <a:tcPr/>
                </a:tc>
              </a:tr>
              <a:tr h="370840">
                <a:tc>
                  <a:txBody>
                    <a:bodyPr/>
                    <a:lstStyle/>
                    <a:p>
                      <a:r>
                        <a:rPr lang="de-DE" dirty="0" smtClean="0"/>
                        <a:t>Hektik, Künstlichkeit</a:t>
                      </a:r>
                      <a:r>
                        <a:rPr lang="de-DE" baseline="0" dirty="0" smtClean="0"/>
                        <a:t> der Lebenswelt</a:t>
                      </a:r>
                      <a:endParaRPr lang="de-DE" dirty="0"/>
                    </a:p>
                  </a:txBody>
                  <a:tcPr/>
                </a:tc>
                <a:tc>
                  <a:txBody>
                    <a:bodyPr/>
                    <a:lstStyle/>
                    <a:p>
                      <a:r>
                        <a:rPr lang="de-DE" dirty="0" smtClean="0"/>
                        <a:t>Ganzheitlichkeit</a:t>
                      </a:r>
                      <a:endParaRPr lang="de-DE" dirty="0"/>
                    </a:p>
                  </a:txBody>
                  <a:tcPr/>
                </a:tc>
              </a:tr>
            </a:tbl>
          </a:graphicData>
        </a:graphic>
      </p:graphicFrame>
    </p:spTree>
    <p:extLst>
      <p:ext uri="{BB962C8B-B14F-4D97-AF65-F5344CB8AC3E}">
        <p14:creationId xmlns:p14="http://schemas.microsoft.com/office/powerpoint/2010/main" val="1685760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628800"/>
            <a:ext cx="8496944" cy="2862322"/>
          </a:xfrm>
          <a:prstGeom prst="rect">
            <a:avLst/>
          </a:prstGeom>
          <a:noFill/>
        </p:spPr>
        <p:txBody>
          <a:bodyPr wrap="square" rtlCol="0">
            <a:spAutoFit/>
          </a:bodyPr>
          <a:lstStyle/>
          <a:p>
            <a:r>
              <a:rPr lang="de-DE" dirty="0" smtClean="0"/>
              <a:t>Darüber hinaus lassen sich noch biblische „</a:t>
            </a:r>
            <a:r>
              <a:rPr lang="de-DE" b="1" dirty="0" smtClean="0"/>
              <a:t>Grundbescheide</a:t>
            </a:r>
            <a:r>
              <a:rPr lang="de-DE" dirty="0" smtClean="0"/>
              <a:t>“ als Verdichtungen biblischer Erfahrungen und als Schlüssel zur Welt des Glaubens formulieren, die mit vielfältigen Texten aus AT und NT im Sinne einer anwachsenden Tradition inhaltlich gefüllt werden können.</a:t>
            </a:r>
          </a:p>
          <a:p>
            <a:pPr marL="342900" indent="-342900">
              <a:buAutoNum type="arabicParenBoth"/>
            </a:pPr>
            <a:r>
              <a:rPr lang="de-DE" dirty="0" smtClean="0"/>
              <a:t>Gott schenkt Leben</a:t>
            </a:r>
          </a:p>
          <a:p>
            <a:pPr marL="342900" indent="-342900">
              <a:buAutoNum type="arabicParenBoth"/>
            </a:pPr>
            <a:r>
              <a:rPr lang="de-DE" dirty="0" smtClean="0"/>
              <a:t>Gott stiftet Gemeinschaft</a:t>
            </a:r>
          </a:p>
          <a:p>
            <a:pPr marL="342900" indent="-342900">
              <a:buAutoNum type="arabicParenBoth"/>
            </a:pPr>
            <a:r>
              <a:rPr lang="de-DE" dirty="0" smtClean="0"/>
              <a:t>Gott leidet mit und an seinem Volk</a:t>
            </a:r>
          </a:p>
          <a:p>
            <a:pPr marL="342900" indent="-342900">
              <a:buAutoNum type="arabicParenBoth"/>
            </a:pPr>
            <a:r>
              <a:rPr lang="de-DE" dirty="0" smtClean="0"/>
              <a:t>Gott befreit die Unterdrückten</a:t>
            </a:r>
          </a:p>
          <a:p>
            <a:pPr marL="342900" indent="-342900">
              <a:buAutoNum type="arabicParenBoth"/>
            </a:pPr>
            <a:r>
              <a:rPr lang="de-DE" dirty="0" smtClean="0"/>
              <a:t>Gott gibt seinen Geist</a:t>
            </a:r>
          </a:p>
          <a:p>
            <a:pPr marL="342900" indent="-342900">
              <a:buAutoNum type="arabicParenBoth"/>
            </a:pPr>
            <a:r>
              <a:rPr lang="de-DE" dirty="0" smtClean="0"/>
              <a:t>Gott herrscht in Ewigkeit.</a:t>
            </a:r>
            <a:endParaRPr lang="de-DE" dirty="0"/>
          </a:p>
        </p:txBody>
      </p:sp>
      <p:sp>
        <p:nvSpPr>
          <p:cNvPr id="4" name="Textfeld 3"/>
          <p:cNvSpPr txBox="1"/>
          <p:nvPr/>
        </p:nvSpPr>
        <p:spPr>
          <a:xfrm>
            <a:off x="323528" y="4653136"/>
            <a:ext cx="8352928" cy="1477328"/>
          </a:xfrm>
          <a:prstGeom prst="rect">
            <a:avLst/>
          </a:prstGeom>
          <a:noFill/>
        </p:spPr>
        <p:txBody>
          <a:bodyPr wrap="square" rtlCol="0">
            <a:spAutoFit/>
          </a:bodyPr>
          <a:lstStyle/>
          <a:p>
            <a:r>
              <a:rPr lang="de-DE" dirty="0" smtClean="0"/>
              <a:t>„Reich gedeckter Tisch“ biblischer </a:t>
            </a:r>
            <a:r>
              <a:rPr lang="de-DE" b="1" dirty="0" smtClean="0"/>
              <a:t>Auslegungsmöglichkeiten</a:t>
            </a:r>
            <a:r>
              <a:rPr lang="de-DE" dirty="0" smtClean="0"/>
              <a:t>:</a:t>
            </a:r>
          </a:p>
          <a:p>
            <a:r>
              <a:rPr lang="de-DE" dirty="0" smtClean="0"/>
              <a:t>historisch-kritische, existentiale, linguistische, tiefenpsychologische, interaktionale, ursprungsgeschichtliche, materialistische, feministische, lateinamerikanische, intertextuelle, wirkungsgeschichtliche, Auslegung durch Verfremdung, jüdische Auslegung</a:t>
            </a:r>
            <a:endParaRPr lang="de-DE" dirty="0"/>
          </a:p>
        </p:txBody>
      </p:sp>
    </p:spTree>
    <p:extLst>
      <p:ext uri="{BB962C8B-B14F-4D97-AF65-F5344CB8AC3E}">
        <p14:creationId xmlns:p14="http://schemas.microsoft.com/office/powerpoint/2010/main" val="3860387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1353</Words>
  <Application>Microsoft Office PowerPoint</Application>
  <PresentationFormat>Bildschirmpräsentation (4:3)</PresentationFormat>
  <Paragraphs>159</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Cronus</vt:lpstr>
      <vt:lpstr>PowerPoint-Präsentation</vt:lpstr>
      <vt:lpstr>Organisatorisches</vt:lpstr>
      <vt:lpstr>PowerPoint-Präsentation</vt:lpstr>
      <vt:lpstr>1. Annäherungen an ein nicht leichtes Thema im RU</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3. Bibeltheologische Didaktik</vt:lpstr>
      <vt:lpstr>3. Bibeltheologische Didaktik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86</cp:revision>
  <dcterms:created xsi:type="dcterms:W3CDTF">2008-09-18T17:53:13Z</dcterms:created>
  <dcterms:modified xsi:type="dcterms:W3CDTF">2016-12-13T17:45:01Z</dcterms:modified>
</cp:coreProperties>
</file>