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306" r:id="rId4"/>
    <p:sldId id="307" r:id="rId5"/>
    <p:sldId id="308" r:id="rId6"/>
    <p:sldId id="309" r:id="rId7"/>
    <p:sldId id="310" r:id="rId8"/>
    <p:sldId id="292" r:id="rId9"/>
    <p:sldId id="305"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10.01.2017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10.01.2017</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10.01.2017</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10.01.2017</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TIPPS%20zur%20Planung%20der%20Lehrprobe.docx" TargetMode="External"/><Relationship Id="rId2" Type="http://schemas.openxmlformats.org/officeDocument/2006/relationships/hyperlink" Target="Der%20Lehrprobenentwurf.docx" TargetMode="External"/><Relationship Id="rId1" Type="http://schemas.openxmlformats.org/officeDocument/2006/relationships/slideLayout" Target="../slideLayouts/slideLayout6.xml"/><Relationship Id="rId4" Type="http://schemas.openxmlformats.org/officeDocument/2006/relationships/hyperlink" Target="Deckblatt%20Lehrprobe.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243196" cy="369332"/>
          </a:xfrm>
          <a:prstGeom prst="rect">
            <a:avLst/>
          </a:prstGeom>
          <a:noFill/>
        </p:spPr>
        <p:txBody>
          <a:bodyPr wrap="none" rtlCol="0">
            <a:spAutoFit/>
          </a:bodyPr>
          <a:lstStyle/>
          <a:p>
            <a:r>
              <a:rPr lang="de-DE" dirty="0" smtClean="0"/>
              <a:t>14. </a:t>
            </a:r>
            <a:r>
              <a:rPr lang="de-DE" dirty="0" smtClean="0"/>
              <a:t>Fachsitzung am </a:t>
            </a:r>
            <a:r>
              <a:rPr lang="de-DE" dirty="0" smtClean="0"/>
              <a:t>11</a:t>
            </a:r>
            <a:r>
              <a:rPr lang="de-DE" dirty="0" smtClean="0"/>
              <a:t>.01.2017</a:t>
            </a:r>
            <a:endParaRPr lang="de-DE" dirty="0" smtClean="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95536" y="1628800"/>
            <a:ext cx="8280920" cy="4893647"/>
          </a:xfrm>
          <a:prstGeom prst="rect">
            <a:avLst/>
          </a:prstGeom>
          <a:noFill/>
        </p:spPr>
        <p:txBody>
          <a:bodyPr wrap="square" rtlCol="0">
            <a:spAutoFit/>
          </a:bodyPr>
          <a:lstStyle/>
          <a:p>
            <a:r>
              <a:rPr lang="de-DE" dirty="0" smtClean="0"/>
              <a:t>„Wer erreichen will, dass Leser angerührt und verändert werden, der muss </a:t>
            </a:r>
            <a:r>
              <a:rPr lang="de-DE" b="1" dirty="0" smtClean="0"/>
              <a:t>Geschichten erzählen, die mit den eigenen Erfahrungen der Leser ins Gespräch kommen</a:t>
            </a:r>
            <a:r>
              <a:rPr lang="de-DE" dirty="0" smtClean="0"/>
              <a:t>. </a:t>
            </a:r>
          </a:p>
          <a:p>
            <a:endParaRPr lang="de-DE" dirty="0"/>
          </a:p>
          <a:p>
            <a:r>
              <a:rPr lang="de-DE" dirty="0" smtClean="0"/>
              <a:t>Wer Tiefenschichten der Person ansprechen will, der muss </a:t>
            </a:r>
            <a:r>
              <a:rPr lang="de-DE" b="1" dirty="0" smtClean="0"/>
              <a:t>Bilder und Symbole</a:t>
            </a:r>
            <a:r>
              <a:rPr lang="de-DE" dirty="0" smtClean="0"/>
              <a:t> aufbieten, die tief in uns verwurzelt sind.</a:t>
            </a:r>
          </a:p>
          <a:p>
            <a:r>
              <a:rPr lang="de-DE" dirty="0" smtClean="0"/>
              <a:t>Wer Prozesse auslösen will, durch die Menschen sich verändern können, der muss seine </a:t>
            </a:r>
            <a:r>
              <a:rPr lang="de-DE" b="1" dirty="0" smtClean="0"/>
              <a:t>Leser in Geschichten verstricken</a:t>
            </a:r>
            <a:r>
              <a:rPr lang="de-DE" dirty="0" smtClean="0"/>
              <a:t>. In Geschichten, die irritieren und nachdenklich machen. Und deshalb muss Bibel fiktionale Literatur sein. Nur dann schafft sie </a:t>
            </a:r>
            <a:r>
              <a:rPr lang="de-DE" b="1" dirty="0" smtClean="0"/>
              <a:t>Identifikationsmöglichkeiten</a:t>
            </a:r>
            <a:r>
              <a:rPr lang="de-DE" dirty="0" smtClean="0"/>
              <a:t>, wie sie keine historische Darstellung bieten kann.</a:t>
            </a:r>
          </a:p>
          <a:p>
            <a:endParaRPr lang="de-DE" dirty="0"/>
          </a:p>
          <a:p>
            <a:r>
              <a:rPr lang="de-DE" dirty="0" smtClean="0"/>
              <a:t>Weil die Bibel Geschichten erzählt, weil sie in Metaphern und Gleichnissen spricht, legt sie </a:t>
            </a:r>
            <a:r>
              <a:rPr lang="de-DE" b="1" dirty="0" smtClean="0"/>
              <a:t>Spuren der Transzendenz</a:t>
            </a:r>
            <a:r>
              <a:rPr lang="de-DE" dirty="0" smtClean="0"/>
              <a:t>.</a:t>
            </a:r>
          </a:p>
          <a:p>
            <a:endParaRPr lang="de-DE" dirty="0"/>
          </a:p>
          <a:p>
            <a:r>
              <a:rPr lang="de-DE" dirty="0" smtClean="0"/>
              <a:t>Darüber lohnt es sich nachzudenken.“</a:t>
            </a:r>
          </a:p>
          <a:p>
            <a:pPr algn="r"/>
            <a:endParaRPr lang="de-DE" sz="1200" dirty="0"/>
          </a:p>
          <a:p>
            <a:pPr algn="r"/>
            <a:r>
              <a:rPr lang="de-DE" sz="1200" dirty="0" smtClean="0"/>
              <a:t>F.W. Niehl, Bibel verstehen, München 2006, S. 16</a:t>
            </a:r>
            <a:endParaRPr lang="de-DE" sz="1200" dirty="0"/>
          </a:p>
        </p:txBody>
      </p:sp>
    </p:spTree>
    <p:extLst>
      <p:ext uri="{BB962C8B-B14F-4D97-AF65-F5344CB8AC3E}">
        <p14:creationId xmlns:p14="http://schemas.microsoft.com/office/powerpoint/2010/main" val="3549797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62713" y="1484784"/>
            <a:ext cx="8352928" cy="3139321"/>
          </a:xfrm>
          <a:prstGeom prst="rect">
            <a:avLst/>
          </a:prstGeom>
          <a:noFill/>
        </p:spPr>
        <p:txBody>
          <a:bodyPr wrap="square" rtlCol="0">
            <a:spAutoFit/>
          </a:bodyPr>
          <a:lstStyle/>
          <a:p>
            <a:r>
              <a:rPr lang="de-DE" b="1" u="sng" dirty="0" smtClean="0"/>
              <a:t>Problematik des </a:t>
            </a:r>
            <a:r>
              <a:rPr lang="de-DE" b="1" u="sng" dirty="0" err="1" smtClean="0"/>
              <a:t>nachkonziliaren</a:t>
            </a:r>
            <a:r>
              <a:rPr lang="de-DE" b="1" u="sng" dirty="0" smtClean="0"/>
              <a:t> Bibelunterrichts (1970er/1980er)</a:t>
            </a:r>
            <a:r>
              <a:rPr lang="de-DE" dirty="0" smtClean="0"/>
              <a:t>:</a:t>
            </a:r>
          </a:p>
          <a:p>
            <a:pPr marL="285750" indent="-285750">
              <a:buFontTx/>
              <a:buChar char="-"/>
            </a:pPr>
            <a:r>
              <a:rPr lang="de-DE" dirty="0" smtClean="0"/>
              <a:t>Ältere Bibeldidaktik: Dominanz des sachorientierten Umgangs mit der Bibel:</a:t>
            </a:r>
          </a:p>
          <a:p>
            <a:pPr marL="285750" indent="-285750">
              <a:buFontTx/>
              <a:buChar char="-"/>
            </a:pPr>
            <a:r>
              <a:rPr lang="de-DE" dirty="0" smtClean="0"/>
              <a:t>Bibel als „Geschichts-, Sprach- und Glaubensdokument“ mit entsprechenden Inhaltsbereichen: bibl. Realienkunde, bibl. Literaturgeschichte, Einführung in biblische Theologie</a:t>
            </a:r>
          </a:p>
          <a:p>
            <a:pPr marL="285750" indent="-285750">
              <a:buFontTx/>
              <a:buChar char="-"/>
            </a:pPr>
            <a:r>
              <a:rPr lang="de-DE" dirty="0" smtClean="0"/>
              <a:t>„verhängnisvolle direkte Übertragung der historisch-kritischen Methode auf den RU und kognitive Verengung von Unterricht insgesamt“ – Folge: recht lebensfernen und trockener Bibelunterricht (</a:t>
            </a:r>
            <a:r>
              <a:rPr lang="de-DE" dirty="0" err="1" smtClean="0"/>
              <a:t>Mendl</a:t>
            </a:r>
            <a:r>
              <a:rPr lang="de-DE" dirty="0" smtClean="0"/>
              <a:t>, Religion erleben, S.253)</a:t>
            </a:r>
          </a:p>
          <a:p>
            <a:pPr marL="285750" indent="-285750">
              <a:buFontTx/>
              <a:buChar char="-"/>
            </a:pPr>
            <a:r>
              <a:rPr lang="de-DE" dirty="0" smtClean="0"/>
              <a:t>Oft blieb die Auslegung – auch von Gleichnissen z.B. in der </a:t>
            </a:r>
            <a:r>
              <a:rPr lang="de-DE" dirty="0" err="1" smtClean="0"/>
              <a:t>Jgst</a:t>
            </a:r>
            <a:r>
              <a:rPr lang="de-DE" dirty="0" smtClean="0"/>
              <a:t>. 7 – früher nur rein formal (Herausarbeiten des springenden Punkts, genaue Begründung der Gattung, …)</a:t>
            </a:r>
          </a:p>
        </p:txBody>
      </p:sp>
      <p:sp>
        <p:nvSpPr>
          <p:cNvPr id="4" name="Textfeld 3"/>
          <p:cNvSpPr txBox="1"/>
          <p:nvPr/>
        </p:nvSpPr>
        <p:spPr>
          <a:xfrm>
            <a:off x="395536" y="4624105"/>
            <a:ext cx="8352928" cy="1754326"/>
          </a:xfrm>
          <a:prstGeom prst="rect">
            <a:avLst/>
          </a:prstGeom>
          <a:noFill/>
        </p:spPr>
        <p:txBody>
          <a:bodyPr wrap="square" rtlCol="0">
            <a:spAutoFit/>
          </a:bodyPr>
          <a:lstStyle/>
          <a:p>
            <a:r>
              <a:rPr lang="de-DE" b="1" u="sng" dirty="0" smtClean="0"/>
              <a:t>Forderung heute:</a:t>
            </a:r>
          </a:p>
          <a:p>
            <a:r>
              <a:rPr lang="de-DE" dirty="0" smtClean="0"/>
              <a:t>Gerade die historisch-kritische Methode muss mit einem Methodenarsenal ergänzt werden, das die biblischen Texte stärker in einen Dialog mit heutigen Menschen bringt: „Hoffnungspotential biblischer Texte, deren Lernchancen und deren identitätsstiftende Kraft soll ausgeschöpft werden, um </a:t>
            </a:r>
            <a:r>
              <a:rPr lang="de-DE" dirty="0" err="1" smtClean="0"/>
              <a:t>Relevanzverlust</a:t>
            </a:r>
            <a:r>
              <a:rPr lang="de-DE" dirty="0" smtClean="0"/>
              <a:t> entgegenzuwirken.</a:t>
            </a:r>
            <a:endParaRPr lang="de-DE" dirty="0"/>
          </a:p>
        </p:txBody>
      </p:sp>
    </p:spTree>
    <p:extLst>
      <p:ext uri="{BB962C8B-B14F-4D97-AF65-F5344CB8AC3E}">
        <p14:creationId xmlns:p14="http://schemas.microsoft.com/office/powerpoint/2010/main" val="782788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23528" y="1700808"/>
            <a:ext cx="8352928" cy="3170099"/>
          </a:xfrm>
          <a:prstGeom prst="rect">
            <a:avLst/>
          </a:prstGeom>
          <a:noFill/>
        </p:spPr>
        <p:txBody>
          <a:bodyPr wrap="square" rtlCol="0">
            <a:spAutoFit/>
          </a:bodyPr>
          <a:lstStyle/>
          <a:p>
            <a:r>
              <a:rPr lang="de-DE" sz="2000" b="1" u="sng" dirty="0" smtClean="0"/>
              <a:t>Biblische Texte als Resonanzräume des Lebens</a:t>
            </a:r>
          </a:p>
          <a:p>
            <a:endParaRPr lang="de-DE" dirty="0"/>
          </a:p>
          <a:p>
            <a:r>
              <a:rPr lang="de-DE" dirty="0" smtClean="0"/>
              <a:t>Können Kinder und vor allem Jugendliche am Reichtum und an der Herausforderung der biblischen Tradition Geschmack finden, wenn sie im RU biblische Texte lediglich analysieren und diskursiv aufs eigene Leben beziehen?</a:t>
            </a:r>
          </a:p>
          <a:p>
            <a:endParaRPr lang="de-DE" dirty="0"/>
          </a:p>
          <a:p>
            <a:r>
              <a:rPr lang="de-DE" dirty="0" smtClean="0"/>
              <a:t>-&gt; Nicht nur „über“ biblische Texte sprechen, sondern sich von den biblischen Erzählern in Geschichten verwickeln lassen, sie zu Spiegelungsfolien und Resonanzräumen für eigene Erfahrungen werden lassen. (</a:t>
            </a:r>
            <a:r>
              <a:rPr lang="de-DE" dirty="0" err="1" smtClean="0"/>
              <a:t>Mendl</a:t>
            </a:r>
            <a:r>
              <a:rPr lang="de-DE" dirty="0" smtClean="0"/>
              <a:t>, S. 255)</a:t>
            </a:r>
          </a:p>
          <a:p>
            <a:endParaRPr lang="de-DE" dirty="0"/>
          </a:p>
          <a:p>
            <a:endParaRPr lang="de-DE" dirty="0"/>
          </a:p>
        </p:txBody>
      </p:sp>
    </p:spTree>
    <p:extLst>
      <p:ext uri="{BB962C8B-B14F-4D97-AF65-F5344CB8AC3E}">
        <p14:creationId xmlns:p14="http://schemas.microsoft.com/office/powerpoint/2010/main" val="1772183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ext uri="{D42A27DB-BD31-4B8C-83A1-F6EECF244321}">
                <p14:modId xmlns:p14="http://schemas.microsoft.com/office/powerpoint/2010/main" val="1321582930"/>
              </p:ext>
            </p:extLst>
          </p:nvPr>
        </p:nvGraphicFramePr>
        <p:xfrm>
          <a:off x="503548" y="2420888"/>
          <a:ext cx="8064896" cy="3672840"/>
        </p:xfrm>
        <a:graphic>
          <a:graphicData uri="http://schemas.openxmlformats.org/drawingml/2006/table">
            <a:tbl>
              <a:tblPr firstRow="1" bandRow="1">
                <a:tableStyleId>{5C22544A-7EE6-4342-B048-85BDC9FD1C3A}</a:tableStyleId>
              </a:tblPr>
              <a:tblGrid>
                <a:gridCol w="4032448"/>
                <a:gridCol w="4032448"/>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tr>
            </a:tbl>
          </a:graphicData>
        </a:graphic>
      </p:graphicFrame>
    </p:spTree>
    <p:extLst>
      <p:ext uri="{BB962C8B-B14F-4D97-AF65-F5344CB8AC3E}">
        <p14:creationId xmlns:p14="http://schemas.microsoft.com/office/powerpoint/2010/main" val="1685760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386038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152055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214561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448044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430" y="267329"/>
            <a:ext cx="7756263" cy="1054250"/>
          </a:xfrm>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17859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310550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1200329"/>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Lehrprobenphase – einige organisatorische Anmerkungen</a:t>
            </a:r>
            <a:endParaRPr lang="de-DE" dirty="0" smtClean="0"/>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412945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1435308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683568" y="1772816"/>
            <a:ext cx="7920880" cy="2031325"/>
          </a:xfrm>
          <a:prstGeom prst="rect">
            <a:avLst/>
          </a:prstGeom>
          <a:noFill/>
        </p:spPr>
        <p:txBody>
          <a:bodyPr wrap="square" rtlCol="0">
            <a:spAutoFit/>
          </a:bodyPr>
          <a:lstStyle/>
          <a:p>
            <a:pPr marL="342900" indent="-342900">
              <a:buAutoNum type="arabicPeriod"/>
            </a:pPr>
            <a:r>
              <a:rPr lang="de-DE" dirty="0" smtClean="0">
                <a:hlinkClick r:id="rId2" action="ppaction://hlinkfile"/>
              </a:rPr>
              <a:t>Der Lehrprobenentwurf</a:t>
            </a:r>
            <a:endParaRPr lang="de-DE" dirty="0" smtClean="0"/>
          </a:p>
          <a:p>
            <a:pPr marL="342900" indent="-342900">
              <a:buAutoNum type="arabicPeriod"/>
            </a:pPr>
            <a:endParaRPr lang="de-DE" dirty="0" smtClean="0"/>
          </a:p>
          <a:p>
            <a:pPr marL="342900" indent="-342900">
              <a:buAutoNum type="arabicPeriod"/>
            </a:pPr>
            <a:r>
              <a:rPr lang="de-DE" dirty="0" smtClean="0">
                <a:hlinkClick r:id="rId3" action="ppaction://hlinkfile"/>
              </a:rPr>
              <a:t>Tipps zur Planung der ersten Lehrprobe</a:t>
            </a:r>
            <a:endParaRPr lang="de-DE" dirty="0" smtClean="0"/>
          </a:p>
          <a:p>
            <a:pPr marL="342900" indent="-342900">
              <a:buAutoNum type="arabicPeriod"/>
            </a:pPr>
            <a:endParaRPr lang="de-DE" dirty="0" smtClean="0"/>
          </a:p>
          <a:p>
            <a:pPr marL="342900" indent="-342900">
              <a:buAutoNum type="arabicPeriod"/>
            </a:pPr>
            <a:r>
              <a:rPr lang="de-DE" dirty="0" smtClean="0"/>
              <a:t>Noten und ihr Zustandekommen – Bewertungsrichtlinien</a:t>
            </a:r>
          </a:p>
          <a:p>
            <a:pPr marL="342900" indent="-342900">
              <a:buAutoNum type="arabicPeriod"/>
            </a:pPr>
            <a:endParaRPr lang="de-DE" dirty="0" smtClean="0"/>
          </a:p>
          <a:p>
            <a:pPr marL="342900" indent="-342900">
              <a:buAutoNum type="arabicPeriod"/>
            </a:pPr>
            <a:r>
              <a:rPr lang="de-DE" dirty="0" smtClean="0">
                <a:hlinkClick r:id="rId4" action="ppaction://hlinkfile"/>
              </a:rPr>
              <a:t>Deckblatt des Lehrprobenentwurfs</a:t>
            </a:r>
            <a:endParaRPr lang="de-DE" dirty="0"/>
          </a:p>
        </p:txBody>
      </p:sp>
    </p:spTree>
    <p:extLst>
      <p:ext uri="{BB962C8B-B14F-4D97-AF65-F5344CB8AC3E}">
        <p14:creationId xmlns:p14="http://schemas.microsoft.com/office/powerpoint/2010/main" val="3097473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Die Lehrprobe in K</a:t>
            </a:r>
            <a:endParaRPr lang="de-DE" dirty="0"/>
          </a:p>
        </p:txBody>
      </p:sp>
      <p:sp>
        <p:nvSpPr>
          <p:cNvPr id="3" name="Textfeld 2"/>
          <p:cNvSpPr txBox="1"/>
          <p:nvPr/>
        </p:nvSpPr>
        <p:spPr>
          <a:xfrm>
            <a:off x="755576" y="1916832"/>
            <a:ext cx="7526640" cy="3170099"/>
          </a:xfrm>
          <a:prstGeom prst="rect">
            <a:avLst/>
          </a:prstGeom>
          <a:noFill/>
        </p:spPr>
        <p:txBody>
          <a:bodyPr wrap="square" rtlCol="0">
            <a:spAutoFit/>
          </a:bodyPr>
          <a:lstStyle/>
          <a:p>
            <a:r>
              <a:rPr lang="de-DE" sz="2800" b="1" u="sng" dirty="0" smtClean="0"/>
              <a:t>7 Schritte für die Lehrprobe:</a:t>
            </a:r>
          </a:p>
          <a:p>
            <a:pPr marL="342900" indent="-342900">
              <a:buAutoNum type="arabicParenBoth"/>
            </a:pPr>
            <a:endParaRPr lang="de-DE" sz="2800" dirty="0" smtClean="0"/>
          </a:p>
          <a:p>
            <a:pPr marL="342900" indent="-342900">
              <a:buAutoNum type="arabicParenBoth"/>
            </a:pPr>
            <a:r>
              <a:rPr lang="de-DE" dirty="0" smtClean="0"/>
              <a:t>Stoffumfang abschätzen</a:t>
            </a:r>
          </a:p>
          <a:p>
            <a:pPr marL="342900" indent="-342900">
              <a:buAutoNum type="arabicParenBoth"/>
            </a:pPr>
            <a:r>
              <a:rPr lang="de-DE" dirty="0" smtClean="0"/>
              <a:t>Stundendramaturgie festlegen</a:t>
            </a:r>
          </a:p>
          <a:p>
            <a:pPr marL="342900" indent="-342900">
              <a:buAutoNum type="arabicParenBoth"/>
            </a:pPr>
            <a:r>
              <a:rPr lang="de-DE" dirty="0" smtClean="0"/>
              <a:t>Methodenwahl: Wechsel &amp; Schüleraktivierung</a:t>
            </a:r>
          </a:p>
          <a:p>
            <a:pPr marL="342900" indent="-342900">
              <a:buAutoNum type="arabicParenBoth"/>
            </a:pPr>
            <a:r>
              <a:rPr lang="de-DE" dirty="0" smtClean="0"/>
              <a:t>Fragen formulieren, besonders an den Überleitungen</a:t>
            </a:r>
          </a:p>
          <a:p>
            <a:pPr marL="342900" indent="-342900">
              <a:buAutoNum type="arabicParenBoth"/>
            </a:pPr>
            <a:r>
              <a:rPr lang="de-DE" dirty="0" smtClean="0"/>
              <a:t>Arbeitsmaterial zusammenstellen</a:t>
            </a:r>
          </a:p>
          <a:p>
            <a:pPr marL="342900" indent="-342900">
              <a:buAutoNum type="arabicParenBoth"/>
            </a:pPr>
            <a:r>
              <a:rPr lang="de-DE" dirty="0" smtClean="0"/>
              <a:t>Sicherung im Blick behalten</a:t>
            </a:r>
          </a:p>
          <a:p>
            <a:pPr marL="342900" indent="-342900">
              <a:buAutoNum type="arabicParenBoth"/>
            </a:pPr>
            <a:r>
              <a:rPr lang="de-DE" dirty="0" smtClean="0"/>
              <a:t> Ringschluss, Stundeneinstieg und Stundenende</a:t>
            </a:r>
          </a:p>
          <a:p>
            <a:pPr marL="342900" indent="-342900">
              <a:buAutoNum type="arabicParenBoth"/>
            </a:pPr>
            <a:endParaRPr lang="de-DE" dirty="0"/>
          </a:p>
        </p:txBody>
      </p:sp>
    </p:spTree>
    <p:extLst>
      <p:ext uri="{BB962C8B-B14F-4D97-AF65-F5344CB8AC3E}">
        <p14:creationId xmlns:p14="http://schemas.microsoft.com/office/powerpoint/2010/main" val="2542468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285720" y="1643050"/>
            <a:ext cx="8572560" cy="4893647"/>
          </a:xfrm>
          <a:prstGeom prst="rect">
            <a:avLst/>
          </a:prstGeom>
          <a:noFill/>
        </p:spPr>
        <p:txBody>
          <a:bodyPr wrap="square" rtlCol="0">
            <a:spAutoFit/>
          </a:bodyPr>
          <a:lstStyle/>
          <a:p>
            <a:r>
              <a:rPr lang="de-DE" dirty="0" err="1" smtClean="0"/>
              <a:t>Legaldefinition</a:t>
            </a:r>
            <a:r>
              <a:rPr lang="de-DE" dirty="0" smtClean="0"/>
              <a:t> nach §8 LPO II                                                                         Rechtsvorschrift nach ASG 3.5.1.1</a:t>
            </a:r>
          </a:p>
          <a:p>
            <a:endParaRPr lang="de-DE" sz="1600" b="1" dirty="0" smtClean="0"/>
          </a:p>
          <a:p>
            <a:r>
              <a:rPr lang="de-DE" sz="1600" b="1" dirty="0" smtClean="0"/>
              <a:t>sehr gut</a:t>
            </a:r>
            <a:r>
              <a:rPr lang="de-DE" sz="1600" dirty="0" smtClean="0"/>
              <a:t> </a:t>
            </a:r>
            <a:r>
              <a:rPr lang="de-DE" sz="1600" b="1" dirty="0" smtClean="0"/>
              <a:t>(1)</a:t>
            </a:r>
            <a:endParaRPr lang="de-DE" sz="1600" dirty="0" smtClean="0"/>
          </a:p>
          <a:p>
            <a:r>
              <a:rPr lang="de-DE" sz="1600" b="1" dirty="0" smtClean="0"/>
              <a:t>eine besonders hervorragende</a:t>
            </a:r>
            <a:r>
              <a:rPr lang="de-DE" sz="1600" dirty="0" smtClean="0"/>
              <a:t> </a:t>
            </a:r>
            <a:r>
              <a:rPr lang="de-DE" sz="1600" b="1" dirty="0" smtClean="0"/>
              <a:t>Leistung</a:t>
            </a:r>
            <a:endParaRPr lang="de-DE" sz="1600" dirty="0" smtClean="0"/>
          </a:p>
          <a:p>
            <a:r>
              <a:rPr lang="de-DE" sz="1600" dirty="0" smtClean="0"/>
              <a:t>Die Leistung übertrifft in außerordentlicher Weise durchschnittliche Anforderungen, die an einen Studienreferendar zu stellen sind. In keinem Teilbereich liegt eine Leistung vor, die die durchschnittlichen Anforderungen nicht klar übertrifft</a:t>
            </a:r>
          </a:p>
          <a:p>
            <a:r>
              <a:rPr lang="de-DE" sz="1600" dirty="0" smtClean="0"/>
              <a:t>„So sind z. B. die Anforderungen bei Note Eins, einer besonders hervorragenden Leistung, naturgemäß sehr hoch; </a:t>
            </a:r>
            <a:r>
              <a:rPr lang="de-DE" sz="1600" b="1" dirty="0" smtClean="0"/>
              <a:t>wenn auch nur in einem Teilbereich sehr gute Kenntnisse in Frage stehen,</a:t>
            </a:r>
            <a:r>
              <a:rPr lang="de-DE" sz="1600" dirty="0" smtClean="0"/>
              <a:t> ist diese Note nicht mehr gerechtfertigt"</a:t>
            </a:r>
          </a:p>
          <a:p>
            <a:endParaRPr lang="de-DE" sz="1600" b="1" dirty="0" smtClean="0"/>
          </a:p>
          <a:p>
            <a:r>
              <a:rPr lang="de-DE" sz="1600" b="1" dirty="0" smtClean="0"/>
              <a:t>gut</a:t>
            </a:r>
            <a:r>
              <a:rPr lang="de-DE" sz="1600" dirty="0" smtClean="0"/>
              <a:t> </a:t>
            </a:r>
            <a:r>
              <a:rPr lang="de-DE" sz="1600" b="1" dirty="0" smtClean="0"/>
              <a:t>(2)</a:t>
            </a:r>
            <a:endParaRPr lang="de-DE" sz="1600" dirty="0" smtClean="0"/>
          </a:p>
          <a:p>
            <a:r>
              <a:rPr lang="de-DE" sz="1600" b="1" dirty="0" smtClean="0"/>
              <a:t>eine Leistung, die die</a:t>
            </a:r>
            <a:r>
              <a:rPr lang="de-DE" sz="1600" dirty="0" smtClean="0"/>
              <a:t> </a:t>
            </a:r>
            <a:r>
              <a:rPr lang="de-DE" sz="1600" b="1" dirty="0" smtClean="0"/>
              <a:t>durchschnittlichen</a:t>
            </a:r>
            <a:r>
              <a:rPr lang="de-DE" sz="1600" dirty="0" smtClean="0"/>
              <a:t> </a:t>
            </a:r>
            <a:r>
              <a:rPr lang="de-DE" sz="1600" b="1" dirty="0" smtClean="0"/>
              <a:t>Anforderungen übertrifft</a:t>
            </a:r>
            <a:endParaRPr lang="de-DE" sz="1600" dirty="0" smtClean="0"/>
          </a:p>
          <a:p>
            <a:r>
              <a:rPr lang="de-DE" sz="1600" dirty="0" smtClean="0"/>
              <a:t>Die Leistung übertrifft die durchschnittlichen  Anforderungen, die an einen Studienreferendar zu stellen sind. In keinem Teilbereich liegt eine Leistung vor, bei der Mängel ins Gewicht fallen.</a:t>
            </a:r>
          </a:p>
          <a:p>
            <a:r>
              <a:rPr lang="de-DE" sz="1600" dirty="0" smtClean="0"/>
              <a:t>„Bei Note Zwei dürfen </a:t>
            </a:r>
            <a:r>
              <a:rPr lang="de-DE" sz="1600" b="1" dirty="0" smtClean="0"/>
              <a:t>in keinem Teilbereich Schwächen ins Gewicht fallen“.</a:t>
            </a:r>
            <a:endParaRPr lang="de-DE" sz="1600" dirty="0" smtClean="0"/>
          </a:p>
          <a:p>
            <a:r>
              <a:rPr lang="de-DE" sz="1000" dirty="0" smtClean="0"/>
              <a:t> </a:t>
            </a:r>
          </a:p>
          <a:p>
            <a:r>
              <a:rPr lang="de-DE" sz="1000" dirty="0" smtClean="0"/>
              <a:t> </a:t>
            </a:r>
          </a:p>
        </p:txBody>
      </p:sp>
    </p:spTree>
    <p:extLst>
      <p:ext uri="{BB962C8B-B14F-4D97-AF65-F5344CB8AC3E}">
        <p14:creationId xmlns:p14="http://schemas.microsoft.com/office/powerpoint/2010/main" val="2106533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Textfeld 2"/>
          <p:cNvSpPr txBox="1"/>
          <p:nvPr/>
        </p:nvSpPr>
        <p:spPr>
          <a:xfrm>
            <a:off x="285720" y="1500174"/>
            <a:ext cx="8572560" cy="4678204"/>
          </a:xfrm>
          <a:prstGeom prst="rect">
            <a:avLst/>
          </a:prstGeom>
          <a:noFill/>
        </p:spPr>
        <p:txBody>
          <a:bodyPr wrap="square" rtlCol="0">
            <a:spAutoFit/>
          </a:bodyPr>
          <a:lstStyle/>
          <a:p>
            <a:r>
              <a:rPr lang="de-DE" sz="1600" b="1" dirty="0" smtClean="0"/>
              <a:t>befriedigend (3)</a:t>
            </a:r>
            <a:endParaRPr lang="de-DE" sz="1600" dirty="0" smtClean="0"/>
          </a:p>
          <a:p>
            <a:r>
              <a:rPr lang="de-DE" sz="1600" b="1" dirty="0" smtClean="0"/>
              <a:t>Eine Leistung, die in jeder</a:t>
            </a:r>
            <a:r>
              <a:rPr lang="de-DE" sz="1600" dirty="0" smtClean="0"/>
              <a:t> </a:t>
            </a:r>
            <a:r>
              <a:rPr lang="de-DE" sz="1600" b="1" dirty="0" smtClean="0"/>
              <a:t>Hinsicht durchschnittlichen</a:t>
            </a:r>
            <a:r>
              <a:rPr lang="de-DE" sz="1600" dirty="0" smtClean="0"/>
              <a:t> </a:t>
            </a:r>
            <a:r>
              <a:rPr lang="de-DE" sz="1600" b="1" dirty="0" smtClean="0"/>
              <a:t>Anforderungen entspricht</a:t>
            </a:r>
            <a:endParaRPr lang="de-DE" sz="1600" dirty="0" smtClean="0"/>
          </a:p>
          <a:p>
            <a:r>
              <a:rPr lang="de-DE" sz="1600" dirty="0" smtClean="0"/>
              <a:t>Die Leistung entspricht in jeder Hinsicht durchschnittlichen Anforderungen, die an einen Studienreferendar zu stellen sind. Wenn in einem Teilbereich Schwächen beobachtet worden sind, müssen diese durch eindeutige Vorzüge im selben Teilbereich oder in anderen Teilbereichen voll ausgeglichen werden,</a:t>
            </a:r>
          </a:p>
          <a:p>
            <a:r>
              <a:rPr lang="de-DE" sz="1600" dirty="0" smtClean="0"/>
              <a:t>„Bei Note Drei müssen Schwächen, die in einem Teilbereich beobachtet worden sind, durch eindeutige Vorzüge im selben oder in anderen Teilbereichen voll ausgeglichen werden. In Niederschriften muss ausführlich auf den Ausgleich beobachteter Schwächen eingegangen werden, wenn die Note 3 vergeben wird“.</a:t>
            </a:r>
          </a:p>
          <a:p>
            <a:endParaRPr lang="de-DE" sz="1600" b="1" dirty="0" smtClean="0"/>
          </a:p>
          <a:p>
            <a:r>
              <a:rPr lang="de-DE" sz="1600" b="1" dirty="0" smtClean="0"/>
              <a:t>ausreichend</a:t>
            </a:r>
            <a:r>
              <a:rPr lang="de-DE" sz="1600" dirty="0" smtClean="0"/>
              <a:t> </a:t>
            </a:r>
            <a:r>
              <a:rPr lang="de-DE" sz="1600" b="1" dirty="0" smtClean="0"/>
              <a:t>(4)</a:t>
            </a:r>
            <a:endParaRPr lang="de-DE" sz="1600" dirty="0" smtClean="0"/>
          </a:p>
          <a:p>
            <a:r>
              <a:rPr lang="de-DE" sz="1600" b="1" dirty="0" smtClean="0"/>
              <a:t>eine Leistung, die trotz ihrer</a:t>
            </a:r>
            <a:r>
              <a:rPr lang="de-DE" sz="1600" dirty="0" smtClean="0"/>
              <a:t> </a:t>
            </a:r>
            <a:r>
              <a:rPr lang="de-DE" sz="1600" b="1" dirty="0" smtClean="0"/>
              <a:t>Mängel durchschnittlichen</a:t>
            </a:r>
            <a:r>
              <a:rPr lang="de-DE" sz="1600" dirty="0" smtClean="0"/>
              <a:t> </a:t>
            </a:r>
            <a:r>
              <a:rPr lang="de-DE" sz="1600" b="1" dirty="0" smtClean="0"/>
              <a:t>Anforderungen noch</a:t>
            </a:r>
            <a:r>
              <a:rPr lang="de-DE" sz="1600" dirty="0" smtClean="0"/>
              <a:t> </a:t>
            </a:r>
            <a:r>
              <a:rPr lang="de-DE" sz="1600" b="1" dirty="0" smtClean="0"/>
              <a:t>entspricht</a:t>
            </a:r>
            <a:endParaRPr lang="de-DE" sz="1600" dirty="0" smtClean="0"/>
          </a:p>
          <a:p>
            <a:r>
              <a:rPr lang="de-DE" sz="1600" dirty="0" smtClean="0"/>
              <a:t>Die Leistung entspricht trotz ihrer Mängel noch durchschnittlichen Anforderungen, die an einen Studienreferendar zu stellen sind. In einem Teilbereich oder in mehreren Teilbereichen sind Mängel zu vermerken; sie lassen als solche aber keinen Zweifel an der Befähigung des Studienreferendars aufkommen, seinen Unterricht erfolgreich zu gestalten.</a:t>
            </a:r>
          </a:p>
          <a:p>
            <a:r>
              <a:rPr lang="de-DE" sz="1000" dirty="0" smtClean="0"/>
              <a:t> </a:t>
            </a:r>
          </a:p>
        </p:txBody>
      </p:sp>
    </p:spTree>
    <p:extLst>
      <p:ext uri="{BB962C8B-B14F-4D97-AF65-F5344CB8AC3E}">
        <p14:creationId xmlns:p14="http://schemas.microsoft.com/office/powerpoint/2010/main" val="4287487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Die Lehrprobe in K</a:t>
            </a:r>
          </a:p>
        </p:txBody>
      </p:sp>
      <p:sp>
        <p:nvSpPr>
          <p:cNvPr id="3" name="Rechteck 2"/>
          <p:cNvSpPr/>
          <p:nvPr/>
        </p:nvSpPr>
        <p:spPr>
          <a:xfrm>
            <a:off x="357158" y="1571613"/>
            <a:ext cx="8429684" cy="3416320"/>
          </a:xfrm>
          <a:prstGeom prst="rect">
            <a:avLst/>
          </a:prstGeom>
        </p:spPr>
        <p:txBody>
          <a:bodyPr wrap="square">
            <a:spAutoFit/>
          </a:bodyPr>
          <a:lstStyle/>
          <a:p>
            <a:r>
              <a:rPr lang="de-DE" b="1" dirty="0" smtClean="0"/>
              <a:t>mangelhaft</a:t>
            </a:r>
            <a:r>
              <a:rPr lang="de-DE" dirty="0" smtClean="0"/>
              <a:t> </a:t>
            </a:r>
            <a:r>
              <a:rPr lang="de-DE" b="1" dirty="0" smtClean="0"/>
              <a:t>(5)</a:t>
            </a:r>
            <a:r>
              <a:rPr lang="de-DE" dirty="0" smtClean="0"/>
              <a:t> </a:t>
            </a:r>
          </a:p>
          <a:p>
            <a:r>
              <a:rPr lang="de-DE" b="1" dirty="0" smtClean="0"/>
              <a:t>eine an erheblichen Mängeln</a:t>
            </a:r>
            <a:r>
              <a:rPr lang="de-DE" dirty="0" smtClean="0"/>
              <a:t> </a:t>
            </a:r>
            <a:r>
              <a:rPr lang="de-DE" b="1" dirty="0" smtClean="0"/>
              <a:t>leidende, im ganzen nicht</a:t>
            </a:r>
            <a:r>
              <a:rPr lang="de-DE" dirty="0" smtClean="0"/>
              <a:t> </a:t>
            </a:r>
            <a:r>
              <a:rPr lang="de-DE" b="1" dirty="0" smtClean="0"/>
              <a:t>mehr brauchbare Leistung</a:t>
            </a:r>
            <a:endParaRPr lang="de-DE" dirty="0" smtClean="0"/>
          </a:p>
          <a:p>
            <a:r>
              <a:rPr lang="de-DE" dirty="0" smtClean="0"/>
              <a:t>Die Mängel überwiegen in einzelnen Teilbereichen. Daneben sind durchaus auch</a:t>
            </a:r>
          </a:p>
          <a:p>
            <a:r>
              <a:rPr lang="de-DE" dirty="0" smtClean="0"/>
              <a:t>positive Beobachtungen zu vermerken; sie können jedoch die Mängel nicht ausgleichen.</a:t>
            </a:r>
          </a:p>
          <a:p>
            <a:r>
              <a:rPr lang="de-DE" dirty="0" smtClean="0"/>
              <a:t> </a:t>
            </a:r>
          </a:p>
          <a:p>
            <a:r>
              <a:rPr lang="de-DE" dirty="0" smtClean="0"/>
              <a:t> </a:t>
            </a:r>
          </a:p>
          <a:p>
            <a:r>
              <a:rPr lang="de-DE" b="1" dirty="0" smtClean="0"/>
              <a:t>ungenügend (6)</a:t>
            </a:r>
            <a:endParaRPr lang="de-DE" dirty="0" smtClean="0"/>
          </a:p>
          <a:p>
            <a:r>
              <a:rPr lang="de-DE" b="1" dirty="0" smtClean="0"/>
              <a:t>eine völlig unbrauchbare</a:t>
            </a:r>
            <a:r>
              <a:rPr lang="de-DE" dirty="0" smtClean="0"/>
              <a:t> </a:t>
            </a:r>
            <a:r>
              <a:rPr lang="de-DE" b="1" dirty="0" smtClean="0"/>
              <a:t>Leistung</a:t>
            </a:r>
          </a:p>
          <a:p>
            <a:r>
              <a:rPr lang="de-DE" dirty="0" smtClean="0"/>
              <a:t>Die Leistung entspricht nicht den Anforderungen, die an einen Studienreferendar zu stellen sind.</a:t>
            </a:r>
          </a:p>
        </p:txBody>
      </p:sp>
    </p:spTree>
    <p:extLst>
      <p:ext uri="{BB962C8B-B14F-4D97-AF65-F5344CB8AC3E}">
        <p14:creationId xmlns:p14="http://schemas.microsoft.com/office/powerpoint/2010/main" val="1908778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pfarrbrief.de/bilder/view/32534/Bibel_Glaub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340768"/>
            <a:ext cx="6922316"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876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1412776"/>
            <a:ext cx="8496944" cy="2308324"/>
          </a:xfrm>
          <a:prstGeom prst="rect">
            <a:avLst/>
          </a:prstGeom>
          <a:noFill/>
        </p:spPr>
        <p:txBody>
          <a:bodyPr wrap="square" rtlCol="0">
            <a:spAutoFit/>
          </a:bodyPr>
          <a:lstStyle/>
          <a:p>
            <a:r>
              <a:rPr lang="de-DE" dirty="0" smtClean="0"/>
              <a:t>Wie kann man sich heute verantwortungsvoll der Bibel im RU nähern?</a:t>
            </a:r>
          </a:p>
          <a:p>
            <a:endParaRPr lang="de-DE" dirty="0"/>
          </a:p>
          <a:p>
            <a:pPr marL="285750" indent="-285750">
              <a:buFontTx/>
              <a:buChar char="-"/>
            </a:pPr>
            <a:r>
              <a:rPr lang="de-DE" dirty="0" smtClean="0"/>
              <a:t>Buch der zu Schrift gewordenen Erfahrungen des Volkes Israel mit dem Glauben an den einzigen Gott Jahwe</a:t>
            </a:r>
          </a:p>
          <a:p>
            <a:pPr marL="285750" indent="-285750">
              <a:buFontTx/>
              <a:buChar char="-"/>
            </a:pPr>
            <a:r>
              <a:rPr lang="de-DE" dirty="0" smtClean="0"/>
              <a:t>Literarisches Werk verschiedener Schriftsteller und Redakteure</a:t>
            </a:r>
          </a:p>
          <a:p>
            <a:pPr marL="285750" indent="-285750">
              <a:buFontTx/>
              <a:buChar char="-"/>
            </a:pPr>
            <a:r>
              <a:rPr lang="de-DE" dirty="0" smtClean="0"/>
              <a:t>Sammelsurium unterschiedlicher Quellen</a:t>
            </a:r>
          </a:p>
          <a:p>
            <a:pPr marL="285750" indent="-285750">
              <a:buFontTx/>
              <a:buChar char="-"/>
            </a:pPr>
            <a:r>
              <a:rPr lang="de-DE" dirty="0" smtClean="0"/>
              <a:t>Heilige Schrift des Judentums / Christentums</a:t>
            </a:r>
          </a:p>
          <a:p>
            <a:endParaRPr lang="de-DE" dirty="0"/>
          </a:p>
        </p:txBody>
      </p:sp>
      <p:sp>
        <p:nvSpPr>
          <p:cNvPr id="3" name="Titel 2"/>
          <p:cNvSpPr>
            <a:spLocks noGrp="1"/>
          </p:cNvSpPr>
          <p:nvPr>
            <p:ph type="title"/>
          </p:nvPr>
        </p:nvSpPr>
        <p:spPr>
          <a:xfrm>
            <a:off x="395536" y="476672"/>
            <a:ext cx="8534400" cy="470920"/>
          </a:xfrm>
        </p:spPr>
        <p:txBody>
          <a:bodyPr>
            <a:normAutofit/>
          </a:bodyPr>
          <a:lstStyle/>
          <a:p>
            <a:r>
              <a:rPr lang="de-DE" sz="2400" dirty="0" smtClean="0"/>
              <a:t>1. Annäherungen an ein nicht leichtes Thema im RU</a:t>
            </a:r>
            <a:endParaRPr lang="de-DE" sz="2400" dirty="0"/>
          </a:p>
        </p:txBody>
      </p:sp>
      <p:sp>
        <p:nvSpPr>
          <p:cNvPr id="4" name="Interaktive Schaltfläche: Hilfe 3">
            <a:hlinkClick r:id="" action="ppaction://noaction" highlightClick="1"/>
          </p:cNvPr>
          <p:cNvSpPr/>
          <p:nvPr/>
        </p:nvSpPr>
        <p:spPr>
          <a:xfrm>
            <a:off x="3275856" y="4149080"/>
            <a:ext cx="2232248" cy="1800200"/>
          </a:xfrm>
          <a:prstGeom prst="actionButtonHelp">
            <a:avLst/>
          </a:prstGeom>
          <a:solidFill>
            <a:schemeClr val="accent6">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Smiley 4"/>
          <p:cNvSpPr/>
          <p:nvPr/>
        </p:nvSpPr>
        <p:spPr>
          <a:xfrm>
            <a:off x="1439652" y="5052716"/>
            <a:ext cx="792088" cy="720080"/>
          </a:xfrm>
          <a:prstGeom prst="smileyFac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de-DE"/>
          </a:p>
        </p:txBody>
      </p:sp>
      <p:sp>
        <p:nvSpPr>
          <p:cNvPr id="6" name="Fensterinhalt vertikal verschieben 5"/>
          <p:cNvSpPr/>
          <p:nvPr/>
        </p:nvSpPr>
        <p:spPr>
          <a:xfrm>
            <a:off x="6660232" y="4149080"/>
            <a:ext cx="1296144" cy="1800200"/>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Bibel-Text</a:t>
            </a:r>
            <a:endParaRPr lang="de-DE" dirty="0"/>
          </a:p>
        </p:txBody>
      </p:sp>
      <p:sp>
        <p:nvSpPr>
          <p:cNvPr id="7" name="Textfeld 6"/>
          <p:cNvSpPr txBox="1"/>
          <p:nvPr/>
        </p:nvSpPr>
        <p:spPr>
          <a:xfrm>
            <a:off x="971600" y="4077072"/>
            <a:ext cx="1728192" cy="954107"/>
          </a:xfrm>
          <a:prstGeom prst="rect">
            <a:avLst/>
          </a:prstGeom>
          <a:noFill/>
        </p:spPr>
        <p:txBody>
          <a:bodyPr wrap="square" rtlCol="0">
            <a:spAutoFit/>
          </a:bodyPr>
          <a:lstStyle/>
          <a:p>
            <a:pPr algn="ctr"/>
            <a:r>
              <a:rPr lang="de-DE" sz="2000" b="1" dirty="0" smtClean="0"/>
              <a:t>Leser: </a:t>
            </a:r>
          </a:p>
          <a:p>
            <a:pPr algn="ctr"/>
            <a:r>
              <a:rPr lang="de-DE" dirty="0" smtClean="0"/>
              <a:t>Lehrer(in) - Schüler(in)</a:t>
            </a:r>
          </a:p>
        </p:txBody>
      </p:sp>
      <p:sp>
        <p:nvSpPr>
          <p:cNvPr id="8" name="Pfeil nach rechts 7"/>
          <p:cNvSpPr/>
          <p:nvPr/>
        </p:nvSpPr>
        <p:spPr>
          <a:xfrm>
            <a:off x="2699792" y="4784475"/>
            <a:ext cx="3816424" cy="23402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dirty="0" smtClean="0"/>
              <a:t>Konstituiert / stiftet selbst Sinn</a:t>
            </a:r>
            <a:endParaRPr lang="de-DE" dirty="0"/>
          </a:p>
        </p:txBody>
      </p:sp>
      <p:sp>
        <p:nvSpPr>
          <p:cNvPr id="9" name="Pfeil nach rechts 8"/>
          <p:cNvSpPr/>
          <p:nvPr/>
        </p:nvSpPr>
        <p:spPr>
          <a:xfrm flipH="1">
            <a:off x="2699792" y="5301209"/>
            <a:ext cx="38164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Fragt an/ enthält Sinn </a:t>
            </a:r>
            <a:endParaRPr lang="de-DE" dirty="0"/>
          </a:p>
        </p:txBody>
      </p:sp>
    </p:spTree>
    <p:extLst>
      <p:ext uri="{BB962C8B-B14F-4D97-AF65-F5344CB8AC3E}">
        <p14:creationId xmlns:p14="http://schemas.microsoft.com/office/powerpoint/2010/main" val="27631010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1775</Words>
  <Application>Microsoft Office PowerPoint</Application>
  <PresentationFormat>Bildschirmpräsentation (4:3)</PresentationFormat>
  <Paragraphs>209</Paragraphs>
  <Slides>21</Slides>
  <Notes>0</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Cronus</vt:lpstr>
      <vt:lpstr>PowerPoint-Präsentation</vt:lpstr>
      <vt:lpstr>Organisatorisches</vt:lpstr>
      <vt:lpstr>2. Die Lehrprobe in K</vt:lpstr>
      <vt:lpstr>2. Die Lehrprobe in K</vt:lpstr>
      <vt:lpstr>2. Die Lehrprobe in K</vt:lpstr>
      <vt:lpstr>2. Die Lehrprobe in K</vt:lpstr>
      <vt:lpstr>2. Die Lehrprobe in K</vt:lpstr>
      <vt:lpstr>PowerPoint-Präsentation</vt:lpstr>
      <vt:lpstr>1. Annäherungen an ein nicht leichtes Thema im RU</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3. Bibeltheologische Didaktik</vt:lpstr>
      <vt:lpstr>3. Bibeltheologische Didaktik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87</cp:revision>
  <dcterms:created xsi:type="dcterms:W3CDTF">2008-09-18T17:53:13Z</dcterms:created>
  <dcterms:modified xsi:type="dcterms:W3CDTF">2017-01-10T23:23:12Z</dcterms:modified>
</cp:coreProperties>
</file>