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76" r:id="rId3"/>
    <p:sldId id="282" r:id="rId4"/>
    <p:sldId id="283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63EBB9-EF90-4D54-9F12-28C887A9A25B}" type="datetimeFigureOut">
              <a:rPr lang="de-DE" smtClean="0"/>
              <a:pPr/>
              <a:t>27.03.2017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7224" y="1928802"/>
            <a:ext cx="7500990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smtClean="0"/>
              <a:t>Seminar 2016/18</a:t>
            </a:r>
          </a:p>
          <a:p>
            <a:pPr algn="ctr"/>
            <a:r>
              <a:rPr lang="de-DE" sz="3200" dirty="0"/>
              <a:t>a</a:t>
            </a:r>
            <a:r>
              <a:rPr lang="de-DE" sz="3200" dirty="0" smtClean="0"/>
              <a:t>m</a:t>
            </a:r>
          </a:p>
          <a:p>
            <a:pPr algn="ctr"/>
            <a:r>
              <a:rPr lang="de-DE" sz="3200" dirty="0" smtClean="0"/>
              <a:t>Riemenscheider-Gymnasium Würzburg</a:t>
            </a:r>
          </a:p>
          <a:p>
            <a:pPr algn="ctr"/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990128" y="4865872"/>
            <a:ext cx="332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17. </a:t>
            </a:r>
            <a:r>
              <a:rPr lang="de-DE" dirty="0" smtClean="0"/>
              <a:t>Fachsitzung am </a:t>
            </a:r>
            <a:r>
              <a:rPr lang="de-DE" dirty="0" smtClean="0"/>
              <a:t>28.03.2017</a:t>
            </a:r>
          </a:p>
          <a:p>
            <a:pPr algn="ctr"/>
            <a:r>
              <a:rPr lang="de-DE" dirty="0" smtClean="0"/>
              <a:t>1. Seminartag</a:t>
            </a:r>
            <a:endParaRPr lang="de-DE" dirty="0" smtClean="0"/>
          </a:p>
        </p:txBody>
      </p:sp>
      <p:sp>
        <p:nvSpPr>
          <p:cNvPr id="4" name="Rechteck 3"/>
          <p:cNvSpPr/>
          <p:nvPr/>
        </p:nvSpPr>
        <p:spPr>
          <a:xfrm>
            <a:off x="1357290" y="285728"/>
            <a:ext cx="669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 smtClean="0">
                <a:latin typeface="Garamond" pitchFamily="18" charset="0"/>
              </a:rPr>
              <a:t>Katholische Religionslehre </a:t>
            </a:r>
            <a:endParaRPr lang="de-DE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Organisatorisches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844824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 smtClean="0"/>
              <a:t>Entscheidungen für 2. PLP </a:t>
            </a:r>
            <a:r>
              <a:rPr lang="de-DE" dirty="0" smtClean="0"/>
              <a:t>bis spätestens 15.5.2017 mir mitteilen</a:t>
            </a:r>
            <a:endParaRPr lang="de-DE" dirty="0" smtClean="0"/>
          </a:p>
          <a:p>
            <a:pPr marL="342900" indent="-342900">
              <a:buAutoNum type="arabicPeriod"/>
            </a:pPr>
            <a:endParaRPr lang="de-DE" dirty="0"/>
          </a:p>
          <a:p>
            <a:pPr marL="342900" indent="-342900">
              <a:buAutoNum type="arabicPeriod"/>
            </a:pPr>
            <a:r>
              <a:rPr lang="de-DE" dirty="0" smtClean="0"/>
              <a:t>Hausarbeit: Thema überlegen, wenn Bedarf in K (5 Monatsfrist bedenken)</a:t>
            </a:r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r>
              <a:rPr lang="de-DE" dirty="0" smtClean="0"/>
              <a:t>Anmerkungen zu den nächsten Tätigkeitsberichten:</a:t>
            </a:r>
            <a:br>
              <a:rPr lang="de-DE" dirty="0" smtClean="0"/>
            </a:br>
            <a:r>
              <a:rPr lang="de-DE" dirty="0" smtClean="0"/>
              <a:t>Einstiegsimpulse (Auswahl) (sollen auch vorgestellt werden)</a:t>
            </a:r>
            <a:br>
              <a:rPr lang="de-DE" dirty="0" smtClean="0"/>
            </a:br>
            <a:r>
              <a:rPr lang="de-DE" dirty="0" smtClean="0"/>
              <a:t>Tafelbild – Hefteintrag – Ergebnissicherung </a:t>
            </a:r>
            <a:r>
              <a:rPr lang="de-DE" smtClean="0"/>
              <a:t>(Erfahrungen)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Performativer RU und Bibel – Bitte auch die Folien der letzten Sitzung(en) </a:t>
            </a:r>
            <a:r>
              <a:rPr lang="de-DE" smtClean="0"/>
              <a:t>über Bibeldidaktik berücksichtigen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Stegreifaufgaben – Aktualisierte Sequenzplanungen</a:t>
            </a:r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r>
              <a:rPr lang="de-DE" dirty="0" smtClean="0"/>
              <a:t>Sonstiges</a:t>
            </a:r>
          </a:p>
        </p:txBody>
      </p:sp>
    </p:spTree>
    <p:extLst>
      <p:ext uri="{BB962C8B-B14F-4D97-AF65-F5344CB8AC3E}">
        <p14:creationId xmlns:p14="http://schemas.microsoft.com/office/powerpoint/2010/main" val="12238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Fragen aus den Seminarberichten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700808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de-DE" dirty="0" smtClean="0"/>
              <a:t>Bewertungen einer Gruppenarbeit</a:t>
            </a:r>
            <a:br>
              <a:rPr lang="de-DE" dirty="0" smtClean="0"/>
            </a:br>
            <a:r>
              <a:rPr lang="de-DE" dirty="0" smtClean="0"/>
              <a:t>- Bsp. Bewertungsmatrix: günstig 4 Felder á 5 BE = ins. 20 BE</a:t>
            </a:r>
            <a:br>
              <a:rPr lang="de-DE" dirty="0" smtClean="0"/>
            </a:br>
            <a:r>
              <a:rPr lang="de-DE" dirty="0" smtClean="0"/>
              <a:t>- Felder im Vorfeld überlegen: Kreativität – Einbringen der eigenen Möglichkeiten (Kommunikation) während der GA-Phase – Präsentationskompetenz – Reflexionsniveau (Reagieren auf Nachfragen) o.ä.</a:t>
            </a:r>
          </a:p>
          <a:p>
            <a:pPr marL="342900" indent="-342900">
              <a:buAutoNum type="arabicParenBoth"/>
            </a:pPr>
            <a:endParaRPr lang="de-DE" dirty="0"/>
          </a:p>
          <a:p>
            <a:pPr marL="342900" indent="-342900">
              <a:buAutoNum type="arabicParenBoth"/>
            </a:pPr>
            <a:r>
              <a:rPr lang="de-DE" dirty="0" smtClean="0"/>
              <a:t>Spirituelle Impulse zum Einstieg in den RU</a:t>
            </a:r>
            <a:br>
              <a:rPr lang="de-DE" dirty="0" smtClean="0"/>
            </a:br>
            <a:r>
              <a:rPr lang="de-DE" dirty="0" smtClean="0"/>
              <a:t>Jorge </a:t>
            </a:r>
            <a:r>
              <a:rPr lang="de-DE" dirty="0" err="1" smtClean="0"/>
              <a:t>Bucay</a:t>
            </a:r>
            <a:r>
              <a:rPr lang="de-DE" dirty="0" smtClean="0"/>
              <a:t>, Komm, ich erzähle dir eine Geschichte, </a:t>
            </a:r>
            <a:r>
              <a:rPr lang="de-DE" dirty="0" err="1" smtClean="0"/>
              <a:t>FischerTB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Johanna </a:t>
            </a:r>
            <a:r>
              <a:rPr lang="de-DE" dirty="0" err="1" smtClean="0"/>
              <a:t>Ankenbauer</a:t>
            </a:r>
            <a:r>
              <a:rPr lang="de-DE" dirty="0" smtClean="0"/>
              <a:t> (</a:t>
            </a:r>
            <a:r>
              <a:rPr lang="de-DE" dirty="0" err="1" smtClean="0"/>
              <a:t>Hg</a:t>
            </a:r>
            <a:r>
              <a:rPr lang="de-DE" dirty="0" smtClean="0"/>
              <a:t>.), Keep </a:t>
            </a:r>
            <a:r>
              <a:rPr lang="de-DE" dirty="0" err="1" smtClean="0"/>
              <a:t>calm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pray</a:t>
            </a:r>
            <a:r>
              <a:rPr lang="de-DE" dirty="0" smtClean="0"/>
              <a:t>, Schulgebete von Jugendlichen, Echter WÜ</a:t>
            </a:r>
          </a:p>
          <a:p>
            <a:pPr marL="342900" indent="-342900">
              <a:buAutoNum type="arabicParenBoth"/>
            </a:pPr>
            <a:endParaRPr lang="de-DE" dirty="0" smtClean="0"/>
          </a:p>
          <a:p>
            <a:pPr marL="342900" indent="-342900">
              <a:buAutoNum type="arabicParenBoth"/>
            </a:pPr>
            <a:r>
              <a:rPr lang="de-DE" dirty="0" smtClean="0"/>
              <a:t>Religiöse Entwicklungsstufen in der Kinder- und Jugendzeit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grundsätzlich zwei sich ergänzende wichtige Entwicklungsstufen-Modelle: Oser/Gmünder - Fowler</a:t>
            </a:r>
          </a:p>
        </p:txBody>
      </p:sp>
    </p:spTree>
    <p:extLst>
      <p:ext uri="{BB962C8B-B14F-4D97-AF65-F5344CB8AC3E}">
        <p14:creationId xmlns:p14="http://schemas.microsoft.com/office/powerpoint/2010/main" val="366106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Stufen der religiösen Entwicklung von Kindern und Jugendlichen - Stufenmodelle</a:t>
            </a: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412776"/>
            <a:ext cx="828092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Fritz Oser/ Paul Gmünder: Stufen der Entwicklung </a:t>
            </a:r>
            <a:r>
              <a:rPr lang="de-DE" b="1" u="sng" dirty="0" err="1" smtClean="0"/>
              <a:t>relig</a:t>
            </a:r>
            <a:r>
              <a:rPr lang="de-DE" b="1" u="sng" dirty="0" smtClean="0"/>
              <a:t>. Urteilskraft</a:t>
            </a:r>
          </a:p>
          <a:p>
            <a:r>
              <a:rPr lang="de-DE" sz="1600" b="1" u="sng" dirty="0" smtClean="0"/>
              <a:t>Grundfrage: Wie werden Lebenssituation religiös auf ein </a:t>
            </a:r>
            <a:r>
              <a:rPr lang="de-DE" sz="1600" b="1" u="sng" dirty="0" err="1" smtClean="0"/>
              <a:t>Ultimates</a:t>
            </a:r>
            <a:r>
              <a:rPr lang="de-DE" sz="1600" b="1" u="sng" dirty="0" smtClean="0"/>
              <a:t> gedeutet?</a:t>
            </a:r>
          </a:p>
          <a:p>
            <a:pPr marL="342900" indent="-342900">
              <a:buAutoNum type="arabicParenBoth"/>
            </a:pPr>
            <a:r>
              <a:rPr lang="de-DE" dirty="0" smtClean="0"/>
              <a:t>Orientierung an absoluter Heteronomie (Deus ex </a:t>
            </a:r>
            <a:r>
              <a:rPr lang="de-DE" dirty="0" err="1" smtClean="0"/>
              <a:t>machina</a:t>
            </a:r>
            <a:r>
              <a:rPr lang="de-DE" dirty="0" smtClean="0"/>
              <a:t>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Orientierung an „do-</a:t>
            </a:r>
            <a:r>
              <a:rPr lang="de-DE" dirty="0" err="1" smtClean="0"/>
              <a:t>ut</a:t>
            </a:r>
            <a:r>
              <a:rPr lang="de-DE" dirty="0" smtClean="0"/>
              <a:t>-des“</a:t>
            </a:r>
          </a:p>
          <a:p>
            <a:pPr marL="342900" indent="-342900">
              <a:buAutoNum type="arabicParenBoth"/>
            </a:pPr>
            <a:r>
              <a:rPr lang="de-DE" dirty="0" smtClean="0"/>
              <a:t>Orientierung an Selbstbestimmung (Deismus)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Orientierung an Autonomie und Heilsplan</a:t>
            </a:r>
          </a:p>
          <a:p>
            <a:pPr marL="342900" indent="-342900">
              <a:buAutoNum type="arabicParenBoth"/>
            </a:pPr>
            <a:r>
              <a:rPr lang="de-DE" dirty="0" smtClean="0"/>
              <a:t>Orientierung an Intersubjektivität</a:t>
            </a:r>
          </a:p>
          <a:p>
            <a:pPr marL="342900" indent="-342900">
              <a:buAutoNum type="arabicParenBoth"/>
            </a:pPr>
            <a:endParaRPr lang="de-DE" dirty="0"/>
          </a:p>
          <a:p>
            <a:r>
              <a:rPr lang="de-DE" b="1" u="sng" dirty="0" smtClean="0"/>
              <a:t>James W. Fowler: Stufen der Glaubensentwicklung</a:t>
            </a:r>
          </a:p>
          <a:p>
            <a:r>
              <a:rPr lang="de-DE" dirty="0" smtClean="0"/>
              <a:t>(0) Erster Glaube, Glaube als Urvertrauen (erste Lebensmonate)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Intuitiv-projektiver Glaube, der stark von der Phantasie geprägt ist (2-6 </a:t>
            </a:r>
            <a:r>
              <a:rPr lang="de-DE" dirty="0" err="1" smtClean="0"/>
              <a:t>Jah</a:t>
            </a:r>
            <a:r>
              <a:rPr lang="de-DE" dirty="0" smtClean="0"/>
              <a:t>.)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Mythisch-wortgetreuer Glaube (Grundschulalter, frühe Jugend)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Synthetisch-konventioneller Glaube (ab Jugend)</a:t>
            </a:r>
          </a:p>
          <a:p>
            <a:pPr marL="342900" indent="-342900">
              <a:buAutoNum type="arabicParenBoth"/>
            </a:pPr>
            <a:r>
              <a:rPr lang="de-DE" dirty="0" err="1" smtClean="0"/>
              <a:t>Individuierend</a:t>
            </a:r>
            <a:r>
              <a:rPr lang="de-DE" dirty="0" smtClean="0"/>
              <a:t>-reflektierter Glaube (von Jugend und frühem Erwachsen.)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Verbindender Glaube, der die eig. Individualität in die umfassende Kommunikation einbringt (vom mittleren Lebensalter an)</a:t>
            </a:r>
          </a:p>
          <a:p>
            <a:pPr marL="342900" indent="-342900">
              <a:buAutoNum type="arabicParenBoth"/>
            </a:pPr>
            <a:r>
              <a:rPr lang="de-DE" dirty="0" smtClean="0"/>
              <a:t>Universaler Glaube, bei dem </a:t>
            </a:r>
            <a:r>
              <a:rPr lang="de-DE" dirty="0" err="1" smtClean="0"/>
              <a:t>indiv</a:t>
            </a:r>
            <a:r>
              <a:rPr lang="de-DE" dirty="0" smtClean="0"/>
              <a:t>. Interessen in den Hintergrund treten</a:t>
            </a:r>
          </a:p>
          <a:p>
            <a:pPr algn="r"/>
            <a:r>
              <a:rPr lang="de-DE" sz="1400" dirty="0" err="1" smtClean="0"/>
              <a:t>Lit</a:t>
            </a:r>
            <a:r>
              <a:rPr lang="de-DE" sz="1400" dirty="0" smtClean="0"/>
              <a:t>.: Hilger, </a:t>
            </a:r>
            <a:r>
              <a:rPr lang="de-DE" sz="1400" dirty="0" err="1" smtClean="0"/>
              <a:t>Leimgruber</a:t>
            </a:r>
            <a:r>
              <a:rPr lang="de-DE" sz="1400" dirty="0" smtClean="0"/>
              <a:t>, </a:t>
            </a:r>
            <a:r>
              <a:rPr lang="de-DE" sz="1400" dirty="0" err="1" smtClean="0"/>
              <a:t>Ziebertz</a:t>
            </a:r>
            <a:r>
              <a:rPr lang="de-DE" sz="1400" dirty="0" smtClean="0"/>
              <a:t>. Religionsdidaktik, München 2008</a:t>
            </a:r>
            <a:r>
              <a:rPr lang="de-DE" sz="1400" baseline="30000" dirty="0" smtClean="0"/>
              <a:t>5</a:t>
            </a:r>
            <a:r>
              <a:rPr lang="de-DE" sz="1400" dirty="0" smtClean="0"/>
              <a:t>, S.163-167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8454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800" dirty="0" smtClean="0"/>
              <a:t>3. </a:t>
            </a:r>
            <a:r>
              <a:rPr lang="de-DE" sz="4800" dirty="0" smtClean="0"/>
              <a:t>Schriftliche Hausarbeit</a:t>
            </a:r>
            <a:endParaRPr lang="de-DE" sz="4800" dirty="0"/>
          </a:p>
        </p:txBody>
      </p:sp>
      <p:sp>
        <p:nvSpPr>
          <p:cNvPr id="3" name="Textfeld 2"/>
          <p:cNvSpPr txBox="1"/>
          <p:nvPr/>
        </p:nvSpPr>
        <p:spPr>
          <a:xfrm>
            <a:off x="179512" y="1556792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ASG C </a:t>
            </a:r>
            <a:r>
              <a:rPr lang="de-DE" b="1" dirty="0"/>
              <a:t>6 SCHRIFTLICHE HAUSARBEIT</a:t>
            </a:r>
          </a:p>
          <a:p>
            <a:r>
              <a:rPr lang="de-DE" dirty="0"/>
              <a:t>Rechtsgrundlage § 18 LPO </a:t>
            </a:r>
            <a:r>
              <a:rPr lang="de-DE" dirty="0" smtClean="0"/>
              <a:t>II</a:t>
            </a:r>
          </a:p>
          <a:p>
            <a:endParaRPr lang="de-DE" dirty="0"/>
          </a:p>
          <a:p>
            <a:r>
              <a:rPr lang="de-DE" b="1" u="sng" dirty="0"/>
              <a:t>C 6.1 GRUNDSÄTZLICHES</a:t>
            </a:r>
          </a:p>
          <a:p>
            <a:r>
              <a:rPr lang="de-DE" dirty="0" smtClean="0"/>
              <a:t>Die </a:t>
            </a:r>
            <a:r>
              <a:rPr lang="de-DE" dirty="0"/>
              <a:t>schriftliche Hausarbeit im Rahmen der Zweiten Staatsprüfung für das</a:t>
            </a:r>
          </a:p>
          <a:p>
            <a:r>
              <a:rPr lang="de-DE" dirty="0"/>
              <a:t>Lehramt an Gymnasien ist eine Arbeit aus dem Gebiet der </a:t>
            </a:r>
            <a:r>
              <a:rPr lang="de-DE" b="1" i="1" u="sng" dirty="0"/>
              <a:t>Didaktik eines</a:t>
            </a:r>
          </a:p>
          <a:p>
            <a:r>
              <a:rPr lang="de-DE" b="1" i="1" u="sng" dirty="0"/>
              <a:t>der Fächer in der grundständigen Fächerverbindung</a:t>
            </a:r>
            <a:r>
              <a:rPr lang="de-DE" dirty="0"/>
              <a:t> des Prüfungsteilnehmers</a:t>
            </a:r>
          </a:p>
          <a:p>
            <a:r>
              <a:rPr lang="de-DE" dirty="0"/>
              <a:t>oder aus dem Gebiet </a:t>
            </a:r>
            <a:r>
              <a:rPr lang="de-DE" b="1" dirty="0"/>
              <a:t>der </a:t>
            </a:r>
            <a:r>
              <a:rPr lang="de-DE" b="1" i="1" u="sng" dirty="0"/>
              <a:t>Pädagogik</a:t>
            </a:r>
            <a:r>
              <a:rPr lang="de-DE" b="1" dirty="0"/>
              <a:t> oder der </a:t>
            </a:r>
            <a:r>
              <a:rPr lang="de-DE" b="1" i="1" u="sng" dirty="0"/>
              <a:t>Psychologie</a:t>
            </a:r>
            <a:r>
              <a:rPr lang="de-DE" dirty="0"/>
              <a:t>, im</a:t>
            </a:r>
          </a:p>
          <a:p>
            <a:r>
              <a:rPr lang="de-DE" dirty="0"/>
              <a:t>Fach Psychologie mit schulpsychologischem Schwerpunkt auch über die</a:t>
            </a:r>
          </a:p>
          <a:p>
            <a:r>
              <a:rPr lang="de-DE" dirty="0"/>
              <a:t>Praxis der schulpsychologischen Beratung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b="1" u="sng" dirty="0" smtClean="0"/>
              <a:t>C </a:t>
            </a:r>
            <a:r>
              <a:rPr lang="de-DE" b="1" u="sng" dirty="0" smtClean="0"/>
              <a:t>6.2.3 Terminvergabe</a:t>
            </a:r>
          </a:p>
          <a:p>
            <a:r>
              <a:rPr lang="de-DE" dirty="0"/>
              <a:t>Das Thema der schriftlichen</a:t>
            </a:r>
          </a:p>
          <a:p>
            <a:r>
              <a:rPr lang="de-DE" dirty="0"/>
              <a:t>Hausarbeit ist vom Prüfungsteilnehmer frühestens im 8. und spätestens</a:t>
            </a:r>
          </a:p>
          <a:p>
            <a:r>
              <a:rPr lang="de-DE" dirty="0"/>
              <a:t>im 13. Ausbildungsmonat einzuholen (§ 18 Abs. 4 LPO II</a:t>
            </a:r>
            <a:r>
              <a:rPr lang="de-DE" dirty="0" smtClean="0"/>
              <a:t>). (= April </a:t>
            </a:r>
            <a:r>
              <a:rPr lang="de-DE" dirty="0" smtClean="0"/>
              <a:t>2017 </a:t>
            </a:r>
            <a:r>
              <a:rPr lang="de-DE" dirty="0" smtClean="0"/>
              <a:t>– </a:t>
            </a:r>
            <a:r>
              <a:rPr lang="de-DE" dirty="0" smtClean="0"/>
              <a:t>15. </a:t>
            </a:r>
            <a:r>
              <a:rPr lang="de-DE" dirty="0" smtClean="0"/>
              <a:t>Oktober </a:t>
            </a:r>
            <a:r>
              <a:rPr lang="de-DE" dirty="0" smtClean="0"/>
              <a:t>2017 </a:t>
            </a:r>
            <a:r>
              <a:rPr lang="de-DE" dirty="0" smtClean="0"/>
              <a:t>=&gt; 3. Seminartag </a:t>
            </a:r>
            <a:r>
              <a:rPr lang="de-DE" dirty="0" smtClean="0"/>
              <a:t>9.+10.10.2017)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808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800" dirty="0" smtClean="0"/>
              <a:t>2. Schriftliche Hausarbeit</a:t>
            </a:r>
            <a:endParaRPr lang="de-DE" sz="4800" dirty="0"/>
          </a:p>
        </p:txBody>
      </p:sp>
      <p:sp>
        <p:nvSpPr>
          <p:cNvPr id="3" name="Textfeld 2"/>
          <p:cNvSpPr txBox="1"/>
          <p:nvPr/>
        </p:nvSpPr>
        <p:spPr>
          <a:xfrm>
            <a:off x="357158" y="1643050"/>
            <a:ext cx="85011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/>
              <a:t>C 6.3.1 Themenbereiche</a:t>
            </a:r>
          </a:p>
          <a:p>
            <a:endParaRPr lang="de-DE" dirty="0" smtClean="0"/>
          </a:p>
          <a:p>
            <a:r>
              <a:rPr lang="de-DE" b="1" u="sng" dirty="0" smtClean="0"/>
              <a:t>Fachdidaktik</a:t>
            </a:r>
          </a:p>
          <a:p>
            <a:endParaRPr lang="de-DE" dirty="0" smtClean="0"/>
          </a:p>
          <a:p>
            <a:r>
              <a:rPr lang="de-DE" dirty="0" smtClean="0"/>
              <a:t>Es ist der Bezug auf den Lehrplan des bayerischen Gymnasiums zu beachten. Folgende Teilbereiche kommen vor allem in Frage:</a:t>
            </a:r>
          </a:p>
          <a:p>
            <a:pPr>
              <a:buFontTx/>
              <a:buChar char="-"/>
            </a:pP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 Erarbeitung, Erprobung und Auswertung von Unterrichtseinheiten</a:t>
            </a:r>
          </a:p>
          <a:p>
            <a:pPr>
              <a:buFontTx/>
              <a:buChar char="-"/>
            </a:pPr>
            <a:r>
              <a:rPr lang="de-DE" dirty="0" smtClean="0"/>
              <a:t> Prüfung und Beurteilung von Medien oder anderen Unterrichtsmaterialien im 	Hinblick auf ihre Verwendbarkeit</a:t>
            </a:r>
          </a:p>
          <a:p>
            <a:pPr>
              <a:buFontTx/>
              <a:buChar char="-"/>
            </a:pPr>
            <a:r>
              <a:rPr lang="de-DE" dirty="0" smtClean="0"/>
              <a:t> Eigenständige Entwicklung von Medien oder Experimenten und ihre Erprobung</a:t>
            </a:r>
          </a:p>
          <a:p>
            <a:pPr>
              <a:buFontTx/>
              <a:buChar char="-"/>
            </a:pPr>
            <a:r>
              <a:rPr lang="de-DE" dirty="0" smtClean="0"/>
              <a:t> Vergleich unterschiedlicher Methoden zur Behandlung eines bestimmten 	Themas, z.B. in Parallelklassen oder in verschiedenen Jahrgangsstufen</a:t>
            </a:r>
          </a:p>
          <a:p>
            <a:pPr>
              <a:buFontTx/>
              <a:buChar char="-"/>
            </a:pPr>
            <a:r>
              <a:rPr lang="de-DE" dirty="0" smtClean="0"/>
              <a:t> Erschließen von Möglichkeiten für fachübergreifenden Unterricht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233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922432"/>
          </a:xfrm>
        </p:spPr>
        <p:txBody>
          <a:bodyPr/>
          <a:lstStyle/>
          <a:p>
            <a:r>
              <a:rPr lang="de-DE" sz="4800" dirty="0"/>
              <a:t>2. Schriftliche Hausarbeit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375023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C 6.3.4 </a:t>
            </a:r>
            <a:r>
              <a:rPr lang="de-DE" b="1" u="sng" dirty="0" smtClean="0"/>
              <a:t> INHALTLICHE ANFORDERUNGEN</a:t>
            </a:r>
          </a:p>
          <a:p>
            <a:endParaRPr lang="de-DE" b="1" u="sng" dirty="0"/>
          </a:p>
          <a:p>
            <a:pPr algn="just"/>
            <a:r>
              <a:rPr lang="de-DE" sz="1600" dirty="0" smtClean="0"/>
              <a:t>Das </a:t>
            </a:r>
            <a:r>
              <a:rPr lang="de-DE" sz="1600" dirty="0"/>
              <a:t>Thema muss innerhalb des Wissens- und Erfahrungsbereichs </a:t>
            </a:r>
            <a:r>
              <a:rPr lang="de-DE" sz="1600" dirty="0" smtClean="0"/>
              <a:t>des Prüfungsteilnehmers </a:t>
            </a:r>
            <a:r>
              <a:rPr lang="de-DE" sz="1600" dirty="0"/>
              <a:t>liegen. Es soll Fragen des Unterrichts und der </a:t>
            </a:r>
            <a:r>
              <a:rPr lang="de-DE" sz="1600" dirty="0" smtClean="0"/>
              <a:t>Erziehung </a:t>
            </a:r>
            <a:r>
              <a:rPr lang="de-DE" sz="1600" dirty="0" smtClean="0"/>
              <a:t>[…] behandeln</a:t>
            </a:r>
            <a:r>
              <a:rPr lang="de-DE" sz="1600" dirty="0" smtClean="0"/>
              <a:t>, wobei </a:t>
            </a:r>
            <a:r>
              <a:rPr lang="de-DE" sz="1600" dirty="0"/>
              <a:t>der Verfasser seine eigene, aus praktischer Tätigkeit </a:t>
            </a:r>
            <a:r>
              <a:rPr lang="de-DE" sz="1600" dirty="0" smtClean="0"/>
              <a:t>gewonnene Einsicht </a:t>
            </a:r>
            <a:r>
              <a:rPr lang="de-DE" sz="1600" dirty="0"/>
              <a:t>klarlegen und begründen soll </a:t>
            </a:r>
            <a:r>
              <a:rPr lang="de-DE" sz="1600" dirty="0" smtClean="0"/>
              <a:t>[…].</a:t>
            </a:r>
          </a:p>
          <a:p>
            <a:pPr algn="just"/>
            <a:endParaRPr lang="de-DE" sz="1600" dirty="0" smtClean="0"/>
          </a:p>
          <a:p>
            <a:pPr algn="just"/>
            <a:r>
              <a:rPr lang="de-DE" sz="1600" dirty="0" smtClean="0"/>
              <a:t>Das </a:t>
            </a:r>
            <a:r>
              <a:rPr lang="de-DE" sz="1600" dirty="0"/>
              <a:t>Thema erfordert eine Auseinandersetzung mit der </a:t>
            </a:r>
            <a:r>
              <a:rPr lang="de-DE" sz="1600" dirty="0" smtClean="0"/>
              <a:t>Fachliteratur und </a:t>
            </a:r>
            <a:r>
              <a:rPr lang="de-DE" sz="1600" dirty="0"/>
              <a:t>den eigenen Erfahrungen aus Unterricht und Erziehung bzw. </a:t>
            </a:r>
            <a:r>
              <a:rPr lang="de-DE" sz="1600" dirty="0" smtClean="0"/>
              <a:t>der schulpsychologischen </a:t>
            </a:r>
            <a:r>
              <a:rPr lang="de-DE" sz="1600" dirty="0"/>
              <a:t>Beratungspraxis; nach Möglichkeit sollen </a:t>
            </a:r>
            <a:r>
              <a:rPr lang="de-DE" sz="1600" dirty="0" smtClean="0"/>
              <a:t>die Ergebnisse </a:t>
            </a:r>
            <a:r>
              <a:rPr lang="de-DE" sz="1600" dirty="0"/>
              <a:t>auf praktischer Erprobung beruhen. Der Verfasser soll </a:t>
            </a:r>
            <a:r>
              <a:rPr lang="de-DE" sz="1600" dirty="0" smtClean="0"/>
              <a:t>die im </a:t>
            </a:r>
            <a:r>
              <a:rPr lang="de-DE" sz="1600" dirty="0"/>
              <a:t>Studium erworbene Fähigkeit, wissenschaftlich zu arbeiten, </a:t>
            </a:r>
            <a:r>
              <a:rPr lang="de-DE" sz="1600" dirty="0" smtClean="0"/>
              <a:t>unter Beweis </a:t>
            </a:r>
            <a:r>
              <a:rPr lang="de-DE" sz="1600" dirty="0"/>
              <a:t>stellen</a:t>
            </a:r>
            <a:r>
              <a:rPr lang="de-DE" sz="1600" dirty="0" smtClean="0"/>
              <a:t>.</a:t>
            </a:r>
          </a:p>
          <a:p>
            <a:pPr algn="just"/>
            <a:endParaRPr lang="de-DE" sz="1600" dirty="0"/>
          </a:p>
          <a:p>
            <a:pPr algn="just"/>
            <a:r>
              <a:rPr lang="de-DE" sz="1600" dirty="0" smtClean="0"/>
              <a:t>Der </a:t>
            </a:r>
            <a:r>
              <a:rPr lang="de-DE" sz="1600" dirty="0"/>
              <a:t>Unterrichtsbezug muss aus dem Thema hervorgehen. </a:t>
            </a:r>
            <a:r>
              <a:rPr lang="de-DE" sz="1600" dirty="0" smtClean="0"/>
              <a:t>[…]</a:t>
            </a:r>
            <a:endParaRPr lang="de-DE" sz="1600" dirty="0"/>
          </a:p>
          <a:p>
            <a:pPr algn="just"/>
            <a:r>
              <a:rPr lang="de-DE" sz="1600" dirty="0" smtClean="0"/>
              <a:t>Das </a:t>
            </a:r>
            <a:r>
              <a:rPr lang="de-DE" sz="1600" dirty="0"/>
              <a:t>Thema ist so einzuschränken, dass eine vollständige </a:t>
            </a:r>
            <a:r>
              <a:rPr lang="de-DE" sz="1600" dirty="0" smtClean="0"/>
              <a:t>Behandlung im </a:t>
            </a:r>
            <a:r>
              <a:rPr lang="de-DE" sz="1600" b="1" i="1" u="sng" dirty="0"/>
              <a:t>Umfang von circa 25 Seiten</a:t>
            </a:r>
            <a:r>
              <a:rPr lang="de-DE" sz="1600" dirty="0"/>
              <a:t> möglich ist und über einen </a:t>
            </a:r>
            <a:r>
              <a:rPr lang="de-DE" sz="1600" b="1" i="1" u="sng" dirty="0" smtClean="0"/>
              <a:t>zeitlichen Rahmen </a:t>
            </a:r>
            <a:r>
              <a:rPr lang="de-DE" sz="1600" b="1" i="1" u="sng" dirty="0"/>
              <a:t>von 5 Monaten</a:t>
            </a:r>
            <a:r>
              <a:rPr lang="de-DE" sz="1600" dirty="0"/>
              <a:t> nicht hinausgeht</a:t>
            </a:r>
            <a:r>
              <a:rPr lang="de-DE" sz="1600" dirty="0" smtClean="0"/>
              <a:t>.</a:t>
            </a:r>
          </a:p>
          <a:p>
            <a:pPr algn="just"/>
            <a:endParaRPr lang="de-DE" sz="1600" dirty="0"/>
          </a:p>
          <a:p>
            <a:pPr algn="just"/>
            <a:r>
              <a:rPr lang="de-DE" sz="1600" dirty="0" smtClean="0"/>
              <a:t>Themen</a:t>
            </a:r>
            <a:r>
              <a:rPr lang="de-DE" sz="1600" dirty="0"/>
              <a:t>, die Rückschlüsse auf persönliche Angelegenheiten </a:t>
            </a:r>
            <a:r>
              <a:rPr lang="de-DE" sz="1600" dirty="0" smtClean="0"/>
              <a:t>einzelner Schüler </a:t>
            </a:r>
            <a:r>
              <a:rPr lang="de-DE" sz="1600" dirty="0"/>
              <a:t>oder Lehrer zulassen, sind nicht gestattet.</a:t>
            </a:r>
          </a:p>
        </p:txBody>
      </p:sp>
    </p:spTree>
    <p:extLst>
      <p:ext uri="{BB962C8B-B14F-4D97-AF65-F5344CB8AC3E}">
        <p14:creationId xmlns:p14="http://schemas.microsoft.com/office/powerpoint/2010/main" val="197103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800" dirty="0" smtClean="0"/>
              <a:t>3. </a:t>
            </a:r>
            <a:r>
              <a:rPr lang="de-DE" sz="4800" dirty="0"/>
              <a:t>Schriftliche Hausarbeit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11560" y="1916832"/>
            <a:ext cx="7488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C 6.4.1 </a:t>
            </a:r>
            <a:r>
              <a:rPr lang="de-DE" b="1" u="sng" dirty="0" smtClean="0"/>
              <a:t>BEARBEITUNGSZEIT</a:t>
            </a:r>
          </a:p>
          <a:p>
            <a:endParaRPr lang="de-DE" b="1" dirty="0"/>
          </a:p>
          <a:p>
            <a:r>
              <a:rPr lang="de-DE" dirty="0"/>
              <a:t>Für die Anfertigung der schriftlichen Hausarbeit steht den </a:t>
            </a:r>
            <a:r>
              <a:rPr lang="de-DE" dirty="0" smtClean="0"/>
              <a:t>Studienreferendaren ein </a:t>
            </a:r>
            <a:r>
              <a:rPr lang="de-DE" dirty="0"/>
              <a:t>Zeitraum von 5 Monaten zur Verfügung (§ 18 Abs. 5 LPO II).</a:t>
            </a:r>
          </a:p>
          <a:p>
            <a:r>
              <a:rPr lang="de-DE" dirty="0"/>
              <a:t>Die Fünfmonatsfrist beginnt mit dem Tag der Vergabe des Themas (</a:t>
            </a:r>
            <a:r>
              <a:rPr lang="de-DE" dirty="0" smtClean="0"/>
              <a:t>Datum auf </a:t>
            </a:r>
            <a:r>
              <a:rPr lang="de-DE" dirty="0"/>
              <a:t>der Bestätigung).</a:t>
            </a:r>
          </a:p>
        </p:txBody>
      </p:sp>
    </p:spTree>
    <p:extLst>
      <p:ext uri="{BB962C8B-B14F-4D97-AF65-F5344CB8AC3E}">
        <p14:creationId xmlns:p14="http://schemas.microsoft.com/office/powerpoint/2010/main" val="420840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800" dirty="0" smtClean="0"/>
              <a:t>3. </a:t>
            </a:r>
            <a:r>
              <a:rPr lang="de-DE" sz="4800" dirty="0" smtClean="0"/>
              <a:t>Schriftliche Hausarbeit</a:t>
            </a:r>
            <a:endParaRPr lang="de-DE" sz="4800" dirty="0"/>
          </a:p>
        </p:txBody>
      </p:sp>
      <p:sp>
        <p:nvSpPr>
          <p:cNvPr id="3" name="Textfeld 2"/>
          <p:cNvSpPr txBox="1"/>
          <p:nvPr/>
        </p:nvSpPr>
        <p:spPr>
          <a:xfrm>
            <a:off x="340820" y="1412776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Themen aus vergangenen Jahren (Auswahl):</a:t>
            </a:r>
          </a:p>
          <a:p>
            <a:r>
              <a:rPr lang="de-DE" sz="1400" dirty="0" smtClean="0"/>
              <a:t>Interreligiöses Lernen – Perspektiven, Möglichkeiten und Grenzen im RU</a:t>
            </a:r>
          </a:p>
          <a:p>
            <a:endParaRPr lang="de-DE" sz="1400" dirty="0"/>
          </a:p>
          <a:p>
            <a:r>
              <a:rPr lang="de-DE" sz="1400" dirty="0" smtClean="0"/>
              <a:t>Jüdisches Leben in Rothenburg o.d.T. – Eine Projektarbeit mit </a:t>
            </a:r>
            <a:r>
              <a:rPr lang="de-DE" sz="1400" dirty="0" err="1" smtClean="0"/>
              <a:t>GeoCache</a:t>
            </a:r>
            <a:r>
              <a:rPr lang="de-DE" sz="1400" dirty="0" smtClean="0"/>
              <a:t> im RU</a:t>
            </a:r>
          </a:p>
          <a:p>
            <a:endParaRPr lang="de-DE" sz="1400" dirty="0"/>
          </a:p>
          <a:p>
            <a:r>
              <a:rPr lang="de-DE" sz="1400" dirty="0" smtClean="0"/>
              <a:t>Heilige Räume – Impulse zur </a:t>
            </a:r>
            <a:r>
              <a:rPr lang="de-DE" sz="1400" dirty="0" err="1" smtClean="0"/>
              <a:t>Schulpastorla</a:t>
            </a:r>
            <a:r>
              <a:rPr lang="de-DE" sz="1400" dirty="0" smtClean="0"/>
              <a:t> und zum spirituellen Lernen im RU</a:t>
            </a:r>
          </a:p>
          <a:p>
            <a:endParaRPr lang="de-DE" sz="1400" dirty="0"/>
          </a:p>
          <a:p>
            <a:r>
              <a:rPr lang="de-DE" sz="1400" dirty="0" smtClean="0"/>
              <a:t>Kinder zwischen Flucht, Zwangsarbeit und Konsumzwang – Eine Unterrichtsreihe zu FLP 6.2</a:t>
            </a:r>
          </a:p>
          <a:p>
            <a:endParaRPr lang="de-DE" sz="1400" dirty="0"/>
          </a:p>
          <a:p>
            <a:r>
              <a:rPr lang="de-DE" sz="1400" dirty="0" smtClean="0"/>
              <a:t>Rezeptionsästhetik – Fiktionale Texte in der Bibel und ihre Auslegungsmöglichkeiten</a:t>
            </a:r>
          </a:p>
          <a:p>
            <a:endParaRPr lang="de-DE" sz="1400" dirty="0"/>
          </a:p>
          <a:p>
            <a:r>
              <a:rPr lang="de-DE" sz="1400" dirty="0" smtClean="0"/>
              <a:t>Kirchenraumpädagogik konkret – Ein Unterrichtsprojekt zu FLP 5.5</a:t>
            </a:r>
          </a:p>
          <a:p>
            <a:endParaRPr lang="de-DE" sz="1400" dirty="0"/>
          </a:p>
          <a:p>
            <a:r>
              <a:rPr lang="de-DE" sz="1400" dirty="0" smtClean="0"/>
              <a:t>Ben </a:t>
            </a:r>
            <a:r>
              <a:rPr lang="de-DE" sz="1400" dirty="0" err="1" smtClean="0"/>
              <a:t>Willikens</a:t>
            </a:r>
            <a:r>
              <a:rPr lang="de-DE" sz="1400" dirty="0" smtClean="0"/>
              <a:t> – Kreuzwegstationen: Abstrakte Kunst </a:t>
            </a:r>
            <a:r>
              <a:rPr lang="de-DE" sz="1400" dirty="0" smtClean="0"/>
              <a:t> im RU (</a:t>
            </a:r>
            <a:r>
              <a:rPr lang="de-DE" sz="1400" dirty="0" err="1" smtClean="0"/>
              <a:t>Jgst</a:t>
            </a:r>
            <a:r>
              <a:rPr lang="de-DE" sz="1400" dirty="0" smtClean="0"/>
              <a:t>. 10-12)</a:t>
            </a:r>
            <a:endParaRPr lang="de-DE" sz="1400" dirty="0" smtClean="0"/>
          </a:p>
          <a:p>
            <a:endParaRPr lang="de-DE" sz="1400" dirty="0"/>
          </a:p>
          <a:p>
            <a:r>
              <a:rPr lang="de-DE" sz="1400" dirty="0" smtClean="0"/>
              <a:t>Mit Julia und Titus Jesus begegnen – Eine Unterrichtssequenz im Rahmen von FLP K 5.4</a:t>
            </a:r>
          </a:p>
          <a:p>
            <a:endParaRPr lang="de-DE" sz="1400" dirty="0"/>
          </a:p>
          <a:p>
            <a:r>
              <a:rPr lang="de-DE" sz="1400" dirty="0" smtClean="0"/>
              <a:t>Jesus als Befreier des Menschen erfahren. Ein Plädoyer für einen Performativen RU</a:t>
            </a:r>
          </a:p>
          <a:p>
            <a:endParaRPr lang="de-DE" sz="1400" dirty="0"/>
          </a:p>
          <a:p>
            <a:r>
              <a:rPr lang="de-DE" sz="1400" dirty="0" smtClean="0"/>
              <a:t>Spiritualität im RU – Chancen und Möglichkeiten in unterschiedlichen Jahrgangsstufen </a:t>
            </a:r>
          </a:p>
          <a:p>
            <a:endParaRPr lang="de-DE" sz="1400" dirty="0"/>
          </a:p>
          <a:p>
            <a:r>
              <a:rPr lang="de-DE" sz="1400" dirty="0" smtClean="0"/>
              <a:t>Biografisches Lernen als Chance für den RU – Eine Unterrichtseinheit zum Hl. Kilian (FLP 7.4.2)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15023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730</Words>
  <Application>Microsoft Office PowerPoint</Application>
  <PresentationFormat>Bildschirmpräsentation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Cronus</vt:lpstr>
      <vt:lpstr>PowerPoint-Präsentation</vt:lpstr>
      <vt:lpstr>1. Organisatorisches</vt:lpstr>
      <vt:lpstr>2. Fragen aus den Seminarberichten</vt:lpstr>
      <vt:lpstr>Stufen der religiösen Entwicklung von Kindern und Jugendlichen - Stufenmodelle</vt:lpstr>
      <vt:lpstr>3. Schriftliche Hausarbeit</vt:lpstr>
      <vt:lpstr>2. Schriftliche Hausarbeit</vt:lpstr>
      <vt:lpstr>2. Schriftliche Hausarbeit</vt:lpstr>
      <vt:lpstr>3. Schriftliche Hausarbeit</vt:lpstr>
      <vt:lpstr>3. Schriftliche Hausarbeit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Gerald Mackenrodt</dc:creator>
  <cp:lastModifiedBy>Gerald Mackenrodt</cp:lastModifiedBy>
  <cp:revision>103</cp:revision>
  <dcterms:created xsi:type="dcterms:W3CDTF">2008-09-18T17:53:13Z</dcterms:created>
  <dcterms:modified xsi:type="dcterms:W3CDTF">2017-03-27T18:37:14Z</dcterms:modified>
</cp:coreProperties>
</file>