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4763EBB9-EF90-4D54-9F12-28C887A9A25B}" type="datetimeFigureOut">
              <a:rPr lang="de-DE" smtClean="0"/>
              <a:pPr/>
              <a:t>03.12.17</a:t>
            </a:fld>
            <a:endParaRPr lang="de-DE"/>
          </a:p>
        </p:txBody>
      </p:sp>
      <p:sp>
        <p:nvSpPr>
          <p:cNvPr id="17" name="Fußzeilenplatzhalter 16"/>
          <p:cNvSpPr>
            <a:spLocks noGrp="1"/>
          </p:cNvSpPr>
          <p:nvPr>
            <p:ph type="ftr" sz="quarter" idx="11"/>
          </p:nvPr>
        </p:nvSpPr>
        <p:spPr/>
        <p:txBody>
          <a:bodyPr/>
          <a:lstStyle/>
          <a:p>
            <a:endParaRPr lang="de-DE"/>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B6F910-E374-46B5-9536-3FF320AB95CF}" type="slidenum">
              <a:rPr lang="de-DE" smtClean="0"/>
              <a:pPr/>
              <a:t>‹Nr.›</a:t>
            </a:fld>
            <a:endParaRPr lang="de-DE"/>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4763EBB9-EF90-4D54-9F12-28C887A9A25B}" type="datetimeFigureOut">
              <a:rPr lang="de-DE" smtClean="0"/>
              <a:pPr/>
              <a:t>03.12.17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B6F910-E374-46B5-9536-3FF320AB95CF}"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89B6F910-E374-46B5-9536-3FF320AB95CF}" type="slidenum">
              <a:rPr lang="de-DE" smtClean="0"/>
              <a:pPr/>
              <a:t>‹Nr.›</a:t>
            </a:fld>
            <a:endParaRPr lang="de-DE"/>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4763EBB9-EF90-4D54-9F12-28C887A9A25B}" type="datetimeFigureOut">
              <a:rPr lang="de-DE" smtClean="0"/>
              <a:pPr/>
              <a:t>03.12.17</a:t>
            </a:fld>
            <a:endParaRPr lang="de-DE"/>
          </a:p>
        </p:txBody>
      </p:sp>
      <p:sp>
        <p:nvSpPr>
          <p:cNvPr id="5" name="Fußzeilenplatzhalter 4"/>
          <p:cNvSpPr>
            <a:spLocks noGrp="1"/>
          </p:cNvSpPr>
          <p:nvPr>
            <p:ph type="ftr" sz="quarter" idx="11"/>
          </p:nvPr>
        </p:nvSpPr>
        <p:spPr/>
        <p:txBody>
          <a:bodyPr/>
          <a:lstStyle/>
          <a:p>
            <a:endParaRPr lang="de-DE"/>
          </a:p>
        </p:txBody>
      </p:sp>
      <p:sp>
        <p:nvSpPr>
          <p:cNvPr id="2" name="Vertikaler Titel 1"/>
          <p:cNvSpPr>
            <a:spLocks noGrp="1"/>
          </p:cNvSpPr>
          <p:nvPr>
            <p:ph type="title" orient="vert"/>
          </p:nvPr>
        </p:nvSpPr>
        <p:spPr>
          <a:xfrm>
            <a:off x="7391400" y="304801"/>
            <a:ext cx="1447800" cy="5851525"/>
          </a:xfrm>
        </p:spPr>
        <p:txBody>
          <a:bodyPr vert="eaVert"/>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a:t>Titelmasterformat durch Klicken bearbeiten</a:t>
            </a:r>
            <a:endParaRPr kumimoji="0" lang="en-US"/>
          </a:p>
        </p:txBody>
      </p:sp>
      <p:sp>
        <p:nvSpPr>
          <p:cNvPr id="4" name="Datumsplatzhalter 3"/>
          <p:cNvSpPr>
            <a:spLocks noGrp="1"/>
          </p:cNvSpPr>
          <p:nvPr>
            <p:ph type="dt" sz="half" idx="10"/>
          </p:nvPr>
        </p:nvSpPr>
        <p:spPr/>
        <p:txBody>
          <a:bodyPr/>
          <a:lstStyle/>
          <a:p>
            <a:fld id="{4763EBB9-EF90-4D54-9F12-28C887A9A25B}" type="datetimeFigureOut">
              <a:rPr lang="de-DE" smtClean="0"/>
              <a:pPr/>
              <a:t>03.12.17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361688" y="1026372"/>
            <a:ext cx="457200" cy="441325"/>
          </a:xfrm>
        </p:spPr>
        <p:txBody>
          <a:bodyPr/>
          <a:lstStyle/>
          <a:p>
            <a:fld id="{89B6F910-E374-46B5-9536-3FF320AB95CF}" type="slidenum">
              <a:rPr lang="de-DE" smtClean="0"/>
              <a:pPr/>
              <a:t>‹Nr.›</a:t>
            </a:fld>
            <a:endParaRPr lang="de-DE"/>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de-DE"/>
          </a:p>
        </p:txBody>
      </p:sp>
      <p:sp>
        <p:nvSpPr>
          <p:cNvPr id="4" name="Datumsplatzhalter 3"/>
          <p:cNvSpPr>
            <a:spLocks noGrp="1"/>
          </p:cNvSpPr>
          <p:nvPr>
            <p:ph type="dt" sz="half" idx="10"/>
          </p:nvPr>
        </p:nvSpPr>
        <p:spPr/>
        <p:txBody>
          <a:bodyPr/>
          <a:lstStyle/>
          <a:p>
            <a:fld id="{4763EBB9-EF90-4D54-9F12-28C887A9A25B}" type="datetimeFigureOut">
              <a:rPr lang="de-DE" smtClean="0"/>
              <a:pPr/>
              <a:t>03.12.17</a:t>
            </a:fld>
            <a:endParaRPr lang="de-DE"/>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B6F910-E374-46B5-9536-3FF320AB95CF}" type="slidenum">
              <a:rPr lang="de-DE" smtClean="0"/>
              <a:pPr/>
              <a:t>‹Nr.›</a:t>
            </a:fld>
            <a:endParaRPr lang="de-DE"/>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4763EBB9-EF90-4D54-9F12-28C887A9A25B}" type="datetimeFigureOut">
              <a:rPr lang="de-DE" smtClean="0"/>
              <a:pPr/>
              <a:t>03.12.17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B6F910-E374-46B5-9536-3FF320AB95CF}" type="slidenum">
              <a:rPr lang="de-DE" smtClean="0"/>
              <a:pPr/>
              <a:t>‹Nr.›</a:t>
            </a:fld>
            <a:endParaRPr lang="de-DE"/>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7" name="Datumsplatzhalter 6"/>
          <p:cNvSpPr>
            <a:spLocks noGrp="1"/>
          </p:cNvSpPr>
          <p:nvPr>
            <p:ph type="dt" sz="half" idx="10"/>
          </p:nvPr>
        </p:nvSpPr>
        <p:spPr/>
        <p:txBody>
          <a:bodyPr/>
          <a:lstStyle/>
          <a:p>
            <a:fld id="{4763EBB9-EF90-4D54-9F12-28C887A9A25B}" type="datetimeFigureOut">
              <a:rPr lang="de-DE" smtClean="0"/>
              <a:pPr/>
              <a:t>03.12.17</a:t>
            </a:fld>
            <a:endParaRPr lang="de-DE"/>
          </a:p>
        </p:txBody>
      </p:sp>
      <p:sp>
        <p:nvSpPr>
          <p:cNvPr id="8" name="Fußzeilenplatzhalter 7"/>
          <p:cNvSpPr>
            <a:spLocks noGrp="1"/>
          </p:cNvSpPr>
          <p:nvPr>
            <p:ph type="ftr" sz="quarter" idx="11"/>
          </p:nvPr>
        </p:nvSpPr>
        <p:spPr>
          <a:xfrm>
            <a:off x="304800" y="6409944"/>
            <a:ext cx="3581400" cy="365760"/>
          </a:xfrm>
        </p:spPr>
        <p:txBody>
          <a:bodyPr/>
          <a:lstStyle/>
          <a:p>
            <a:endParaRPr lang="de-DE"/>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89B6F910-E374-46B5-9536-3FF320AB95CF}" type="slidenum">
              <a:rPr lang="de-DE" smtClean="0"/>
              <a:pPr/>
              <a:t>‹Nr.›</a:t>
            </a:fld>
            <a:endParaRPr lang="de-DE"/>
          </a:p>
        </p:txBody>
      </p:sp>
      <p:sp>
        <p:nvSpPr>
          <p:cNvPr id="23" name="Titel 22"/>
          <p:cNvSpPr>
            <a:spLocks noGrp="1"/>
          </p:cNvSpPr>
          <p:nvPr>
            <p:ph type="title"/>
          </p:nvPr>
        </p:nvSpPr>
        <p:spPr/>
        <p:txBody>
          <a:bodyPr rtlCol="0" anchor="b" anchorCtr="0"/>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4763EBB9-EF90-4D54-9F12-28C887A9A25B}" type="datetimeFigureOut">
              <a:rPr lang="de-DE" smtClean="0"/>
              <a:pPr/>
              <a:t>03.12.17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4343400" y="1036020"/>
            <a:ext cx="457200" cy="441325"/>
          </a:xfrm>
        </p:spPr>
        <p:txBody>
          <a:bodyPr/>
          <a:lstStyle/>
          <a:p>
            <a:fld id="{89B6F910-E374-46B5-9536-3FF320AB95C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4763EBB9-EF90-4D54-9F12-28C887A9A25B}" type="datetimeFigureOut">
              <a:rPr lang="de-DE" smtClean="0"/>
              <a:pPr/>
              <a:t>03.12.17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B6F910-E374-46B5-9536-3FF320AB95C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B6F910-E374-46B5-9536-3FF320AB95CF}" type="slidenum">
              <a:rPr lang="de-DE" smtClean="0"/>
              <a:pPr/>
              <a:t>‹Nr.›</a:t>
            </a:fld>
            <a:endParaRPr lang="de-DE"/>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4763EBB9-EF90-4D54-9F12-28C887A9A25B}" type="datetimeFigureOut">
              <a:rPr lang="de-DE" smtClean="0"/>
              <a:pPr/>
              <a:t>03.12.17</a:t>
            </a:fld>
            <a:endParaRPr lang="de-DE"/>
          </a:p>
        </p:txBody>
      </p:sp>
      <p:sp>
        <p:nvSpPr>
          <p:cNvPr id="6" name="Fußzeilenplatzhalter 5"/>
          <p:cNvSpPr>
            <a:spLocks noGrp="1"/>
          </p:cNvSpPr>
          <p:nvPr>
            <p:ph type="ftr" sz="quarter" idx="11"/>
          </p:nvPr>
        </p:nvSpPr>
        <p:spPr>
          <a:xfrm>
            <a:off x="301752" y="6410848"/>
            <a:ext cx="3383280" cy="365760"/>
          </a:xfrm>
        </p:spPr>
        <p:txBody>
          <a:bodyPr/>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89B6F910-E374-46B5-9536-3FF320AB95CF}" type="slidenum">
              <a:rPr lang="de-DE" smtClean="0"/>
              <a:pPr/>
              <a:t>‹Nr.›</a:t>
            </a:fld>
            <a:endParaRPr lang="de-DE"/>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4763EBB9-EF90-4D54-9F12-28C887A9A25B}" type="datetimeFigureOut">
              <a:rPr lang="de-DE" smtClean="0"/>
              <a:pPr/>
              <a:t>03.12.17</a:t>
            </a:fld>
            <a:endParaRPr lang="de-DE"/>
          </a:p>
        </p:txBody>
      </p:sp>
      <p:sp>
        <p:nvSpPr>
          <p:cNvPr id="6" name="Fußzeilenplatzhalter 5"/>
          <p:cNvSpPr>
            <a:spLocks noGrp="1"/>
          </p:cNvSpPr>
          <p:nvPr>
            <p:ph type="ftr" sz="quarter" idx="11"/>
          </p:nvPr>
        </p:nvSpPr>
        <p:spPr>
          <a:xfrm>
            <a:off x="301752" y="6410848"/>
            <a:ext cx="3584448" cy="365760"/>
          </a:xfrm>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763EBB9-EF90-4D54-9F12-28C887A9A25B}" type="datetimeFigureOut">
              <a:rPr lang="de-DE" smtClean="0"/>
              <a:pPr/>
              <a:t>03.12.17</a:t>
            </a:fld>
            <a:endParaRPr lang="de-DE"/>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de-DE"/>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B6F910-E374-46B5-9536-3FF320AB95CF}" type="slidenum">
              <a:rPr lang="de-DE" smtClean="0"/>
              <a:pPr/>
              <a:t>‹Nr.›</a:t>
            </a:fld>
            <a:endParaRPr lang="de-DE"/>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4" Type="http://schemas.openxmlformats.org/officeDocument/2006/relationships/slide" Target="slide9.xml"/><Relationship Id="rId1" Type="http://schemas.openxmlformats.org/officeDocument/2006/relationships/slideLayout" Target="../slideLayouts/slideLayout6.xml"/><Relationship Id="rId2"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artikel_44534_bilder_value_3_konkordat.pdf" TargetMode="External"/><Relationship Id="rId4" Type="http://schemas.openxmlformats.org/officeDocument/2006/relationships/hyperlink" Target="Pius_XI_and_the_mystery_of_the_disapperead_encyclical.mp4" TargetMode="External"/><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57224" y="1928802"/>
            <a:ext cx="7500990" cy="1846659"/>
          </a:xfrm>
          <a:prstGeom prst="rect">
            <a:avLst/>
          </a:prstGeom>
          <a:noFill/>
        </p:spPr>
        <p:txBody>
          <a:bodyPr wrap="square" rtlCol="0" anchor="ctr">
            <a:spAutoFit/>
          </a:bodyPr>
          <a:lstStyle/>
          <a:p>
            <a:pPr algn="ctr"/>
            <a:r>
              <a:rPr lang="de-DE" sz="3200" dirty="0"/>
              <a:t>Seminar 2016/18</a:t>
            </a:r>
          </a:p>
          <a:p>
            <a:pPr algn="ctr"/>
            <a:r>
              <a:rPr lang="de-DE" sz="3200" dirty="0"/>
              <a:t>am</a:t>
            </a:r>
          </a:p>
          <a:p>
            <a:pPr algn="ctr"/>
            <a:r>
              <a:rPr lang="de-DE" sz="3200" dirty="0"/>
              <a:t>Riemenscheider-Gymnasium Würzburg</a:t>
            </a:r>
          </a:p>
          <a:p>
            <a:pPr algn="ctr"/>
            <a:endParaRPr lang="de-DE" dirty="0"/>
          </a:p>
        </p:txBody>
      </p:sp>
      <p:sp>
        <p:nvSpPr>
          <p:cNvPr id="3" name="Textfeld 2"/>
          <p:cNvSpPr txBox="1"/>
          <p:nvPr/>
        </p:nvSpPr>
        <p:spPr>
          <a:xfrm>
            <a:off x="2942038" y="4797152"/>
            <a:ext cx="3342582" cy="646331"/>
          </a:xfrm>
          <a:prstGeom prst="rect">
            <a:avLst/>
          </a:prstGeom>
          <a:noFill/>
        </p:spPr>
        <p:txBody>
          <a:bodyPr wrap="none" rtlCol="0">
            <a:spAutoFit/>
          </a:bodyPr>
          <a:lstStyle/>
          <a:p>
            <a:r>
              <a:rPr lang="de-DE" dirty="0" smtClean="0"/>
              <a:t>20</a:t>
            </a:r>
            <a:r>
              <a:rPr lang="de-DE" dirty="0" smtClean="0"/>
              <a:t>. </a:t>
            </a:r>
            <a:r>
              <a:rPr lang="de-DE" dirty="0"/>
              <a:t>Fachsitzung am </a:t>
            </a:r>
            <a:r>
              <a:rPr lang="de-DE" dirty="0" smtClean="0"/>
              <a:t>04.12.2017</a:t>
            </a:r>
            <a:endParaRPr lang="de-DE" dirty="0"/>
          </a:p>
          <a:p>
            <a:pPr algn="ctr"/>
            <a:r>
              <a:rPr lang="de-DE" dirty="0"/>
              <a:t>4</a:t>
            </a:r>
            <a:r>
              <a:rPr lang="de-DE" dirty="0" smtClean="0"/>
              <a:t>. </a:t>
            </a:r>
            <a:r>
              <a:rPr lang="de-DE" dirty="0"/>
              <a:t>Seminartag</a:t>
            </a:r>
          </a:p>
        </p:txBody>
      </p:sp>
      <p:sp>
        <p:nvSpPr>
          <p:cNvPr id="4" name="Rechteck 3"/>
          <p:cNvSpPr/>
          <p:nvPr/>
        </p:nvSpPr>
        <p:spPr>
          <a:xfrm>
            <a:off x="1357290" y="285728"/>
            <a:ext cx="6697539" cy="830997"/>
          </a:xfrm>
          <a:prstGeom prst="rect">
            <a:avLst/>
          </a:prstGeom>
        </p:spPr>
        <p:txBody>
          <a:bodyPr wrap="none">
            <a:spAutoFit/>
          </a:bodyPr>
          <a:lstStyle/>
          <a:p>
            <a:r>
              <a:rPr lang="de-DE" sz="4800" dirty="0">
                <a:latin typeface="Garamond" pitchFamily="18" charset="0"/>
              </a:rPr>
              <a:t>Katholische Religionslehre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a:t>
            </a:r>
            <a:r>
              <a:rPr lang="de-DE" dirty="0" smtClean="0"/>
              <a:t>. Gesetzliche Grundlagen des RU</a:t>
            </a:r>
            <a:endParaRPr lang="de-DE" dirty="0"/>
          </a:p>
        </p:txBody>
      </p:sp>
      <p:sp>
        <p:nvSpPr>
          <p:cNvPr id="3" name="Textfeld 2"/>
          <p:cNvSpPr txBox="1"/>
          <p:nvPr/>
        </p:nvSpPr>
        <p:spPr>
          <a:xfrm>
            <a:off x="285720" y="1571612"/>
            <a:ext cx="8572560" cy="4247317"/>
          </a:xfrm>
          <a:prstGeom prst="rect">
            <a:avLst/>
          </a:prstGeom>
          <a:noFill/>
        </p:spPr>
        <p:txBody>
          <a:bodyPr wrap="square" rtlCol="0">
            <a:spAutoFit/>
          </a:bodyPr>
          <a:lstStyle/>
          <a:p>
            <a:r>
              <a:rPr lang="de-DE" sz="2000" u="sng" dirty="0" smtClean="0"/>
              <a:t>II. Konkordat</a:t>
            </a:r>
          </a:p>
          <a:p>
            <a:r>
              <a:rPr lang="de-DE" dirty="0" smtClean="0"/>
              <a:t> </a:t>
            </a:r>
          </a:p>
          <a:p>
            <a:r>
              <a:rPr lang="de-DE" dirty="0" smtClean="0"/>
              <a:t>Am 29. März 1924 wurde zwischen dem Freistaat Bayern und dem Heiligen Stuhl ein Konkordat abgeschlossen, das bis heute Gültigkeit hat.</a:t>
            </a:r>
          </a:p>
          <a:p>
            <a:r>
              <a:rPr lang="de-DE" dirty="0" smtClean="0"/>
              <a:t> </a:t>
            </a:r>
          </a:p>
          <a:p>
            <a:r>
              <a:rPr lang="de-DE" dirty="0" smtClean="0"/>
              <a:t>Bestimmungen für die Schulen:</a:t>
            </a:r>
          </a:p>
          <a:p>
            <a:pPr lvl="0">
              <a:buFont typeface="Wingdings" pitchFamily="2" charset="2"/>
              <a:buChar char="§"/>
            </a:pPr>
            <a:r>
              <a:rPr lang="de-DE" dirty="0" smtClean="0"/>
              <a:t> Religion als ordentliches Unterrichtsfach in allen Schularten </a:t>
            </a:r>
            <a:br>
              <a:rPr lang="de-DE" dirty="0" smtClean="0"/>
            </a:br>
            <a:r>
              <a:rPr lang="de-DE" dirty="0" smtClean="0"/>
              <a:t>   (Art. 4, § 3 und Art. 7, § 1)</a:t>
            </a:r>
          </a:p>
          <a:p>
            <a:pPr lvl="0">
              <a:buFont typeface="Wingdings" pitchFamily="2" charset="2"/>
              <a:buChar char="§"/>
            </a:pPr>
            <a:r>
              <a:rPr lang="de-DE" dirty="0" smtClean="0"/>
              <a:t> Aufsicht über den Religionsunterricht durch die Kirche (Art. 8)</a:t>
            </a:r>
          </a:p>
          <a:p>
            <a:pPr lvl="0">
              <a:buFont typeface="Wingdings" pitchFamily="2" charset="2"/>
              <a:buChar char="§"/>
            </a:pPr>
            <a:r>
              <a:rPr lang="de-DE" dirty="0" smtClean="0"/>
              <a:t> Konfessionelle Lehrerbildung (Art. 5, § 3)</a:t>
            </a:r>
          </a:p>
          <a:p>
            <a:pPr lvl="0">
              <a:buFont typeface="Wingdings" pitchFamily="2" charset="2"/>
              <a:buChar char="§"/>
            </a:pPr>
            <a:r>
              <a:rPr lang="de-DE" dirty="0" smtClean="0"/>
              <a:t> Recht der Eltern auf Errichtung von Konfessionsschulen (Art. 6)</a:t>
            </a:r>
          </a:p>
          <a:p>
            <a:pPr lvl="0">
              <a:buFont typeface="Wingdings" pitchFamily="2" charset="2"/>
              <a:buChar char="§"/>
            </a:pPr>
            <a:r>
              <a:rPr lang="de-DE" dirty="0" smtClean="0"/>
              <a:t> Beanstandungsrecht bei Religionslehrern an den höheren Lehranstalten </a:t>
            </a:r>
            <a:br>
              <a:rPr lang="de-DE" dirty="0" smtClean="0"/>
            </a:br>
            <a:r>
              <a:rPr lang="de-DE" dirty="0" smtClean="0"/>
              <a:t>   (Art. 3, §§1-2)</a:t>
            </a:r>
          </a:p>
          <a:p>
            <a:pPr lvl="0">
              <a:buFont typeface="Wingdings" pitchFamily="2" charset="2"/>
              <a:buChar char="§"/>
            </a:pPr>
            <a:r>
              <a:rPr lang="de-DE" dirty="0" smtClean="0"/>
              <a:t> </a:t>
            </a:r>
            <a:r>
              <a:rPr lang="de-DE" dirty="0" err="1" smtClean="0"/>
              <a:t>Missio</a:t>
            </a:r>
            <a:r>
              <a:rPr lang="de-DE" dirty="0" smtClean="0"/>
              <a:t> canonica für Religionslehrer an den Schulen (Art. 5, § 2)</a:t>
            </a:r>
          </a:p>
          <a:p>
            <a:endParaRPr lang="de-DE" dirty="0"/>
          </a:p>
        </p:txBody>
      </p:sp>
    </p:spTree>
    <p:extLst>
      <p:ext uri="{BB962C8B-B14F-4D97-AF65-F5344CB8AC3E}">
        <p14:creationId xmlns:p14="http://schemas.microsoft.com/office/powerpoint/2010/main" val="2027598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260648"/>
            <a:ext cx="8501122" cy="5724644"/>
          </a:xfrm>
          <a:prstGeom prst="rect">
            <a:avLst/>
          </a:prstGeom>
          <a:noFill/>
        </p:spPr>
        <p:txBody>
          <a:bodyPr wrap="square" rtlCol="0">
            <a:spAutoFit/>
          </a:bodyPr>
          <a:lstStyle/>
          <a:p>
            <a:r>
              <a:rPr lang="de-DE" sz="2400" b="1" u="sng" dirty="0"/>
              <a:t>Bischöfliche Verlautbarungen (</a:t>
            </a:r>
            <a:r>
              <a:rPr lang="de-DE" sz="2400" b="1" u="sng" dirty="0" smtClean="0"/>
              <a:t>I)</a:t>
            </a:r>
          </a:p>
          <a:p>
            <a:r>
              <a:rPr lang="de-DE" sz="2000" b="1" u="sng" dirty="0" smtClean="0"/>
              <a:t>Synodenbeschluss</a:t>
            </a:r>
            <a:r>
              <a:rPr lang="de-DE" sz="2000" b="1" u="sng" dirty="0" smtClean="0"/>
              <a:t>: Religionsunterricht in der Schule (1975)</a:t>
            </a:r>
          </a:p>
          <a:p>
            <a:r>
              <a:rPr lang="de-DE" sz="1400" b="1" u="sng" dirty="0" smtClean="0"/>
              <a:t>(ebd. 2.3.4 im Bereich „Religionsunterricht aus pädagogischer Sicht“)</a:t>
            </a:r>
            <a:endParaRPr lang="de-DE" sz="1400" b="1" u="sng" dirty="0"/>
          </a:p>
          <a:p>
            <a:endParaRPr lang="de-DE" sz="1400" dirty="0" smtClean="0"/>
          </a:p>
          <a:p>
            <a:r>
              <a:rPr lang="de-DE" sz="1400" dirty="0" smtClean="0"/>
              <a:t>Wenn </a:t>
            </a:r>
            <a:r>
              <a:rPr lang="de-DE" sz="1400" dirty="0" smtClean="0"/>
              <a:t>man den </a:t>
            </a:r>
            <a:r>
              <a:rPr lang="de-DE" sz="1400" dirty="0" err="1" smtClean="0"/>
              <a:t>Phänomenbereich</a:t>
            </a:r>
            <a:r>
              <a:rPr lang="de-DE" sz="1400" dirty="0" smtClean="0"/>
              <a:t> „Religion“ überblickt, wenn man bedenkt, dass seine konkrete Ausprägung in unserem Kulturkreis das Christentum darstellt, und wenn man dazu die Aufgaben einer „Schule für alle“ berücksichtigt, so gibt es drei Argumentationsstränge für die schulische Begründung von Religionsunterricht:</a:t>
            </a:r>
          </a:p>
          <a:p>
            <a:pPr lvl="5"/>
            <a:r>
              <a:rPr lang="de-DE" sz="1400" dirty="0" smtClean="0"/>
              <a:t>- kulturgeschichtlich</a:t>
            </a:r>
          </a:p>
          <a:p>
            <a:pPr lvl="5"/>
            <a:r>
              <a:rPr lang="de-DE" sz="1400" dirty="0" smtClean="0"/>
              <a:t>- anthropologisch</a:t>
            </a:r>
          </a:p>
          <a:p>
            <a:pPr lvl="5"/>
            <a:r>
              <a:rPr lang="de-DE" sz="1400" dirty="0" smtClean="0"/>
              <a:t>- gesellschaftlich</a:t>
            </a:r>
          </a:p>
          <a:p>
            <a:endParaRPr lang="de-DE" sz="1400" dirty="0"/>
          </a:p>
          <a:p>
            <a:r>
              <a:rPr lang="de-DE" sz="1400" dirty="0" smtClean="0"/>
              <a:t>Es </a:t>
            </a:r>
            <a:r>
              <a:rPr lang="de-DE" sz="1400" dirty="0" smtClean="0"/>
              <a:t>muss demnach Religionsunterricht in der Schule </a:t>
            </a:r>
            <a:r>
              <a:rPr lang="de-DE" sz="1400" dirty="0" smtClean="0"/>
              <a:t>geben</a:t>
            </a:r>
            <a:endParaRPr lang="de-DE" sz="1400" dirty="0" smtClean="0"/>
          </a:p>
          <a:p>
            <a:pPr marL="285750" indent="-285750">
              <a:buFontTx/>
              <a:buChar char="-"/>
            </a:pPr>
            <a:r>
              <a:rPr lang="de-DE" sz="1400" dirty="0" smtClean="0"/>
              <a:t>weil die Schule den jungen Menschen mit den geistigen Überlieferungen vertraut machen soll, die unsere kulturelle Situation geprägt haben, und weil Christentum in seinen Konfessionen zu unseren prägenden geistigen Überlieferungen gehört;</a:t>
            </a:r>
          </a:p>
          <a:p>
            <a:pPr marL="285750" indent="-285750">
              <a:buFontTx/>
              <a:buChar char="-"/>
            </a:pPr>
            <a:r>
              <a:rPr lang="de-DE" sz="1400" dirty="0" smtClean="0"/>
              <a:t>weil die Schule dem jungen Menschen zur Selbstwerdung verhelfen soll und weil der Religionsunterricht durch sein Fragen nach dem Sinn-Grund dazu hilft, die eigene Rolle und Aufgabe in der Gemeinschaft und im Leben angemessen zu sehen und wahrzunehmen;</a:t>
            </a:r>
          </a:p>
          <a:p>
            <a:pPr marL="285750" indent="-285750">
              <a:buFontTx/>
              <a:buChar char="-"/>
            </a:pPr>
            <a:r>
              <a:rPr lang="de-DE" sz="1400" dirty="0" smtClean="0"/>
              <a:t>weil die Schule sich nicht zufrieden geben kann mit der Anpassung des Schülers an die verwaltete Welt und weil der Religionsunterricht auf die Relativierung unberechtigter Absolutheitsansprüche angelegt ist, auf Proteste gegen Unstimmigkeiten und auf verändernde Taten.</a:t>
            </a:r>
          </a:p>
          <a:p>
            <a:endParaRPr lang="de-DE" sz="1400" dirty="0" smtClean="0"/>
          </a:p>
          <a:p>
            <a:r>
              <a:rPr lang="de-DE" sz="1400" dirty="0" smtClean="0"/>
              <a:t>Jeder dieser drei Argumentationsstränge hat sein spezifisches Gewicht. Werden sie miteinander verflochten, so resultiert daraus die Notwendigkeit des Religionsunterrichts in der öffentlichen Schule.</a:t>
            </a:r>
            <a:endParaRPr lang="de-DE" sz="1400" dirty="0"/>
          </a:p>
        </p:txBody>
      </p:sp>
    </p:spTree>
    <p:extLst>
      <p:ext uri="{BB962C8B-B14F-4D97-AF65-F5344CB8AC3E}">
        <p14:creationId xmlns:p14="http://schemas.microsoft.com/office/powerpoint/2010/main" val="1571949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260648"/>
            <a:ext cx="8208912" cy="5539978"/>
          </a:xfrm>
          <a:prstGeom prst="rect">
            <a:avLst/>
          </a:prstGeom>
          <a:noFill/>
        </p:spPr>
        <p:txBody>
          <a:bodyPr wrap="square" rtlCol="0">
            <a:spAutoFit/>
          </a:bodyPr>
          <a:lstStyle/>
          <a:p>
            <a:r>
              <a:rPr lang="de-DE" sz="2400" b="1" u="sng" dirty="0" smtClean="0"/>
              <a:t>Bischöfliche Verlautbarungen (II)</a:t>
            </a:r>
          </a:p>
          <a:p>
            <a:endParaRPr lang="de-DE" sz="2400" b="1" u="sng" dirty="0"/>
          </a:p>
          <a:p>
            <a:r>
              <a:rPr lang="de-DE" b="1" u="sng" dirty="0" smtClean="0"/>
              <a:t>Der Religionsunterricht vor neuen Herausforderungen (2005)</a:t>
            </a:r>
          </a:p>
          <a:p>
            <a:r>
              <a:rPr lang="de-DE" sz="1600" i="1" u="sng" dirty="0"/>
              <a:t>e</a:t>
            </a:r>
            <a:r>
              <a:rPr lang="de-DE" sz="1600" i="1" u="sng" dirty="0" smtClean="0"/>
              <a:t>bd. 3. Die Aufgaben des katholischen Religionsunterrichts</a:t>
            </a:r>
            <a:endParaRPr lang="de-DE" sz="1600" i="1" u="sng" dirty="0"/>
          </a:p>
          <a:p>
            <a:r>
              <a:rPr lang="de-DE" dirty="0" smtClean="0"/>
              <a:t>Unter </a:t>
            </a:r>
            <a:r>
              <a:rPr lang="de-DE" dirty="0"/>
              <a:t>den veränderten Bedingungen </a:t>
            </a:r>
            <a:r>
              <a:rPr lang="de-DE" dirty="0" smtClean="0"/>
              <a:t>kann </a:t>
            </a:r>
            <a:r>
              <a:rPr lang="de-DE" dirty="0"/>
              <a:t>der Religionsunterricht sein </a:t>
            </a:r>
          </a:p>
          <a:p>
            <a:r>
              <a:rPr lang="de-DE" dirty="0"/>
              <a:t>Ziel, die Schülerinnen und Schüler </a:t>
            </a:r>
            <a:r>
              <a:rPr lang="de-DE" dirty="0" smtClean="0"/>
              <a:t>zu </a:t>
            </a:r>
            <a:r>
              <a:rPr lang="de-DE" dirty="0"/>
              <a:t>verantwortlichem Denken und </a:t>
            </a:r>
          </a:p>
          <a:p>
            <a:r>
              <a:rPr lang="de-DE" dirty="0"/>
              <a:t>Handeln im Hinblick auf Religion </a:t>
            </a:r>
            <a:r>
              <a:rPr lang="de-DE" dirty="0" smtClean="0"/>
              <a:t>und </a:t>
            </a:r>
            <a:r>
              <a:rPr lang="de-DE" dirty="0"/>
              <a:t>Glaube zu befähigen und </a:t>
            </a:r>
            <a:r>
              <a:rPr lang="de-DE" dirty="0" smtClean="0"/>
              <a:t>Glaube </a:t>
            </a:r>
            <a:r>
              <a:rPr lang="de-DE" dirty="0"/>
              <a:t>zu ermöglichen, nur </a:t>
            </a:r>
            <a:r>
              <a:rPr lang="de-DE" dirty="0" smtClean="0"/>
              <a:t>erreichen, wenn </a:t>
            </a:r>
            <a:r>
              <a:rPr lang="de-DE" dirty="0"/>
              <a:t>er gemäß seiner gewachsenen </a:t>
            </a:r>
            <a:r>
              <a:rPr lang="de-DE" dirty="0" smtClean="0"/>
              <a:t>Bedeutung </a:t>
            </a:r>
            <a:r>
              <a:rPr lang="de-DE" dirty="0"/>
              <a:t>weiterentwickelt wird. </a:t>
            </a:r>
          </a:p>
          <a:p>
            <a:r>
              <a:rPr lang="de-DE" dirty="0"/>
              <a:t>Bestimmte Schwerpunkte sollen </a:t>
            </a:r>
            <a:r>
              <a:rPr lang="de-DE" dirty="0" smtClean="0"/>
              <a:t>neu </a:t>
            </a:r>
            <a:r>
              <a:rPr lang="de-DE" dirty="0"/>
              <a:t>gesetzt werden. Zukünftig wird</a:t>
            </a:r>
          </a:p>
          <a:p>
            <a:r>
              <a:rPr lang="de-DE" dirty="0"/>
              <a:t>der Religionsunterricht in der </a:t>
            </a:r>
            <a:r>
              <a:rPr lang="de-DE" dirty="0" smtClean="0"/>
              <a:t>Schule </a:t>
            </a:r>
            <a:r>
              <a:rPr lang="de-DE" dirty="0"/>
              <a:t>sich drei Aufgaben mit </a:t>
            </a:r>
            <a:r>
              <a:rPr lang="de-DE" dirty="0" smtClean="0"/>
              <a:t>noch </a:t>
            </a:r>
            <a:r>
              <a:rPr lang="de-DE" dirty="0"/>
              <a:t>größerem Nachdruck stellen </a:t>
            </a:r>
            <a:r>
              <a:rPr lang="de-DE" dirty="0" smtClean="0"/>
              <a:t>müssen</a:t>
            </a:r>
            <a:r>
              <a:rPr lang="de-DE" dirty="0"/>
              <a:t>, nämlich </a:t>
            </a:r>
          </a:p>
          <a:p>
            <a:r>
              <a:rPr lang="de-DE" dirty="0" smtClean="0"/>
              <a:t>der </a:t>
            </a:r>
            <a:r>
              <a:rPr lang="de-DE" dirty="0"/>
              <a:t>Vermittlung von </a:t>
            </a:r>
            <a:r>
              <a:rPr lang="de-DE" dirty="0" smtClean="0"/>
              <a:t>strukturiertem </a:t>
            </a:r>
            <a:r>
              <a:rPr lang="de-DE" dirty="0"/>
              <a:t>und lebensbedeutsamem </a:t>
            </a:r>
            <a:r>
              <a:rPr lang="de-DE" dirty="0" smtClean="0"/>
              <a:t>Grundwissen </a:t>
            </a:r>
            <a:r>
              <a:rPr lang="de-DE" dirty="0"/>
              <a:t>über den </a:t>
            </a:r>
            <a:r>
              <a:rPr lang="de-DE" dirty="0" smtClean="0"/>
              <a:t>Glauben </a:t>
            </a:r>
            <a:r>
              <a:rPr lang="de-DE" dirty="0"/>
              <a:t>der </a:t>
            </a:r>
            <a:r>
              <a:rPr lang="de-DE" dirty="0" smtClean="0"/>
              <a:t>Kirche</a:t>
            </a:r>
            <a:r>
              <a:rPr lang="de-DE" dirty="0"/>
              <a:t> </a:t>
            </a:r>
            <a:r>
              <a:rPr lang="de-DE" dirty="0" smtClean="0"/>
              <a:t>(„Wachheit für </a:t>
            </a:r>
            <a:r>
              <a:rPr lang="de-DE" dirty="0"/>
              <a:t>letzte Fragen, Lebensfreude, </a:t>
            </a:r>
            <a:r>
              <a:rPr lang="de-DE" dirty="0" smtClean="0"/>
              <a:t>Dankbarkeit </a:t>
            </a:r>
            <a:r>
              <a:rPr lang="de-DE" dirty="0"/>
              <a:t>für das eigene Leben und </a:t>
            </a:r>
            <a:r>
              <a:rPr lang="de-DE" dirty="0" smtClean="0"/>
              <a:t>die </a:t>
            </a:r>
            <a:r>
              <a:rPr lang="de-DE" dirty="0"/>
              <a:t>ganze Schöpfung, Sensibilität für </a:t>
            </a:r>
            <a:r>
              <a:rPr lang="de-DE" dirty="0" smtClean="0"/>
              <a:t>das </a:t>
            </a:r>
            <a:r>
              <a:rPr lang="de-DE" dirty="0"/>
              <a:t>Leiden anderer, Hoffnung auf </a:t>
            </a:r>
            <a:r>
              <a:rPr lang="de-DE" dirty="0" smtClean="0"/>
              <a:t>Versöhnung </a:t>
            </a:r>
            <a:r>
              <a:rPr lang="de-DE" dirty="0"/>
              <a:t>über den Tod hinaus und nicht zuletzt die Wertschätzung </a:t>
            </a:r>
            <a:r>
              <a:rPr lang="de-DE" dirty="0" smtClean="0"/>
              <a:t>des Glaubens </a:t>
            </a:r>
            <a:r>
              <a:rPr lang="de-DE" dirty="0"/>
              <a:t>unserer </a:t>
            </a:r>
            <a:r>
              <a:rPr lang="de-DE" dirty="0" smtClean="0"/>
              <a:t>Kirche“ ebd. 3.1)</a:t>
            </a:r>
            <a:endParaRPr lang="de-DE" dirty="0"/>
          </a:p>
          <a:p>
            <a:pPr marL="285750" indent="-285750">
              <a:buFontTx/>
              <a:buChar char="-"/>
            </a:pPr>
            <a:r>
              <a:rPr lang="de-DE" dirty="0" smtClean="0"/>
              <a:t>dem </a:t>
            </a:r>
            <a:r>
              <a:rPr lang="de-DE" dirty="0" err="1"/>
              <a:t>Vertrautmachen</a:t>
            </a:r>
            <a:r>
              <a:rPr lang="de-DE" dirty="0"/>
              <a:t> mit Formen gelebten Glaubens und </a:t>
            </a:r>
            <a:endParaRPr lang="de-DE" dirty="0" smtClean="0"/>
          </a:p>
          <a:p>
            <a:pPr marL="285750" indent="-285750">
              <a:buFontTx/>
              <a:buChar char="-"/>
            </a:pPr>
            <a:r>
              <a:rPr lang="de-DE" dirty="0" smtClean="0"/>
              <a:t>der </a:t>
            </a:r>
            <a:r>
              <a:rPr lang="de-DE" dirty="0"/>
              <a:t>Förderung religiöser Dialog- und Urteilsfähigkeit. </a:t>
            </a:r>
          </a:p>
        </p:txBody>
      </p:sp>
    </p:spTree>
    <p:extLst>
      <p:ext uri="{BB962C8B-B14F-4D97-AF65-F5344CB8AC3E}">
        <p14:creationId xmlns:p14="http://schemas.microsoft.com/office/powerpoint/2010/main" val="1409757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a:t>
            </a:r>
            <a:r>
              <a:rPr lang="de-DE" dirty="0" smtClean="0"/>
              <a:t>. Gesetzliche Grundlagen des RU</a:t>
            </a:r>
            <a:endParaRPr lang="de-DE" dirty="0"/>
          </a:p>
        </p:txBody>
      </p:sp>
      <p:sp>
        <p:nvSpPr>
          <p:cNvPr id="3" name="Textfeld 2"/>
          <p:cNvSpPr txBox="1"/>
          <p:nvPr/>
        </p:nvSpPr>
        <p:spPr>
          <a:xfrm>
            <a:off x="283654" y="1412776"/>
            <a:ext cx="8572560" cy="4801314"/>
          </a:xfrm>
          <a:prstGeom prst="rect">
            <a:avLst/>
          </a:prstGeom>
          <a:noFill/>
        </p:spPr>
        <p:txBody>
          <a:bodyPr wrap="square" rtlCol="0">
            <a:spAutoFit/>
          </a:bodyPr>
          <a:lstStyle/>
          <a:p>
            <a:r>
              <a:rPr lang="de-DE" sz="1600" b="1" dirty="0" smtClean="0"/>
              <a:t>(1) Das </a:t>
            </a:r>
            <a:r>
              <a:rPr lang="de-DE" sz="1600" b="1" dirty="0" smtClean="0"/>
              <a:t>„epochale Kulturklima“ und der </a:t>
            </a:r>
            <a:r>
              <a:rPr lang="de-DE" sz="1600" b="1" dirty="0" smtClean="0"/>
              <a:t>konfessionelle Religionsunterricht</a:t>
            </a:r>
            <a:endParaRPr lang="de-DE" sz="1600" dirty="0" smtClean="0"/>
          </a:p>
          <a:p>
            <a:r>
              <a:rPr lang="de-DE" sz="1600" b="1" dirty="0" smtClean="0"/>
              <a:t>(nach Johann </a:t>
            </a:r>
            <a:r>
              <a:rPr lang="de-DE" sz="1600" b="1" dirty="0" err="1" smtClean="0"/>
              <a:t>Hofmeier</a:t>
            </a:r>
            <a:r>
              <a:rPr lang="de-DE" sz="1600" b="1" dirty="0" smtClean="0"/>
              <a:t>, Fachdidaktik Katholische Religion</a:t>
            </a:r>
            <a:r>
              <a:rPr lang="de-DE" sz="1600" b="1" dirty="0" smtClean="0"/>
              <a:t>) (ab den 1980er)</a:t>
            </a:r>
            <a:endParaRPr lang="de-DE" sz="1600" dirty="0" smtClean="0"/>
          </a:p>
          <a:p>
            <a:endParaRPr lang="de-DE" dirty="0" smtClean="0"/>
          </a:p>
          <a:p>
            <a:r>
              <a:rPr lang="de-DE" sz="1600" dirty="0" smtClean="0"/>
              <a:t>Kurzcharakteristik </a:t>
            </a:r>
            <a:r>
              <a:rPr lang="de-DE" sz="1600" dirty="0" smtClean="0"/>
              <a:t>des „epochalen Kulturklimas“:</a:t>
            </a:r>
          </a:p>
          <a:p>
            <a:pPr lvl="6"/>
            <a:r>
              <a:rPr lang="de-DE" sz="1600" dirty="0" smtClean="0"/>
              <a:t>Technisierung</a:t>
            </a:r>
          </a:p>
          <a:p>
            <a:pPr lvl="6"/>
            <a:r>
              <a:rPr lang="de-DE" sz="1600" dirty="0" smtClean="0"/>
              <a:t>Bürokratisierung</a:t>
            </a:r>
          </a:p>
          <a:p>
            <a:pPr lvl="6"/>
            <a:r>
              <a:rPr lang="de-DE" sz="1600" dirty="0" smtClean="0"/>
              <a:t>Pluralisierung</a:t>
            </a:r>
          </a:p>
          <a:p>
            <a:endParaRPr lang="de-DE" sz="1600" dirty="0" smtClean="0"/>
          </a:p>
          <a:p>
            <a:r>
              <a:rPr lang="de-DE" sz="1600" dirty="0" smtClean="0"/>
              <a:t>Religions- </a:t>
            </a:r>
            <a:r>
              <a:rPr lang="de-DE" sz="1600" dirty="0" smtClean="0"/>
              <a:t>und kirchensoziologische Aspekte der Modernität:</a:t>
            </a:r>
          </a:p>
          <a:p>
            <a:pPr lvl="0"/>
            <a:r>
              <a:rPr lang="de-DE" sz="1600" b="1" dirty="0" smtClean="0"/>
              <a:t>Säkularisierung</a:t>
            </a:r>
            <a:r>
              <a:rPr lang="de-DE" sz="1600" dirty="0" smtClean="0"/>
              <a:t>, d.h. Profanisierung der Welt, prinzipielle Unterscheidung zwischen einer weltlichen und einer geistlichen Ordnung; Folgen: Ausgrenzung des Glaubens als Erkenntnisweg einerseits und Notwendigkeit zu persönlicher Selektion und individueller Entscheidung andererseits („Patchwork-Religiosität“)</a:t>
            </a:r>
          </a:p>
          <a:p>
            <a:pPr lvl="0"/>
            <a:r>
              <a:rPr lang="de-DE" sz="1600" b="1" dirty="0" smtClean="0"/>
              <a:t>Religionskritik</a:t>
            </a:r>
            <a:r>
              <a:rPr lang="de-DE" sz="1600" dirty="0" smtClean="0"/>
              <a:t>, ursprünglich vor allem als Ideologiekritik, heute v.a. auch als Kirchenkritik von außen und von innen</a:t>
            </a:r>
          </a:p>
          <a:p>
            <a:pPr lvl="0"/>
            <a:r>
              <a:rPr lang="de-DE" sz="1600" b="1" dirty="0" smtClean="0"/>
              <a:t>Privatisierung</a:t>
            </a:r>
            <a:r>
              <a:rPr lang="de-DE" sz="1600" dirty="0" smtClean="0"/>
              <a:t> von Religion, dadurch religiöse Indifferenz und zunehmende Entkirchlichung, die rasch zur Entchristlichung voranschreitet; schließlich Funktionsverlust der Religion einerseits und religiöse Individualisierung andererseits (Prinzip der Subjektivierung)</a:t>
            </a:r>
          </a:p>
        </p:txBody>
      </p:sp>
    </p:spTree>
    <p:extLst>
      <p:ext uri="{BB962C8B-B14F-4D97-AF65-F5344CB8AC3E}">
        <p14:creationId xmlns:p14="http://schemas.microsoft.com/office/powerpoint/2010/main" val="60240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a:t>
            </a:r>
            <a:r>
              <a:rPr lang="de-DE" dirty="0" smtClean="0"/>
              <a:t>. Gesetzliche Grundlagen des RU</a:t>
            </a:r>
            <a:endParaRPr lang="de-DE" dirty="0"/>
          </a:p>
        </p:txBody>
      </p:sp>
      <p:sp>
        <p:nvSpPr>
          <p:cNvPr id="3" name="Textfeld 2"/>
          <p:cNvSpPr txBox="1"/>
          <p:nvPr/>
        </p:nvSpPr>
        <p:spPr>
          <a:xfrm>
            <a:off x="285720" y="1571613"/>
            <a:ext cx="8501122" cy="4801314"/>
          </a:xfrm>
          <a:prstGeom prst="rect">
            <a:avLst/>
          </a:prstGeom>
          <a:noFill/>
        </p:spPr>
        <p:txBody>
          <a:bodyPr wrap="square" rtlCol="0">
            <a:spAutoFit/>
          </a:bodyPr>
          <a:lstStyle/>
          <a:p>
            <a:r>
              <a:rPr lang="de-DE" b="1" u="sng" dirty="0" smtClean="0"/>
              <a:t>Religionspädagogische Folgen:</a:t>
            </a:r>
          </a:p>
          <a:p>
            <a:r>
              <a:rPr lang="de-DE" dirty="0" smtClean="0"/>
              <a:t> </a:t>
            </a:r>
          </a:p>
          <a:p>
            <a:r>
              <a:rPr lang="de-DE" dirty="0" smtClean="0"/>
              <a:t>Religiöse </a:t>
            </a:r>
            <a:r>
              <a:rPr lang="de-DE" b="1" dirty="0" smtClean="0"/>
              <a:t>Traditionskrise,</a:t>
            </a:r>
            <a:r>
              <a:rPr lang="de-DE" dirty="0" smtClean="0"/>
              <a:t> d.h.</a:t>
            </a:r>
          </a:p>
          <a:p>
            <a:pPr lvl="0"/>
            <a:r>
              <a:rPr lang="de-DE" dirty="0" smtClean="0"/>
              <a:t>Verlust der religiösen Sensibilität</a:t>
            </a:r>
          </a:p>
          <a:p>
            <a:pPr lvl="0"/>
            <a:r>
              <a:rPr lang="de-DE" dirty="0" smtClean="0"/>
              <a:t>religiöse Erinnerungslosigkeit</a:t>
            </a:r>
          </a:p>
          <a:p>
            <a:pPr lvl="0"/>
            <a:r>
              <a:rPr lang="de-DE" dirty="0" smtClean="0"/>
              <a:t>religiöse Wahrnehmungs- und Erfahrungsunfähigkeit</a:t>
            </a:r>
          </a:p>
          <a:p>
            <a:pPr lvl="0"/>
            <a:r>
              <a:rPr lang="de-DE" dirty="0" smtClean="0"/>
              <a:t>religiöse Sprachlosigkeit und Verständnislosigkeit</a:t>
            </a:r>
          </a:p>
          <a:p>
            <a:r>
              <a:rPr lang="de-DE" dirty="0" smtClean="0"/>
              <a:t> </a:t>
            </a:r>
          </a:p>
          <a:p>
            <a:r>
              <a:rPr lang="de-DE" b="1" u="sng" dirty="0" smtClean="0"/>
              <a:t>Religionspädagogische Folgerungen:</a:t>
            </a:r>
          </a:p>
          <a:p>
            <a:r>
              <a:rPr lang="de-DE" dirty="0" smtClean="0"/>
              <a:t> </a:t>
            </a:r>
          </a:p>
          <a:p>
            <a:pPr lvl="0">
              <a:buFont typeface="Wingdings" pitchFamily="2" charset="2"/>
              <a:buChar char="v"/>
            </a:pPr>
            <a:r>
              <a:rPr lang="de-DE" dirty="0" smtClean="0"/>
              <a:t> Primat der </a:t>
            </a:r>
            <a:r>
              <a:rPr lang="de-DE" b="1" dirty="0" smtClean="0"/>
              <a:t>Handlungsdimension </a:t>
            </a:r>
            <a:r>
              <a:rPr lang="de-DE" dirty="0" smtClean="0"/>
              <a:t>(vgl. „</a:t>
            </a:r>
            <a:r>
              <a:rPr lang="de-DE" dirty="0" err="1" smtClean="0"/>
              <a:t>Evangelii</a:t>
            </a:r>
            <a:r>
              <a:rPr lang="de-DE" dirty="0" smtClean="0"/>
              <a:t> </a:t>
            </a:r>
            <a:r>
              <a:rPr lang="de-DE" dirty="0" err="1" smtClean="0"/>
              <a:t>nuntiandi</a:t>
            </a:r>
            <a:r>
              <a:rPr lang="de-DE" dirty="0" smtClean="0"/>
              <a:t>“, Paul VI., 1975: </a:t>
            </a:r>
          </a:p>
          <a:p>
            <a:pPr lvl="0"/>
            <a:r>
              <a:rPr lang="de-DE" dirty="0" smtClean="0"/>
              <a:t>    Evangelisierung in der Welt von heute): „Was mit Kindern und Jugendlichen </a:t>
            </a:r>
            <a:br>
              <a:rPr lang="de-DE" dirty="0" smtClean="0"/>
            </a:br>
            <a:r>
              <a:rPr lang="de-DE" dirty="0" smtClean="0"/>
              <a:t>    nicht in Anschauung und Handeln umgesetzt werden kann, und was nicht einen </a:t>
            </a:r>
            <a:br>
              <a:rPr lang="de-DE" dirty="0" smtClean="0"/>
            </a:br>
            <a:r>
              <a:rPr lang="de-DE" dirty="0" smtClean="0"/>
              <a:t>    Bezug zum Lebensalltag in der Familie, in der Schule und in der Gemeinde hat, </a:t>
            </a:r>
            <a:br>
              <a:rPr lang="de-DE" dirty="0" smtClean="0"/>
            </a:br>
            <a:r>
              <a:rPr lang="de-DE" dirty="0" smtClean="0"/>
              <a:t>    kann nur bedingt zum Inhalt des RU werden.“ (</a:t>
            </a:r>
            <a:r>
              <a:rPr lang="de-DE" dirty="0" err="1" smtClean="0"/>
              <a:t>Hofmeier</a:t>
            </a:r>
            <a:r>
              <a:rPr lang="de-DE" dirty="0" smtClean="0"/>
              <a:t> 42)</a:t>
            </a:r>
          </a:p>
          <a:p>
            <a:pPr lvl="0">
              <a:buFont typeface="Wingdings" pitchFamily="2" charset="2"/>
              <a:buChar char="v"/>
            </a:pPr>
            <a:r>
              <a:rPr lang="de-DE" dirty="0" smtClean="0"/>
              <a:t> Unverzichtbarkeit der </a:t>
            </a:r>
            <a:r>
              <a:rPr lang="de-DE" b="1" dirty="0" smtClean="0"/>
              <a:t>Fragedimension</a:t>
            </a:r>
            <a:endParaRPr lang="de-DE" dirty="0" smtClean="0"/>
          </a:p>
          <a:p>
            <a:pPr lvl="0">
              <a:buFont typeface="Wingdings" pitchFamily="2" charset="2"/>
              <a:buChar char="v"/>
            </a:pPr>
            <a:r>
              <a:rPr lang="de-DE" dirty="0" smtClean="0"/>
              <a:t> Notwendigkeit der </a:t>
            </a:r>
            <a:r>
              <a:rPr lang="de-DE" b="1" dirty="0" smtClean="0"/>
              <a:t>Antwortdimension</a:t>
            </a:r>
            <a:endParaRPr lang="de-DE" dirty="0" smtClean="0"/>
          </a:p>
        </p:txBody>
      </p:sp>
    </p:spTree>
    <p:extLst>
      <p:ext uri="{BB962C8B-B14F-4D97-AF65-F5344CB8AC3E}">
        <p14:creationId xmlns:p14="http://schemas.microsoft.com/office/powerpoint/2010/main" val="132477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404664"/>
            <a:ext cx="8568952" cy="6186309"/>
          </a:xfrm>
          <a:prstGeom prst="rect">
            <a:avLst/>
          </a:prstGeom>
          <a:noFill/>
        </p:spPr>
        <p:txBody>
          <a:bodyPr wrap="square" rtlCol="0">
            <a:spAutoFit/>
          </a:bodyPr>
          <a:lstStyle/>
          <a:p>
            <a:r>
              <a:rPr lang="de-DE" sz="2000" b="1" u="sng" dirty="0" smtClean="0"/>
              <a:t>(2) Konstruktivistischer Unterricht</a:t>
            </a:r>
          </a:p>
          <a:p>
            <a:r>
              <a:rPr lang="de-DE" b="1" dirty="0" smtClean="0"/>
              <a:t>Kennzeichen </a:t>
            </a:r>
            <a:r>
              <a:rPr lang="de-DE" b="1" dirty="0"/>
              <a:t>konstruktivistisch orientierten Unterrichts:</a:t>
            </a:r>
            <a:endParaRPr lang="de-DE" dirty="0"/>
          </a:p>
          <a:p>
            <a:r>
              <a:rPr lang="de-DE" dirty="0"/>
              <a:t>Da „guter“ Unterricht längst nicht mehr einseitig </a:t>
            </a:r>
            <a:r>
              <a:rPr lang="de-DE" dirty="0" err="1"/>
              <a:t>instruktivistisch</a:t>
            </a:r>
            <a:r>
              <a:rPr lang="de-DE" dirty="0"/>
              <a:t> angelegt ist, fällt es schwer, pointiert zu beschreiben, wie gegenüber dieser bereits veränderten Praxis eine konstruktivistisch orientierte Unterrichtsstunde aussieht. Folgende Teilelemente (zeitlos!) guten Religionsunterrichts entsprechen der pädagogischen Lernkultur des Konstruktivismus, z.B</a:t>
            </a:r>
            <a:r>
              <a:rPr lang="de-DE" dirty="0" smtClean="0"/>
              <a:t>.</a:t>
            </a:r>
          </a:p>
          <a:p>
            <a:endParaRPr lang="de-DE" dirty="0"/>
          </a:p>
          <a:p>
            <a:pPr marL="285750" lvl="0" indent="-285750">
              <a:buFont typeface="Arial" panose="020B0604020202020204" pitchFamily="34" charset="0"/>
              <a:buChar char="•"/>
            </a:pPr>
            <a:r>
              <a:rPr lang="de-DE" b="1" dirty="0"/>
              <a:t>entdeckendes Lernen</a:t>
            </a:r>
            <a:r>
              <a:rPr lang="de-DE" dirty="0"/>
              <a:t>, weil anregende Lernumgebungen und eine Vielfalt des Angebots verbunden mit der Entwicklung einer Fragehaltung Konstruktionsprozesse motivieren;</a:t>
            </a:r>
          </a:p>
          <a:p>
            <a:pPr marL="285750" lvl="0" indent="-285750">
              <a:buFont typeface="Arial" panose="020B0604020202020204" pitchFamily="34" charset="0"/>
              <a:buChar char="•"/>
            </a:pPr>
            <a:r>
              <a:rPr lang="de-DE" b="1" dirty="0"/>
              <a:t>Individualisierung ermöglichendes Lernen </a:t>
            </a:r>
            <a:r>
              <a:rPr lang="de-DE" dirty="0"/>
              <a:t>(z.B. Freiarbeit, Lernzirkel), weil nur so Schülerinnen und Schüler Konstruieren reflektiert üben können;</a:t>
            </a:r>
          </a:p>
          <a:p>
            <a:pPr marL="285750" lvl="0" indent="-285750">
              <a:buFont typeface="Arial" panose="020B0604020202020204" pitchFamily="34" charset="0"/>
              <a:buChar char="•"/>
            </a:pPr>
            <a:r>
              <a:rPr lang="de-DE" b="1" dirty="0"/>
              <a:t>aktivierendes und produzierendes Lernen </a:t>
            </a:r>
            <a:r>
              <a:rPr lang="de-DE" dirty="0"/>
              <a:t>(z.B. kreatives Schreiben), bei dem die Auseinandersetzung mit Themen und entsprechenden individuellen Konstruktionen auch einen sinnenfälligen Ausdruck erhalten kann;</a:t>
            </a:r>
          </a:p>
          <a:p>
            <a:pPr marL="285750" lvl="0" indent="-285750">
              <a:buFont typeface="Arial" panose="020B0604020202020204" pitchFamily="34" charset="0"/>
              <a:buChar char="•"/>
            </a:pPr>
            <a:r>
              <a:rPr lang="de-DE" b="1" dirty="0"/>
              <a:t>biographischen Lernen</a:t>
            </a:r>
            <a:r>
              <a:rPr lang="de-DE" dirty="0"/>
              <a:t>, weil gerade im Religionsunterricht Schülerinnen und Schüler reflektierende Konstrukteure der eigenen Glaubensgeschichte werden sollen;</a:t>
            </a:r>
          </a:p>
          <a:p>
            <a:pPr marL="285750" lvl="0" indent="-285750">
              <a:buFont typeface="Arial" panose="020B0604020202020204" pitchFamily="34" charset="0"/>
              <a:buChar char="•"/>
            </a:pPr>
            <a:r>
              <a:rPr lang="de-DE" b="1" dirty="0"/>
              <a:t>dialogisches und diskursethisches Lernen </a:t>
            </a:r>
            <a:r>
              <a:rPr lang="de-DE" dirty="0"/>
              <a:t>– weil unterschiedliche Positionen gegenseitige „Perturbationen“ darstellen.</a:t>
            </a:r>
          </a:p>
          <a:p>
            <a:endParaRPr lang="de-DE" dirty="0"/>
          </a:p>
        </p:txBody>
      </p:sp>
    </p:spTree>
    <p:extLst>
      <p:ext uri="{BB962C8B-B14F-4D97-AF65-F5344CB8AC3E}">
        <p14:creationId xmlns:p14="http://schemas.microsoft.com/office/powerpoint/2010/main" val="31275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712968" cy="5909310"/>
          </a:xfrm>
          <a:prstGeom prst="rect">
            <a:avLst/>
          </a:prstGeom>
          <a:noFill/>
        </p:spPr>
        <p:txBody>
          <a:bodyPr wrap="square" rtlCol="0">
            <a:spAutoFit/>
          </a:bodyPr>
          <a:lstStyle/>
          <a:p>
            <a:r>
              <a:rPr lang="de-DE" b="1" dirty="0" smtClean="0"/>
              <a:t>(3) Weltwissen </a:t>
            </a:r>
            <a:r>
              <a:rPr lang="de-DE" b="1" dirty="0"/>
              <a:t>und </a:t>
            </a:r>
            <a:r>
              <a:rPr lang="de-DE" b="1" dirty="0" smtClean="0"/>
              <a:t>Weltkonstruktion</a:t>
            </a:r>
          </a:p>
          <a:p>
            <a:endParaRPr lang="de-DE" dirty="0"/>
          </a:p>
          <a:p>
            <a:r>
              <a:rPr lang="de-DE" dirty="0"/>
              <a:t>Konstruktivistisch angelegter Unterricht verzichtet nicht auf die systematische, didaktisch aufbereitete Präsentation von Weltwissen. Insofern sind auch in einem solchen Unterrichtskonzept </a:t>
            </a:r>
            <a:r>
              <a:rPr lang="de-DE" dirty="0" err="1"/>
              <a:t>instruktivistisch</a:t>
            </a:r>
            <a:r>
              <a:rPr lang="de-DE" dirty="0"/>
              <a:t> gehaltene Phasen und die Sicherung einer gemeinsamen Informationsbasis sinnvoll. Verzichtet wird lediglich auf die Fiktion, dass mit der Bündelung des kollektiv Erarbeiteten („zusammenfassender Hefteintrag“) die pädagogische Zielmarke bereits erreicht sei. Lernprozessplanung nach den Vorstellungen des pädagogischen Konstruktivismus führt wesentlich weiter! Innerhalb dieses Denkmodells stellen mögliche einführende </a:t>
            </a:r>
            <a:r>
              <a:rPr lang="de-DE" dirty="0" err="1"/>
              <a:t>instruktivistisch</a:t>
            </a:r>
            <a:r>
              <a:rPr lang="de-DE" dirty="0"/>
              <a:t> gehaltene erste Phasen lediglich Perturbationen der je individuell Lernenden dar; die pädagogische Verantwortlichkeit erstreckt sich auch auf den weiteren Horizont, wie diese Informationsbausteine in je individuelle Lernlandschaften eingepasst werden können bzw. diese verändern. In der Praxis wird ein systematisch reflektierter Wechsel zwischen </a:t>
            </a:r>
            <a:r>
              <a:rPr lang="de-DE" dirty="0" err="1"/>
              <a:t>instruktivistisch</a:t>
            </a:r>
            <a:r>
              <a:rPr lang="de-DE" dirty="0"/>
              <a:t>-übergreifenden und konstruktivistisch-individuellen Lernphasen die Normalität darstellen.</a:t>
            </a:r>
          </a:p>
          <a:p>
            <a:r>
              <a:rPr lang="de-DE" i="1" dirty="0"/>
              <a:t> </a:t>
            </a:r>
            <a:endParaRPr lang="de-DE" dirty="0"/>
          </a:p>
          <a:p>
            <a:r>
              <a:rPr lang="de-DE" i="1" dirty="0" err="1"/>
              <a:t>Lit</a:t>
            </a:r>
            <a:r>
              <a:rPr lang="de-DE" i="1" dirty="0"/>
              <a:t>.: Hans </a:t>
            </a:r>
            <a:r>
              <a:rPr lang="de-DE" i="1" dirty="0" err="1"/>
              <a:t>Mendl</a:t>
            </a:r>
            <a:r>
              <a:rPr lang="de-DE" i="1" dirty="0"/>
              <a:t>, Konstruktivismus und Religionspädagogik, in: Zeitschrift für Pädagogik und Theologie 54 (2002), 170-184; Horst Siebert, Pädagogischer Konstruktivismus. Eine Bilanz der </a:t>
            </a:r>
            <a:r>
              <a:rPr lang="de-DE" i="1" dirty="0" err="1"/>
              <a:t>Konstruktivismusdiskussion</a:t>
            </a:r>
            <a:r>
              <a:rPr lang="de-DE" i="1" dirty="0"/>
              <a:t> für die Bildungspraxis, Neuwied, </a:t>
            </a:r>
            <a:r>
              <a:rPr lang="de-DE" i="1" dirty="0" err="1"/>
              <a:t>Kriftel</a:t>
            </a:r>
            <a:r>
              <a:rPr lang="de-DE" i="1" dirty="0"/>
              <a:t> 1999.</a:t>
            </a:r>
            <a:endParaRPr lang="de-DE" dirty="0"/>
          </a:p>
          <a:p>
            <a:endParaRPr lang="de-DE" dirty="0"/>
          </a:p>
        </p:txBody>
      </p:sp>
    </p:spTree>
    <p:extLst>
      <p:ext uri="{BB962C8B-B14F-4D97-AF65-F5344CB8AC3E}">
        <p14:creationId xmlns:p14="http://schemas.microsoft.com/office/powerpoint/2010/main" val="1551522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332656"/>
            <a:ext cx="8640960" cy="6247864"/>
          </a:xfrm>
          <a:prstGeom prst="rect">
            <a:avLst/>
          </a:prstGeom>
          <a:noFill/>
        </p:spPr>
        <p:txBody>
          <a:bodyPr wrap="square" rtlCol="0">
            <a:spAutoFit/>
          </a:bodyPr>
          <a:lstStyle/>
          <a:p>
            <a:r>
              <a:rPr lang="de-DE" sz="2000" b="1" u="sng" dirty="0" smtClean="0"/>
              <a:t>(4) Performativer </a:t>
            </a:r>
            <a:r>
              <a:rPr lang="de-DE" sz="2000" b="1" u="sng" dirty="0"/>
              <a:t>Religionsunterricht – Mut zur Inszenierung von Religion</a:t>
            </a:r>
            <a:endParaRPr lang="de-DE" sz="2000" b="1" u="sng" dirty="0" smtClean="0"/>
          </a:p>
          <a:p>
            <a:pPr marL="342900" indent="-342900">
              <a:buFont typeface="+mj-lt"/>
              <a:buAutoNum type="arabicParenBoth"/>
            </a:pPr>
            <a:r>
              <a:rPr lang="de-DE" dirty="0" smtClean="0"/>
              <a:t>Der </a:t>
            </a:r>
            <a:r>
              <a:rPr lang="de-DE" dirty="0"/>
              <a:t>Beschluss der Würzburger Synode „Der Religionsunterricht in der Schule“ markierte als heilsames „Dokument einer Wende“ (W. </a:t>
            </a:r>
            <a:r>
              <a:rPr lang="de-DE" dirty="0" err="1"/>
              <a:t>Nastainczyk</a:t>
            </a:r>
            <a:r>
              <a:rPr lang="de-DE" dirty="0"/>
              <a:t>) den Übergang von einem missionarischen hin zu einem diakonischen Konzept religiösen Lernens im öffentlichen Schulwesen. Heute werden jedoch Grenzen und Einseitigkeiten dieses Modells deut­lich (kognitive Engführung religiösen Lernens, Skepsis gegen originäre Erfahrungen im Unterricht selbst, radikale Trennung der Lernorte).</a:t>
            </a:r>
          </a:p>
          <a:p>
            <a:pPr marL="342900" indent="-342900">
              <a:buFont typeface="+mj-lt"/>
              <a:buAutoNum type="arabicParenBoth"/>
            </a:pPr>
            <a:r>
              <a:rPr lang="de-DE" dirty="0" smtClean="0"/>
              <a:t>In </a:t>
            </a:r>
            <a:r>
              <a:rPr lang="de-DE" dirty="0"/>
              <a:t>einer postchristlichen Gesell­schaft und angesichts des garstigen Grabens zwischen religiösem </a:t>
            </a:r>
            <a:r>
              <a:rPr lang="de-DE" dirty="0" err="1"/>
              <a:t>Erfah­rungswissen</a:t>
            </a:r>
            <a:r>
              <a:rPr lang="de-DE" dirty="0"/>
              <a:t> und der Glaubenstradition erscheint ein Reflexionsmodell reli­giösen Lernens nicht mehr tragfähig, damit Kinder und Jugendliche reli­giös kompetent werden.</a:t>
            </a:r>
          </a:p>
          <a:p>
            <a:pPr marL="342900" indent="-342900">
              <a:buFont typeface="+mj-lt"/>
              <a:buAutoNum type="arabicParenBoth"/>
            </a:pPr>
            <a:r>
              <a:rPr lang="de-DE" dirty="0" smtClean="0"/>
              <a:t>Die </a:t>
            </a:r>
            <a:r>
              <a:rPr lang="de-DE" dirty="0"/>
              <a:t>Kompetenz zur Deutung von Religion muss deshalb ergänzt wer­den mit einer „</a:t>
            </a:r>
            <a:r>
              <a:rPr lang="de-DE" dirty="0" err="1"/>
              <a:t>Partizipationskompe­tenz</a:t>
            </a:r>
            <a:r>
              <a:rPr lang="de-DE" dirty="0"/>
              <a:t>“ (Dietrich Benner). </a:t>
            </a:r>
          </a:p>
          <a:p>
            <a:pPr marL="342900" indent="-342900">
              <a:buFont typeface="+mj-lt"/>
              <a:buAutoNum type="arabicParenBoth"/>
            </a:pPr>
            <a:r>
              <a:rPr lang="de-DE" dirty="0" smtClean="0"/>
              <a:t>Wissenschaftstheoretisch </a:t>
            </a:r>
            <a:r>
              <a:rPr lang="de-DE" dirty="0"/>
              <a:t>wird die veränderte Profilierung religiösen Lernens am angemessensten mit dem Konzept eines „performativen Reli­gionsunterrichts“ beschrieben, wel­ches als theoretischer Rahmen die oben beschriebenen Erfahrungsfelder zu bündeln vermag.</a:t>
            </a:r>
            <a:r>
              <a:rPr lang="de-DE" b="1" dirty="0"/>
              <a:t> </a:t>
            </a:r>
            <a:endParaRPr lang="de-DE" dirty="0"/>
          </a:p>
          <a:p>
            <a:pPr marL="342900" indent="-342900">
              <a:buFont typeface="+mj-lt"/>
              <a:buAutoNum type="arabicParenBoth"/>
            </a:pPr>
            <a:r>
              <a:rPr lang="de-DE" dirty="0" smtClean="0"/>
              <a:t>Insofern </a:t>
            </a:r>
            <a:r>
              <a:rPr lang="de-DE" dirty="0"/>
              <a:t>bedarf es einer stärkeren Erfahrungsorientierung (Selbst-, Gemeinschafts-, Sozial-, Kirchen- und spirituelle Erfahrung) religiösen Lernens an allen Lernorten</a:t>
            </a:r>
            <a:r>
              <a:rPr lang="de-DE" dirty="0" smtClean="0"/>
              <a:t>.</a:t>
            </a:r>
            <a:endParaRPr lang="de-DE" dirty="0"/>
          </a:p>
        </p:txBody>
      </p:sp>
    </p:spTree>
    <p:extLst>
      <p:ext uri="{BB962C8B-B14F-4D97-AF65-F5344CB8AC3E}">
        <p14:creationId xmlns:p14="http://schemas.microsoft.com/office/powerpoint/2010/main" val="1700568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712968" cy="2585323"/>
          </a:xfrm>
          <a:prstGeom prst="rect">
            <a:avLst/>
          </a:prstGeom>
          <a:noFill/>
        </p:spPr>
        <p:txBody>
          <a:bodyPr wrap="square" rtlCol="0">
            <a:spAutoFit/>
          </a:bodyPr>
          <a:lstStyle/>
          <a:p>
            <a:pPr marL="342900" indent="-342900">
              <a:buFont typeface="+mj-lt"/>
              <a:buAutoNum type="arabicParenBoth" startAt="6"/>
            </a:pPr>
            <a:r>
              <a:rPr lang="de-DE" dirty="0" smtClean="0"/>
              <a:t>Der </a:t>
            </a:r>
            <a:r>
              <a:rPr lang="de-DE" dirty="0"/>
              <a:t>Verdacht, eine solches Plädoyer bedeute einen Rückfall in zu Recht kritisierte </a:t>
            </a:r>
            <a:r>
              <a:rPr lang="de-DE" dirty="0" err="1"/>
              <a:t>deduktionistische</a:t>
            </a:r>
            <a:r>
              <a:rPr lang="de-DE" dirty="0"/>
              <a:t> Phasen von Katechese, kann mit einem vielleicht paradox anmutenden Verweis auf die grundlegende Lerntheorie des Konstruktivismus ausgeräumt werden: Gerade der Respekt vor der Selbst-Konstruktion jeglicher Lernender, die  aus einer postmodernen Palette von Sinndeutungen Leben und Glauben konstruieren, ermöglicht es, selbstbewusst und entschieden „den Glauben vorzuschlagen“ (Brief der französischen Bischöfe 1996) und zum Ausprobieren der Schätze christlicher Tradition einzuladen.</a:t>
            </a:r>
          </a:p>
          <a:p>
            <a:endParaRPr lang="de-DE" dirty="0"/>
          </a:p>
        </p:txBody>
      </p:sp>
    </p:spTree>
    <p:extLst>
      <p:ext uri="{BB962C8B-B14F-4D97-AF65-F5344CB8AC3E}">
        <p14:creationId xmlns:p14="http://schemas.microsoft.com/office/powerpoint/2010/main" val="598367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332656"/>
            <a:ext cx="8496944" cy="6186309"/>
          </a:xfrm>
          <a:prstGeom prst="rect">
            <a:avLst/>
          </a:prstGeom>
          <a:noFill/>
        </p:spPr>
        <p:txBody>
          <a:bodyPr wrap="square" rtlCol="0">
            <a:spAutoFit/>
          </a:bodyPr>
          <a:lstStyle/>
          <a:p>
            <a:r>
              <a:rPr lang="de-DE" dirty="0" smtClean="0"/>
              <a:t>Ein </a:t>
            </a:r>
            <a:r>
              <a:rPr lang="de-DE" dirty="0"/>
              <a:t>solcher Paradigmenwechsel erfordert in weit höherem Maß die </a:t>
            </a:r>
            <a:r>
              <a:rPr lang="de-DE" dirty="0" err="1"/>
              <a:t>Positionalität</a:t>
            </a:r>
            <a:r>
              <a:rPr lang="de-DE" dirty="0"/>
              <a:t> und Partizipationskompetenz der pädagogischen Professionals an allen Handlungsorten. </a:t>
            </a:r>
            <a:endParaRPr lang="de-DE" dirty="0" smtClean="0"/>
          </a:p>
          <a:p>
            <a:endParaRPr lang="de-DE" dirty="0"/>
          </a:p>
          <a:p>
            <a:pPr marL="285750" lvl="0" indent="-285750">
              <a:buFont typeface="Wingdings" panose="05000000000000000000" pitchFamily="2" charset="2"/>
              <a:buChar char="v"/>
            </a:pPr>
            <a:r>
              <a:rPr lang="de-DE" dirty="0"/>
              <a:t>nicht nur „über“ Religion sprechen, sondern das Fach so konzipieren, dass Kinder und Jugendliche mit ihren Fragen und Bedürfnissen im Mittelpunkt stehen</a:t>
            </a:r>
          </a:p>
          <a:p>
            <a:pPr marL="285750" lvl="0" indent="-285750">
              <a:buFont typeface="Wingdings" panose="05000000000000000000" pitchFamily="2" charset="2"/>
              <a:buChar char="v"/>
            </a:pPr>
            <a:r>
              <a:rPr lang="de-DE" dirty="0"/>
              <a:t>nicht nur „über“ Gemeinde und Gemeinschaft etc. sprechen, sondern Gemeinschaft auf jugendgemäße Weise inszenieren</a:t>
            </a:r>
          </a:p>
          <a:p>
            <a:pPr marL="285750" lvl="0" indent="-285750">
              <a:buFont typeface="Wingdings" panose="05000000000000000000" pitchFamily="2" charset="2"/>
              <a:buChar char="v"/>
            </a:pPr>
            <a:r>
              <a:rPr lang="de-DE" dirty="0"/>
              <a:t>nicht nur „über“ Moral diskutieren, sondern ethisches Verhalten einüben</a:t>
            </a:r>
          </a:p>
          <a:p>
            <a:pPr marL="285750" lvl="0" indent="-285750">
              <a:buFont typeface="Wingdings" panose="05000000000000000000" pitchFamily="2" charset="2"/>
              <a:buChar char="v"/>
            </a:pPr>
            <a:r>
              <a:rPr lang="de-DE" dirty="0"/>
              <a:t>nicht nur „über“ Kirchen nachdenken, sondern in Kirchen Haltungen, Lieder, Riten ausprobieren</a:t>
            </a:r>
          </a:p>
          <a:p>
            <a:pPr marL="285750" lvl="0" indent="-285750">
              <a:buFont typeface="Wingdings" panose="05000000000000000000" pitchFamily="2" charset="2"/>
              <a:buChar char="v"/>
            </a:pPr>
            <a:r>
              <a:rPr lang="de-DE" dirty="0"/>
              <a:t>nicht nur „über“ Meditation reden, sondern meditative Elemente erproben</a:t>
            </a:r>
          </a:p>
          <a:p>
            <a:pPr marL="285750" lvl="0" indent="-285750">
              <a:buFont typeface="Wingdings" panose="05000000000000000000" pitchFamily="2" charset="2"/>
              <a:buChar char="v"/>
            </a:pPr>
            <a:r>
              <a:rPr lang="de-DE" dirty="0"/>
              <a:t>nicht nur „über“ Gebet und Liturgie sprechen, sondern zum experimentellen Beten und liturgischen Handeln anleiten und diese Erfahrung auch reflektieren</a:t>
            </a:r>
          </a:p>
          <a:p>
            <a:pPr marL="285750" lvl="0" indent="-285750">
              <a:buFont typeface="Wingdings" panose="05000000000000000000" pitchFamily="2" charset="2"/>
              <a:buChar char="v"/>
            </a:pPr>
            <a:r>
              <a:rPr lang="de-DE" dirty="0"/>
              <a:t>nicht nur „über“ biblische Texte sprechen, sondern sich von den biblischen Erzählern in Geschichten verwickeln lassen, sie zu Spiegelungsfolien und Resonanzräume für eigene Erfahrungen werden lassen</a:t>
            </a:r>
          </a:p>
          <a:p>
            <a:pPr marL="285750" lvl="0" indent="-285750">
              <a:buFont typeface="Wingdings" panose="05000000000000000000" pitchFamily="2" charset="2"/>
              <a:buChar char="v"/>
            </a:pPr>
            <a:r>
              <a:rPr lang="de-DE" dirty="0"/>
              <a:t>nicht nur „über“ religiöse Kunstwerke reden, sondern selbst dem Glauben einen künstlerischen Ausdruck verleihen</a:t>
            </a:r>
          </a:p>
          <a:p>
            <a:pPr marL="285750" lvl="0" indent="-285750">
              <a:buFont typeface="Wingdings" panose="05000000000000000000" pitchFamily="2" charset="2"/>
              <a:buChar char="v"/>
            </a:pPr>
            <a:r>
              <a:rPr lang="de-DE" dirty="0"/>
              <a:t>nicht nur etwas „über“ andere Religionen kennenlernen, sondern Menschen einer anderen Religion </a:t>
            </a:r>
            <a:r>
              <a:rPr lang="de-DE" dirty="0" smtClean="0"/>
              <a:t>begegnen.</a:t>
            </a:r>
            <a:endParaRPr lang="de-DE" dirty="0"/>
          </a:p>
        </p:txBody>
      </p:sp>
    </p:spTree>
    <p:extLst>
      <p:ext uri="{BB962C8B-B14F-4D97-AF65-F5344CB8AC3E}">
        <p14:creationId xmlns:p14="http://schemas.microsoft.com/office/powerpoint/2010/main" val="8845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Organisatorisches</a:t>
            </a:r>
          </a:p>
        </p:txBody>
      </p:sp>
      <p:sp>
        <p:nvSpPr>
          <p:cNvPr id="3" name="Textfeld 2"/>
          <p:cNvSpPr txBox="1"/>
          <p:nvPr/>
        </p:nvSpPr>
        <p:spPr>
          <a:xfrm>
            <a:off x="424515" y="1700808"/>
            <a:ext cx="8429684" cy="4524315"/>
          </a:xfrm>
          <a:prstGeom prst="rect">
            <a:avLst/>
          </a:prstGeom>
          <a:noFill/>
        </p:spPr>
        <p:txBody>
          <a:bodyPr wrap="square" rtlCol="0">
            <a:spAutoFit/>
          </a:bodyPr>
          <a:lstStyle/>
          <a:p>
            <a:pPr marL="342900" indent="-342900">
              <a:buFontTx/>
              <a:buAutoNum type="arabicPeriod"/>
            </a:pPr>
            <a:r>
              <a:rPr lang="de-DE" dirty="0" smtClean="0"/>
              <a:t>Im Januar Entscheidung über das Fach der dritten Prüfungslehrprobe </a:t>
            </a:r>
            <a:r>
              <a:rPr lang="de-DE" dirty="0"/>
              <a:t>mitteilen. </a:t>
            </a:r>
            <a:endParaRPr lang="de-DE" dirty="0" smtClean="0"/>
          </a:p>
          <a:p>
            <a:pPr marL="342900" indent="-342900">
              <a:buFontTx/>
              <a:buAutoNum type="arabicPeriod"/>
            </a:pPr>
            <a:endParaRPr lang="de-DE" dirty="0"/>
          </a:p>
          <a:p>
            <a:pPr marL="342900" indent="-342900">
              <a:buFontTx/>
              <a:buAutoNum type="arabicPeriod"/>
            </a:pPr>
            <a:r>
              <a:rPr lang="de-DE" dirty="0" smtClean="0"/>
              <a:t>Aussicht </a:t>
            </a:r>
            <a:r>
              <a:rPr lang="de-DE" dirty="0"/>
              <a:t>auf den nächsten Ausbildungsabschnitt: Kolloquium – Lehrprobe – Mündliche Prüfungen</a:t>
            </a:r>
          </a:p>
          <a:p>
            <a:pPr marL="342900" indent="-342900">
              <a:buAutoNum type="arabicPeriod"/>
            </a:pPr>
            <a:endParaRPr lang="de-DE" dirty="0" smtClean="0"/>
          </a:p>
          <a:p>
            <a:pPr marL="342900" indent="-342900">
              <a:buAutoNum type="arabicPeriod"/>
            </a:pPr>
            <a:r>
              <a:rPr lang="de-DE" dirty="0" smtClean="0"/>
              <a:t>Es fehlen noch Protokolle: </a:t>
            </a:r>
            <a:br>
              <a:rPr lang="de-DE" dirty="0" smtClean="0"/>
            </a:br>
            <a:r>
              <a:rPr lang="de-DE" dirty="0" smtClean="0"/>
              <a:t>13. Seminarsitzung (14.12.2016), 14. Seminarsitzung (11.01.), 18. Seminarsitzung (05.07. - 2. Seminartag)</a:t>
            </a:r>
            <a:endParaRPr lang="de-DE" dirty="0"/>
          </a:p>
          <a:p>
            <a:pPr marL="342900" indent="-342900">
              <a:buAutoNum type="arabicPeriod"/>
            </a:pPr>
            <a:endParaRPr lang="de-DE" dirty="0"/>
          </a:p>
          <a:p>
            <a:pPr marL="342900" indent="-342900">
              <a:buAutoNum type="arabicPeriod"/>
            </a:pPr>
            <a:r>
              <a:rPr lang="de-DE" dirty="0"/>
              <a:t>Anmerkungen zu den Seminarberichten: Danke für die Offenheit und Vertraulichkeit!</a:t>
            </a:r>
          </a:p>
          <a:p>
            <a:pPr marL="342900" indent="-342900">
              <a:buAutoNum type="arabicPeriod"/>
            </a:pPr>
            <a:endParaRPr lang="de-DE" dirty="0"/>
          </a:p>
          <a:p>
            <a:pPr marL="342900" indent="-342900">
              <a:buAutoNum type="arabicPeriod"/>
            </a:pPr>
            <a:r>
              <a:rPr lang="de-DE" dirty="0"/>
              <a:t>Wünsche für den </a:t>
            </a:r>
            <a:r>
              <a:rPr lang="de-DE"/>
              <a:t>letzten </a:t>
            </a:r>
            <a:r>
              <a:rPr lang="de-DE" smtClean="0"/>
              <a:t>Ausbildungsabschnitt</a:t>
            </a:r>
            <a:endParaRPr lang="de-DE" dirty="0"/>
          </a:p>
          <a:p>
            <a:pPr marL="342900" indent="-342900">
              <a:buAutoNum type="arabicPeriod"/>
            </a:pPr>
            <a:endParaRPr lang="de-DE" dirty="0"/>
          </a:p>
          <a:p>
            <a:pPr marL="342900" indent="-342900">
              <a:buAutoNum type="arabicPeriod"/>
            </a:pPr>
            <a:r>
              <a:rPr lang="de-DE" dirty="0" smtClean="0"/>
              <a:t>Sonstiges</a:t>
            </a:r>
            <a:endParaRPr lang="de-DE" dirty="0"/>
          </a:p>
        </p:txBody>
      </p:sp>
    </p:spTree>
    <p:extLst>
      <p:ext uri="{BB962C8B-B14F-4D97-AF65-F5344CB8AC3E}">
        <p14:creationId xmlns:p14="http://schemas.microsoft.com/office/powerpoint/2010/main" val="199470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rald\Documents\Scanned Documents\Bild (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8640"/>
            <a:ext cx="5683398" cy="620593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345520" y="6457783"/>
            <a:ext cx="6519734" cy="338554"/>
          </a:xfrm>
          <a:prstGeom prst="rect">
            <a:avLst/>
          </a:prstGeom>
          <a:noFill/>
        </p:spPr>
        <p:txBody>
          <a:bodyPr wrap="none" rtlCol="0">
            <a:spAutoFit/>
          </a:bodyPr>
          <a:lstStyle/>
          <a:p>
            <a:r>
              <a:rPr lang="de-DE" sz="1600" dirty="0" smtClean="0"/>
              <a:t>Bruder Franz, Neue Cartoons von Gerhard Mester, Leipzig 2015, S. 18</a:t>
            </a:r>
            <a:endParaRPr lang="de-DE" sz="1600" dirty="0"/>
          </a:p>
        </p:txBody>
      </p:sp>
    </p:spTree>
    <p:extLst>
      <p:ext uri="{BB962C8B-B14F-4D97-AF65-F5344CB8AC3E}">
        <p14:creationId xmlns:p14="http://schemas.microsoft.com/office/powerpoint/2010/main" val="16075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a:t>
            </a:r>
            <a:r>
              <a:rPr lang="de-DE" dirty="0" smtClean="0"/>
              <a:t>. Gesetzliche Grundlagen des RU</a:t>
            </a:r>
            <a:endParaRPr lang="de-DE" dirty="0"/>
          </a:p>
        </p:txBody>
      </p:sp>
      <p:sp>
        <p:nvSpPr>
          <p:cNvPr id="3" name="Textfeld 2"/>
          <p:cNvSpPr txBox="1"/>
          <p:nvPr/>
        </p:nvSpPr>
        <p:spPr>
          <a:xfrm>
            <a:off x="357158" y="1714488"/>
            <a:ext cx="8429684" cy="4801314"/>
          </a:xfrm>
          <a:prstGeom prst="rect">
            <a:avLst/>
          </a:prstGeom>
          <a:noFill/>
        </p:spPr>
        <p:txBody>
          <a:bodyPr wrap="square" rtlCol="0">
            <a:spAutoFit/>
          </a:bodyPr>
          <a:lstStyle/>
          <a:p>
            <a:r>
              <a:rPr lang="de-DE" sz="2000" u="sng" dirty="0" smtClean="0"/>
              <a:t>I Grundgesetz</a:t>
            </a:r>
          </a:p>
          <a:p>
            <a:r>
              <a:rPr lang="de-DE" b="1" dirty="0" smtClean="0"/>
              <a:t> </a:t>
            </a:r>
            <a:endParaRPr lang="de-DE" dirty="0" smtClean="0"/>
          </a:p>
          <a:p>
            <a:r>
              <a:rPr lang="de-DE" dirty="0" smtClean="0"/>
              <a:t>Rahmenbedingungen:</a:t>
            </a:r>
          </a:p>
          <a:p>
            <a:r>
              <a:rPr lang="de-DE" dirty="0" smtClean="0">
                <a:hlinkClick r:id="rId2" action="ppaction://hlinksldjump"/>
              </a:rPr>
              <a:t>Art. 4</a:t>
            </a:r>
            <a:r>
              <a:rPr lang="de-DE" dirty="0" smtClean="0"/>
              <a:t>: 		Sicherung der Religionsfreiheit</a:t>
            </a:r>
          </a:p>
          <a:p>
            <a:r>
              <a:rPr lang="de-DE" dirty="0" smtClean="0">
                <a:hlinkClick r:id="rId2" action="ppaction://hlinksldjump"/>
              </a:rPr>
              <a:t>Art. 6</a:t>
            </a:r>
            <a:r>
              <a:rPr lang="de-DE" dirty="0" smtClean="0"/>
              <a:t>: 		Elternrecht und Elternpflicht</a:t>
            </a:r>
          </a:p>
          <a:p>
            <a:r>
              <a:rPr lang="de-DE" dirty="0" smtClean="0">
                <a:hlinkClick r:id="rId3" action="ppaction://hlinksldjump"/>
              </a:rPr>
              <a:t>Art. 140</a:t>
            </a:r>
            <a:r>
              <a:rPr lang="de-DE" dirty="0" smtClean="0"/>
              <a:t>: 	Das Verhältnis von Staat und Kirche (nach Weimarer RV)</a:t>
            </a:r>
          </a:p>
          <a:p>
            <a:r>
              <a:rPr lang="de-DE" dirty="0" smtClean="0"/>
              <a:t>Art. 141: 	Die Bremer Klausel (Art. 7, Abs. 3, Satz 1 gilt nicht in Bremen!)</a:t>
            </a:r>
          </a:p>
          <a:p>
            <a:r>
              <a:rPr lang="de-DE" dirty="0" smtClean="0"/>
              <a:t> </a:t>
            </a:r>
          </a:p>
          <a:p>
            <a:r>
              <a:rPr lang="de-DE" sz="1600" dirty="0" smtClean="0"/>
              <a:t>Der sog. „Schulartikel“ (Art. 7, Abs. 1-3):</a:t>
            </a:r>
          </a:p>
          <a:p>
            <a:pPr lvl="0"/>
            <a:r>
              <a:rPr lang="de-DE" sz="1600" dirty="0" smtClean="0"/>
              <a:t>(1) Das gesamte Schulwesen steht unter der Aufsicht des Staates.</a:t>
            </a:r>
          </a:p>
          <a:p>
            <a:pPr lvl="0"/>
            <a:r>
              <a:rPr lang="de-DE" sz="1600" dirty="0" smtClean="0"/>
              <a:t>(2) Die Erziehungsberechtigten haben das Recht, über die Teilnahme des Kindes am Religionsunterricht zu bestimmen.</a:t>
            </a:r>
          </a:p>
          <a:p>
            <a:pPr lvl="0"/>
            <a:r>
              <a:rPr lang="de-DE" sz="1600" dirty="0" smtClean="0"/>
              <a:t>(3) Der Religionsunterricht ist in den öffentlichen Schulen mit Ausnahme der bekenntnisfreien Schulen ordentliches Lehrfach. Unbeschadet des staatlichen Aufsichtsrechtes wird der Religionsunterricht </a:t>
            </a:r>
            <a:r>
              <a:rPr lang="de-DE" sz="1600" i="1" dirty="0" smtClean="0"/>
              <a:t>in Übereinstimmung mit den Grundsätzen der Religionsgemeinschaften </a:t>
            </a:r>
            <a:r>
              <a:rPr lang="de-DE" sz="1600" dirty="0" smtClean="0"/>
              <a:t>erteilt. Kein Lehrer darf gegen seinen Willen verpflichtet werden, Religionsunterricht zu erteilen. („Übereinstimmungsklausel“)</a:t>
            </a:r>
          </a:p>
          <a:p>
            <a:endParaRPr lang="de-DE" dirty="0"/>
          </a:p>
        </p:txBody>
      </p:sp>
      <p:sp>
        <p:nvSpPr>
          <p:cNvPr id="4" name="Pfeil nach rechts 3">
            <a:hlinkClick r:id="rId4" action="ppaction://hlinksldjump"/>
          </p:cNvPr>
          <p:cNvSpPr/>
          <p:nvPr/>
        </p:nvSpPr>
        <p:spPr>
          <a:xfrm>
            <a:off x="8172400" y="6515802"/>
            <a:ext cx="504056" cy="15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30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feld 2"/>
          <p:cNvSpPr txBox="1"/>
          <p:nvPr/>
        </p:nvSpPr>
        <p:spPr>
          <a:xfrm>
            <a:off x="357158" y="1643050"/>
            <a:ext cx="8429684" cy="4893647"/>
          </a:xfrm>
          <a:prstGeom prst="rect">
            <a:avLst/>
          </a:prstGeom>
          <a:noFill/>
        </p:spPr>
        <p:txBody>
          <a:bodyPr wrap="square" rtlCol="0">
            <a:spAutoFit/>
          </a:bodyPr>
          <a:lstStyle/>
          <a:p>
            <a:r>
              <a:rPr lang="de-DE" dirty="0" smtClean="0"/>
              <a:t>Art. 4 GG</a:t>
            </a:r>
          </a:p>
          <a:p>
            <a:r>
              <a:rPr lang="de-DE" sz="1600" dirty="0" smtClean="0"/>
              <a:t>(1) Die Freiheit des Glaubens, des Gewissens und die Freiheit des religiösen und weltanschaulichen Bekenntnisses sind unverletzlich.</a:t>
            </a:r>
          </a:p>
          <a:p>
            <a:r>
              <a:rPr lang="de-DE" sz="1600" dirty="0" smtClean="0"/>
              <a:t>(2) Die ungestörte Religionsausübung wird gewährleistet.</a:t>
            </a:r>
          </a:p>
          <a:p>
            <a:endParaRPr lang="de-DE" dirty="0" smtClean="0"/>
          </a:p>
          <a:p>
            <a:r>
              <a:rPr lang="de-DE" dirty="0" smtClean="0"/>
              <a:t>Art. 6 GG</a:t>
            </a:r>
          </a:p>
          <a:p>
            <a:r>
              <a:rPr lang="de-DE" dirty="0" smtClean="0"/>
              <a:t>(</a:t>
            </a:r>
            <a:r>
              <a:rPr lang="de-DE" sz="1600" dirty="0" smtClean="0"/>
              <a:t>1) Ehe und Familie stehen unter dem besonderen Schutze der staatlichen Ordnung.</a:t>
            </a:r>
          </a:p>
          <a:p>
            <a:r>
              <a:rPr lang="de-DE" sz="1600" dirty="0" smtClean="0"/>
              <a:t>(2) Pflege und Erziehung der Kinder sind das natürliche Recht der Eltern und die zuvörderst ihnen obliegende Pflicht. Über ihre Betätigung wacht die staatliche Gemeinschaft.</a:t>
            </a:r>
          </a:p>
          <a:p>
            <a:r>
              <a:rPr lang="de-DE" sz="1600" dirty="0" smtClean="0"/>
              <a:t>(3) Gegen den Willen der Erziehungsberechtigten dürfen Kinder nur auf Grund eines Gesetzes von der Familie getrennt werden, wenn die Erziehungsberechtigten versagen oder wenn die Kinder aus anderen Gründen zu verwahrlosen drohen.</a:t>
            </a:r>
          </a:p>
          <a:p>
            <a:r>
              <a:rPr lang="de-DE" sz="1600" dirty="0" smtClean="0"/>
              <a:t>(4) Jede Mutter hat Anspruch auf den Schutz und die Fürsorge der Gemeinschaft.</a:t>
            </a:r>
          </a:p>
          <a:p>
            <a:r>
              <a:rPr lang="de-DE" sz="1600" dirty="0" smtClean="0"/>
              <a:t>(5) Den unehelichen Kindern sind durch die Gesetzgebung die gleichen Bedingungen für ihre leibliche und seelische Entwicklung und ihre Stellung in der Gesellschaft zu schaffen wie den ehelichen Kindern.</a:t>
            </a:r>
          </a:p>
          <a:p>
            <a:endParaRPr lang="de-DE" dirty="0" smtClean="0"/>
          </a:p>
          <a:p>
            <a:endParaRPr lang="de-DE" dirty="0"/>
          </a:p>
        </p:txBody>
      </p:sp>
      <p:sp>
        <p:nvSpPr>
          <p:cNvPr id="4" name="Rechteck 3">
            <a:hlinkClick r:id="rId2" action="ppaction://hlinksldjump"/>
          </p:cNvPr>
          <p:cNvSpPr/>
          <p:nvPr/>
        </p:nvSpPr>
        <p:spPr>
          <a:xfrm>
            <a:off x="8429652" y="5929330"/>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868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feld 2"/>
          <p:cNvSpPr txBox="1"/>
          <p:nvPr/>
        </p:nvSpPr>
        <p:spPr>
          <a:xfrm>
            <a:off x="285720" y="1643050"/>
            <a:ext cx="8643998" cy="3139321"/>
          </a:xfrm>
          <a:prstGeom prst="rect">
            <a:avLst/>
          </a:prstGeom>
          <a:noFill/>
        </p:spPr>
        <p:txBody>
          <a:bodyPr wrap="square" rtlCol="0">
            <a:spAutoFit/>
          </a:bodyPr>
          <a:lstStyle/>
          <a:p>
            <a:r>
              <a:rPr lang="de-DE" dirty="0" smtClean="0"/>
              <a:t>Art. 7 GG</a:t>
            </a:r>
          </a:p>
          <a:p>
            <a:endParaRPr lang="de-DE" dirty="0" smtClean="0"/>
          </a:p>
          <a:p>
            <a:r>
              <a:rPr lang="de-DE" dirty="0" smtClean="0"/>
              <a:t>(1) Das gesamte Schulwesen steht unter der Aufsicht des Staates.</a:t>
            </a:r>
          </a:p>
          <a:p>
            <a:r>
              <a:rPr lang="de-DE" dirty="0" smtClean="0"/>
              <a:t>(2) Die Erziehungsberechtigten haben das Recht, über die Teilnahme des Kindes am Religionsunterricht zu bestimmen.</a:t>
            </a:r>
          </a:p>
          <a:p>
            <a:r>
              <a:rPr lang="de-DE" dirty="0" smtClean="0"/>
              <a:t>(3) Der Religionsunterricht ist in den öffentlichen Schulen mit Ausnahme der bekenntnisfreien Schulen ordentliches Lehrfach. Unbeschadet des staatlichen Aufsichtsrechtes wird der Religionsunterricht in Übereinstimmung mit den Grundsätzen der Religionsgemeinschaften erteilt. Kein Lehrer darf gegen seinen Willen verpflichtet werden, Religionsunterricht zu erteilen.</a:t>
            </a:r>
          </a:p>
          <a:p>
            <a:r>
              <a:rPr lang="de-DE" dirty="0" smtClean="0"/>
              <a:t>…</a:t>
            </a:r>
            <a:endParaRPr lang="de-DE" dirty="0"/>
          </a:p>
        </p:txBody>
      </p:sp>
      <p:sp>
        <p:nvSpPr>
          <p:cNvPr id="4" name="Rechteck 3">
            <a:hlinkClick r:id="rId2" action="ppaction://hlinksldjump"/>
          </p:cNvPr>
          <p:cNvSpPr/>
          <p:nvPr/>
        </p:nvSpPr>
        <p:spPr>
          <a:xfrm>
            <a:off x="8429652" y="5929330"/>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85890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Textfeld 3"/>
          <p:cNvSpPr txBox="1"/>
          <p:nvPr/>
        </p:nvSpPr>
        <p:spPr>
          <a:xfrm>
            <a:off x="285720" y="1571612"/>
            <a:ext cx="8572560" cy="4201150"/>
          </a:xfrm>
          <a:prstGeom prst="rect">
            <a:avLst/>
          </a:prstGeom>
          <a:noFill/>
        </p:spPr>
        <p:txBody>
          <a:bodyPr wrap="square" rtlCol="0">
            <a:spAutoFit/>
          </a:bodyPr>
          <a:lstStyle/>
          <a:p>
            <a:r>
              <a:rPr lang="de-DE" sz="1600" b="1" dirty="0" smtClean="0"/>
              <a:t>Artikel 140</a:t>
            </a:r>
          </a:p>
          <a:p>
            <a:r>
              <a:rPr lang="de-DE" sz="1600" dirty="0" smtClean="0"/>
              <a:t>Die Bestimmungen der Artikel 136, 137, 138, 139 und 141 der deutschen Verfassung vom 11. August 1919 sind Bestandteil dieses Grundgesetzes.</a:t>
            </a:r>
          </a:p>
          <a:p>
            <a:endParaRPr lang="de-DE" sz="1600" dirty="0" smtClean="0"/>
          </a:p>
          <a:p>
            <a:endParaRPr lang="de-DE" sz="1600" dirty="0" smtClean="0"/>
          </a:p>
          <a:p>
            <a:r>
              <a:rPr lang="de-DE" sz="1600" b="1" dirty="0" smtClean="0"/>
              <a:t>Artikel 136 (Weimarer Verfassung)</a:t>
            </a:r>
          </a:p>
          <a:p>
            <a:r>
              <a:rPr lang="de-DE" sz="1600" dirty="0" smtClean="0"/>
              <a:t>Die bürgerlichen und staatsbürgerlichen Rechte und Pflichten werden durch die Ausübung der Religionsfreiheit weder bedingt noch beschränkt.</a:t>
            </a:r>
          </a:p>
          <a:p>
            <a:r>
              <a:rPr lang="de-DE" sz="1600" dirty="0" smtClean="0"/>
              <a:t>Der Genuss bürgerlicher und staatsbürgerlicher Rechte sowie die Zulassung zu öffentlichen Ämtern sind unabhängig von dem religiösen Bekenntnis.</a:t>
            </a:r>
          </a:p>
          <a:p>
            <a:r>
              <a:rPr lang="de-DE" sz="1600" dirty="0" smtClean="0"/>
              <a:t>Niemand ist verpflichtet, seine religiöse Überzeugung zu offenbaren. Die Behörden haben nur soweit das Recht, nach der Zugehörigkeit zu einer Religionsgesellschaft zu fragen, als davon Rechte und Pflichten abhängen oder eine gesetzlich angeordnete statistische Erhebung dies erfordert.</a:t>
            </a:r>
          </a:p>
          <a:p>
            <a:r>
              <a:rPr lang="de-DE" sz="1600" dirty="0" smtClean="0"/>
              <a:t>Niemand darf zu einer kirchlichen Handlung oder Feierlichkeit oder zur Teilnahme an religiösen Übungen oder zur Benutzung einer religiösen Eidesform gezwungen werden.</a:t>
            </a:r>
          </a:p>
          <a:p>
            <a:endParaRPr lang="de-DE" sz="1100" dirty="0" smtClean="0"/>
          </a:p>
        </p:txBody>
      </p:sp>
      <p:sp>
        <p:nvSpPr>
          <p:cNvPr id="5" name="Rechteck 4">
            <a:hlinkClick r:id="rId2" action="ppaction://hlinksldjump"/>
          </p:cNvPr>
          <p:cNvSpPr/>
          <p:nvPr/>
        </p:nvSpPr>
        <p:spPr>
          <a:xfrm>
            <a:off x="8429652" y="5929330"/>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578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feld 2"/>
          <p:cNvSpPr txBox="1"/>
          <p:nvPr/>
        </p:nvSpPr>
        <p:spPr>
          <a:xfrm>
            <a:off x="285720" y="1500174"/>
            <a:ext cx="8429684" cy="4832092"/>
          </a:xfrm>
          <a:prstGeom prst="rect">
            <a:avLst/>
          </a:prstGeom>
          <a:noFill/>
        </p:spPr>
        <p:txBody>
          <a:bodyPr wrap="square" rtlCol="0">
            <a:spAutoFit/>
          </a:bodyPr>
          <a:lstStyle/>
          <a:p>
            <a:r>
              <a:rPr lang="de-DE" sz="1400" b="1" dirty="0" smtClean="0"/>
              <a:t>Artikel 137 (Weimarer Verfassung)</a:t>
            </a:r>
          </a:p>
          <a:p>
            <a:r>
              <a:rPr lang="de-DE" sz="1400" dirty="0" smtClean="0"/>
              <a:t>Es besteht keine Staatskirche.</a:t>
            </a:r>
          </a:p>
          <a:p>
            <a:r>
              <a:rPr lang="de-DE" sz="1400" dirty="0" smtClean="0"/>
              <a:t>Die Freiheit der Vereinigung zu Religionsgesellschaften wird gewährleistet.</a:t>
            </a:r>
          </a:p>
          <a:p>
            <a:r>
              <a:rPr lang="de-DE" sz="1400" dirty="0" smtClean="0"/>
              <a:t>Der Zusammenschluss von Religionsgesellschaften innerhalb des Reichsgebiets unterliegt keinen Beschränkungen.</a:t>
            </a:r>
          </a:p>
          <a:p>
            <a:r>
              <a:rPr lang="de-DE" sz="1400" dirty="0" smtClean="0"/>
              <a:t>Jede Religionsgesellschaft ordnet und verwaltet ihre Angelegenheiten selbständig innerhalb der Schranken des für alle geltenden Gesetzes. Sie verleiht ihre Ämter ohne Mitwirkung des Staates oder der bürgerlichen Gemeinde.</a:t>
            </a:r>
          </a:p>
          <a:p>
            <a:r>
              <a:rPr lang="de-DE" sz="1400" dirty="0" smtClean="0"/>
              <a:t>Religionsgesellschaften erwerben die Rechtsfähigkeit nach den allgemeinen Vorschriften des bürgerlichen Rechtes.</a:t>
            </a:r>
          </a:p>
          <a:p>
            <a:r>
              <a:rPr lang="de-DE" sz="1400" dirty="0" smtClean="0"/>
              <a:t>Die Religionsgesellschaften bleiben Körperschaften des öffentlichen Rechtes, soweit sie solche bisher waren. Anderen Religionsgesellschaften sind auf ihren Antrag gleiche Rechte zu gewähren, wenn sie durch ihre Verfassung und die Zahl ihrer Mitglieder die Gewähr der Dauer bieten. Schließen sich mehrere derartige öffentlich-rechtliche Religionsgesellschaften zu einem Verbande zusammen, so ist auch dieser Verband eine öffentlich-rechtliche Körperschaft.</a:t>
            </a:r>
          </a:p>
          <a:p>
            <a:r>
              <a:rPr lang="de-DE" sz="1400" dirty="0" smtClean="0"/>
              <a:t>Die Religionsgesellschaften, welche Körperschaften des öffentlichen Rechtes sind, sind berechtigt, auf Grund der bürgerlichen Steuerlisten nach Maßgabe der landesrechtlichen Bestimmungen Steuern zu erheben.</a:t>
            </a:r>
          </a:p>
          <a:p>
            <a:r>
              <a:rPr lang="de-DE" sz="1400" dirty="0" smtClean="0"/>
              <a:t>Den Religionsgesellschaften werden die Vereinigungen gleichgestellt, die sich die gemeinschaftliche Pflege einer Weltanschauung zur Aufgabe machen.</a:t>
            </a:r>
          </a:p>
          <a:p>
            <a:r>
              <a:rPr lang="de-DE" sz="1400" dirty="0" smtClean="0"/>
              <a:t>Soweit die Durchführung dieser Bestimmungen eine weitere Regelung erfordert, liegt diese der Landesgesetzgebung ob.</a:t>
            </a:r>
            <a:endParaRPr lang="de-DE" sz="1400" dirty="0"/>
          </a:p>
        </p:txBody>
      </p:sp>
      <p:sp>
        <p:nvSpPr>
          <p:cNvPr id="4" name="Rechteck 3">
            <a:hlinkClick r:id="rId2" action="ppaction://hlinksldjump"/>
          </p:cNvPr>
          <p:cNvSpPr/>
          <p:nvPr/>
        </p:nvSpPr>
        <p:spPr>
          <a:xfrm>
            <a:off x="8429652" y="5929330"/>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160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3" name="Picture 2"/>
          <p:cNvPicPr>
            <a:picLocks noChangeAspect="1" noChangeArrowheads="1"/>
          </p:cNvPicPr>
          <p:nvPr/>
        </p:nvPicPr>
        <p:blipFill>
          <a:blip r:embed="rId2" cstate="print"/>
          <a:srcRect/>
          <a:stretch>
            <a:fillRect/>
          </a:stretch>
        </p:blipFill>
        <p:spPr bwMode="auto">
          <a:xfrm>
            <a:off x="952500" y="1076325"/>
            <a:ext cx="7239000" cy="4705350"/>
          </a:xfrm>
          <a:prstGeom prst="rect">
            <a:avLst/>
          </a:prstGeom>
          <a:noFill/>
          <a:ln w="9525">
            <a:noFill/>
            <a:miter lim="800000"/>
            <a:headEnd/>
            <a:tailEnd/>
          </a:ln>
        </p:spPr>
      </p:pic>
      <p:sp>
        <p:nvSpPr>
          <p:cNvPr id="7" name="Textfeld 6"/>
          <p:cNvSpPr txBox="1"/>
          <p:nvPr/>
        </p:nvSpPr>
        <p:spPr>
          <a:xfrm>
            <a:off x="1142976" y="6143644"/>
            <a:ext cx="6848863" cy="369332"/>
          </a:xfrm>
          <a:prstGeom prst="rect">
            <a:avLst/>
          </a:prstGeom>
          <a:noFill/>
        </p:spPr>
        <p:txBody>
          <a:bodyPr wrap="none" rtlCol="0">
            <a:spAutoFit/>
          </a:bodyPr>
          <a:lstStyle/>
          <a:p>
            <a:r>
              <a:rPr lang="de-DE" dirty="0" smtClean="0">
                <a:hlinkClick r:id="rId3" action="ppaction://hlinkfile"/>
              </a:rPr>
              <a:t>Konkordat</a:t>
            </a:r>
            <a:r>
              <a:rPr lang="de-DE" dirty="0" smtClean="0"/>
              <a:t> zwischen Bayern und dem Vatikan 1924 unter </a:t>
            </a:r>
            <a:r>
              <a:rPr lang="de-DE" dirty="0" smtClean="0">
                <a:hlinkClick r:id="rId4" action="ppaction://hlinkfile"/>
              </a:rPr>
              <a:t>Pius XI.</a:t>
            </a:r>
            <a:endParaRPr lang="de-DE" dirty="0"/>
          </a:p>
        </p:txBody>
      </p:sp>
    </p:spTree>
    <p:extLst>
      <p:ext uri="{BB962C8B-B14F-4D97-AF65-F5344CB8AC3E}">
        <p14:creationId xmlns:p14="http://schemas.microsoft.com/office/powerpoint/2010/main" val="970046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ronu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1959</Words>
  <Application>Microsoft Macintosh PowerPoint</Application>
  <PresentationFormat>Bildschirmpräsentation (4:3)</PresentationFormat>
  <Paragraphs>167</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Garamond</vt:lpstr>
      <vt:lpstr>Georgia</vt:lpstr>
      <vt:lpstr>Wingdings</vt:lpstr>
      <vt:lpstr>Wingdings 2</vt:lpstr>
      <vt:lpstr>Arial</vt:lpstr>
      <vt:lpstr>Cronus</vt:lpstr>
      <vt:lpstr>PowerPoint-Präsentation</vt:lpstr>
      <vt:lpstr>1. Organisatorisches</vt:lpstr>
      <vt:lpstr>PowerPoint-Präsentation</vt:lpstr>
      <vt:lpstr>2. Gesetzliche Grundlagen des RU</vt:lpstr>
      <vt:lpstr>PowerPoint-Präsentation</vt:lpstr>
      <vt:lpstr>PowerPoint-Präsentation</vt:lpstr>
      <vt:lpstr>PowerPoint-Präsentation</vt:lpstr>
      <vt:lpstr>PowerPoint-Präsentation</vt:lpstr>
      <vt:lpstr>PowerPoint-Präsentation</vt:lpstr>
      <vt:lpstr>2. Gesetzliche Grundlagen des RU</vt:lpstr>
      <vt:lpstr>PowerPoint-Präsentation</vt:lpstr>
      <vt:lpstr>PowerPoint-Präsentation</vt:lpstr>
      <vt:lpstr>2. Gesetzliche Grundlagen des RU</vt:lpstr>
      <vt:lpstr>2. Gesetzliche Grundlagen des RU</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Gerald Mackenrodt</dc:creator>
  <cp:lastModifiedBy>Gerald Mackenrodt</cp:lastModifiedBy>
  <cp:revision>115</cp:revision>
  <dcterms:created xsi:type="dcterms:W3CDTF">2008-09-18T17:53:13Z</dcterms:created>
  <dcterms:modified xsi:type="dcterms:W3CDTF">2017-12-03T22:49:33Z</dcterms:modified>
</cp:coreProperties>
</file>