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2" r:id="rId1"/>
  </p:sldMasterIdLst>
  <p:sldIdLst>
    <p:sldId id="256" r:id="rId2"/>
    <p:sldId id="258" r:id="rId3"/>
    <p:sldId id="261" r:id="rId4"/>
    <p:sldId id="265" r:id="rId5"/>
    <p:sldId id="266" r:id="rId6"/>
    <p:sldId id="267" r:id="rId7"/>
    <p:sldId id="276" r:id="rId8"/>
    <p:sldId id="277" r:id="rId9"/>
    <p:sldId id="278" r:id="rId10"/>
    <p:sldId id="279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3EBB9-EF90-4D54-9F12-28C887A9A25B}" type="datetimeFigureOut">
              <a:rPr lang="de-DE" smtClean="0"/>
              <a:pPr/>
              <a:t>19.09.2017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6F910-E374-46B5-9536-3FF320AB95CF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7784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3EBB9-EF90-4D54-9F12-28C887A9A25B}" type="datetimeFigureOut">
              <a:rPr lang="de-DE" smtClean="0"/>
              <a:pPr/>
              <a:t>19.09.2017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6F910-E374-46B5-9536-3FF320AB95C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7448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3EBB9-EF90-4D54-9F12-28C887A9A25B}" type="datetimeFigureOut">
              <a:rPr lang="de-DE" smtClean="0"/>
              <a:pPr/>
              <a:t>19.09.2017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6F910-E374-46B5-9536-3FF320AB95C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3762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3EBB9-EF90-4D54-9F12-28C887A9A25B}" type="datetimeFigureOut">
              <a:rPr lang="de-DE" smtClean="0"/>
              <a:pPr/>
              <a:t>19.09.2017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6F910-E374-46B5-9536-3FF320AB95C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891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3EBB9-EF90-4D54-9F12-28C887A9A25B}" type="datetimeFigureOut">
              <a:rPr lang="de-DE" smtClean="0"/>
              <a:pPr/>
              <a:t>19.09.2017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6F910-E374-46B5-9536-3FF320AB95CF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0230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3EBB9-EF90-4D54-9F12-28C887A9A25B}" type="datetimeFigureOut">
              <a:rPr lang="de-DE" smtClean="0"/>
              <a:pPr/>
              <a:t>19.09.2017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6F910-E374-46B5-9536-3FF320AB95C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87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3EBB9-EF90-4D54-9F12-28C887A9A25B}" type="datetimeFigureOut">
              <a:rPr lang="de-DE" smtClean="0"/>
              <a:pPr/>
              <a:t>19.09.2017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6F910-E374-46B5-9536-3FF320AB95C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653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3EBB9-EF90-4D54-9F12-28C887A9A25B}" type="datetimeFigureOut">
              <a:rPr lang="de-DE" smtClean="0"/>
              <a:pPr/>
              <a:t>19.09.2017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6F910-E374-46B5-9536-3FF320AB95C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864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3EBB9-EF90-4D54-9F12-28C887A9A25B}" type="datetimeFigureOut">
              <a:rPr lang="de-DE" smtClean="0"/>
              <a:pPr/>
              <a:t>19.09.2017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6F910-E374-46B5-9536-3FF320AB95C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7538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4763EBB9-EF90-4D54-9F12-28C887A9A25B}" type="datetimeFigureOut">
              <a:rPr lang="de-DE" smtClean="0"/>
              <a:pPr/>
              <a:t>19.09.2017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9B6F910-E374-46B5-9536-3FF320AB95C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4444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3EBB9-EF90-4D54-9F12-28C887A9A25B}" type="datetimeFigureOut">
              <a:rPr lang="de-DE" smtClean="0"/>
              <a:pPr/>
              <a:t>19.09.2017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6F910-E374-46B5-9536-3FF320AB95C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4745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763EBB9-EF90-4D54-9F12-28C887A9A25B}" type="datetimeFigureOut">
              <a:rPr lang="de-DE" smtClean="0"/>
              <a:pPr/>
              <a:t>19.09.2017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9B6F910-E374-46B5-9536-3FF320AB95CF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715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84" r:id="rId2"/>
    <p:sldLayoutId id="2147484185" r:id="rId3"/>
    <p:sldLayoutId id="2147484186" r:id="rId4"/>
    <p:sldLayoutId id="2147484187" r:id="rId5"/>
    <p:sldLayoutId id="2147484188" r:id="rId6"/>
    <p:sldLayoutId id="2147484189" r:id="rId7"/>
    <p:sldLayoutId id="2147484190" r:id="rId8"/>
    <p:sldLayoutId id="2147484191" r:id="rId9"/>
    <p:sldLayoutId id="2147484192" r:id="rId10"/>
    <p:sldLayoutId id="214748419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6.xml"/><Relationship Id="rId4" Type="http://schemas.openxmlformats.org/officeDocument/2006/relationships/slide" Target="slide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mk@rig-wue.de" TargetMode="External"/><Relationship Id="rId2" Type="http://schemas.openxmlformats.org/officeDocument/2006/relationships/hyperlink" Target="http://www.kseminar.riemenschneider-gymnasium.de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857224" y="1928802"/>
            <a:ext cx="7500990" cy="184665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3200" dirty="0" smtClean="0"/>
              <a:t>Seminar </a:t>
            </a:r>
            <a:r>
              <a:rPr lang="de-DE" sz="3200" dirty="0" smtClean="0"/>
              <a:t>2017/19</a:t>
            </a:r>
            <a:endParaRPr lang="de-DE" sz="3200" dirty="0" smtClean="0"/>
          </a:p>
          <a:p>
            <a:pPr algn="ctr"/>
            <a:r>
              <a:rPr lang="de-DE" sz="3200" dirty="0"/>
              <a:t>a</a:t>
            </a:r>
            <a:r>
              <a:rPr lang="de-DE" sz="3200" dirty="0" smtClean="0"/>
              <a:t>m</a:t>
            </a:r>
          </a:p>
          <a:p>
            <a:pPr algn="ctr"/>
            <a:r>
              <a:rPr lang="de-DE" sz="3200" dirty="0" smtClean="0"/>
              <a:t>Riemenscheider-Gymnasium Würzburg</a:t>
            </a:r>
          </a:p>
          <a:p>
            <a:pPr algn="ctr"/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2492171" y="4601767"/>
            <a:ext cx="4231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</a:t>
            </a:r>
            <a:r>
              <a:rPr lang="de-DE" dirty="0" smtClean="0"/>
              <a:t>. </a:t>
            </a:r>
            <a:r>
              <a:rPr lang="de-DE" dirty="0" smtClean="0"/>
              <a:t>Fachsitzung am </a:t>
            </a:r>
            <a:r>
              <a:rPr lang="de-DE" dirty="0" smtClean="0"/>
              <a:t>20</a:t>
            </a:r>
            <a:r>
              <a:rPr lang="de-DE" dirty="0" smtClean="0"/>
              <a:t>.09.2017 - </a:t>
            </a:r>
            <a:r>
              <a:rPr lang="de-DE" dirty="0" err="1" smtClean="0"/>
              <a:t>Volkersberg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1357290" y="285728"/>
            <a:ext cx="66975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800" dirty="0" smtClean="0">
                <a:latin typeface="Garamond" pitchFamily="18" charset="0"/>
              </a:rPr>
              <a:t>Katholische Religionslehre </a:t>
            </a:r>
            <a:endParaRPr lang="de-DE" sz="4800" dirty="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4" y="0"/>
            <a:ext cx="9134046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23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500166" y="2357430"/>
            <a:ext cx="42562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400" dirty="0" smtClean="0">
                <a:latin typeface="+mn-lt"/>
              </a:rPr>
              <a:t>Verlaufsformen im Unterricht</a:t>
            </a:r>
            <a:endParaRPr lang="de-DE" sz="2400" dirty="0">
              <a:latin typeface="+mn-lt"/>
            </a:endParaRP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3643306" y="3857628"/>
            <a:ext cx="50738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4000" dirty="0" smtClean="0">
                <a:latin typeface="+mn-lt"/>
              </a:rPr>
              <a:t>Das 3-Phasen-Modell</a:t>
            </a:r>
            <a:endParaRPr lang="de-DE" sz="4000" dirty="0">
              <a:latin typeface="+mn-lt"/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899592" y="480757"/>
            <a:ext cx="7543800" cy="838140"/>
          </a:xfrm>
        </p:spPr>
        <p:txBody>
          <a:bodyPr>
            <a:normAutofit/>
          </a:bodyPr>
          <a:lstStyle/>
          <a:p>
            <a:r>
              <a:rPr lang="de-DE" sz="3600" b="1" u="sng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</a:rPr>
              <a:t>4</a:t>
            </a:r>
            <a:r>
              <a:rPr lang="de-DE" sz="3600" b="1" u="sng" dirty="0" smtClean="0">
                <a:solidFill>
                  <a:schemeClr val="tx1"/>
                </a:solidFill>
                <a:latin typeface="+mn-lt"/>
                <a:ea typeface="Batang" panose="02030600000101010101" pitchFamily="18" charset="-127"/>
              </a:rPr>
              <a:t>. </a:t>
            </a:r>
            <a:r>
              <a:rPr lang="de-DE" sz="3600" b="1" u="sng" dirty="0" smtClean="0">
                <a:solidFill>
                  <a:schemeClr val="tx1"/>
                </a:solidFill>
                <a:latin typeface="+mn-lt"/>
                <a:ea typeface="Batang" panose="02030600000101010101" pitchFamily="18" charset="-127"/>
              </a:rPr>
              <a:t>Aufbau einer Unterrichtsstunde</a:t>
            </a:r>
            <a:endParaRPr lang="de-DE" sz="3600" b="1" u="sng" dirty="0">
              <a:solidFill>
                <a:schemeClr val="tx1"/>
              </a:solidFill>
              <a:latin typeface="+mn-lt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1292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95288" y="1628775"/>
            <a:ext cx="1944687" cy="345598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DE" b="1" dirty="0">
                <a:hlinkClick r:id="rId2" action="ppaction://hlinksldjump"/>
              </a:rPr>
              <a:t>Motivation</a:t>
            </a:r>
            <a:endParaRPr lang="de-DE" b="1" dirty="0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2339975" y="1628775"/>
            <a:ext cx="4319588" cy="3455988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DE" b="1" dirty="0">
                <a:hlinkClick r:id="rId3" action="ppaction://hlinksldjump"/>
              </a:rPr>
              <a:t>Erarbeitungsphase</a:t>
            </a:r>
            <a:endParaRPr lang="de-DE" b="1" dirty="0"/>
          </a:p>
          <a:p>
            <a:pPr algn="ctr"/>
            <a:r>
              <a:rPr lang="de-DE" sz="1000" dirty="0"/>
              <a:t>Problematisierungsphase – Vertiefungsphase - Anwendungsphase</a:t>
            </a: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6659563" y="1628775"/>
            <a:ext cx="2016125" cy="345598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DE" sz="1400" b="1" dirty="0">
                <a:hlinkClick r:id="rId4" action="ppaction://hlinksldjump"/>
              </a:rPr>
              <a:t>Ergebnissicherung</a:t>
            </a:r>
            <a:endParaRPr lang="de-DE" sz="1400" b="1" dirty="0"/>
          </a:p>
          <a:p>
            <a:pPr algn="ctr"/>
            <a:endParaRPr lang="de-DE" sz="1400" b="1" dirty="0"/>
          </a:p>
          <a:p>
            <a:pPr algn="ctr"/>
            <a:r>
              <a:rPr lang="de-DE" sz="1400" b="1" u="sng" dirty="0" smtClean="0">
                <a:solidFill>
                  <a:schemeClr val="accent6"/>
                </a:solidFill>
              </a:rPr>
              <a:t>Vertiefung</a:t>
            </a:r>
          </a:p>
          <a:p>
            <a:pPr algn="ctr"/>
            <a:endParaRPr lang="de-DE" sz="1400" b="1" u="sng" dirty="0" smtClean="0">
              <a:solidFill>
                <a:schemeClr val="accent6"/>
              </a:solidFill>
            </a:endParaRPr>
          </a:p>
          <a:p>
            <a:pPr algn="ctr"/>
            <a:r>
              <a:rPr lang="de-DE" sz="1400" b="1" u="sng" dirty="0" smtClean="0">
                <a:solidFill>
                  <a:schemeClr val="accent6"/>
                </a:solidFill>
              </a:rPr>
              <a:t>Weiterführung</a:t>
            </a:r>
            <a:endParaRPr lang="de-DE" sz="1400" b="1" u="sng" dirty="0">
              <a:solidFill>
                <a:schemeClr val="accent6"/>
              </a:solidFill>
            </a:endParaRP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1692275" y="4437063"/>
            <a:ext cx="2808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4787900" y="4437063"/>
            <a:ext cx="2447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2411413" y="4149725"/>
            <a:ext cx="20415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dirty="0"/>
              <a:t>Verknüpfung/Weiterführung</a:t>
            </a:r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4787900" y="4149725"/>
            <a:ext cx="18303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dirty="0"/>
              <a:t>schrittweise Entwicklung</a:t>
            </a:r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3600" b="1" u="sng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Die drei Phasen des klass. RU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235406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0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 animBg="1"/>
      <p:bldP spid="3080" grpId="0" animBg="1"/>
      <p:bldP spid="3084" grpId="0"/>
      <p:bldP spid="308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81812" y="-110844"/>
            <a:ext cx="7543800" cy="1450757"/>
          </a:xfrm>
        </p:spPr>
        <p:txBody>
          <a:bodyPr/>
          <a:lstStyle/>
          <a:p>
            <a:r>
              <a:rPr lang="de-DE" dirty="0"/>
              <a:t>Motivation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67544" y="1933546"/>
            <a:ext cx="8136923" cy="2687770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de-DE" sz="2800" b="1" dirty="0"/>
              <a:t>Möglichkeiten der Stundeneröffnung</a:t>
            </a:r>
          </a:p>
          <a:p>
            <a:pPr>
              <a:buFontTx/>
              <a:buNone/>
            </a:pPr>
            <a:r>
              <a:rPr lang="de-DE" sz="2800" dirty="0"/>
              <a:t>	- </a:t>
            </a:r>
            <a:r>
              <a:rPr lang="de-DE" sz="2800" dirty="0" smtClean="0"/>
              <a:t>Bildimpuls / Textimpuls</a:t>
            </a:r>
          </a:p>
          <a:p>
            <a:pPr>
              <a:buFontTx/>
              <a:buNone/>
            </a:pPr>
            <a:r>
              <a:rPr lang="de-DE" sz="2800" i="1" dirty="0" smtClean="0"/>
              <a:t>	- </a:t>
            </a:r>
            <a:r>
              <a:rPr lang="de-DE" sz="2800" dirty="0" smtClean="0"/>
              <a:t>Hörbeispiel / Filmausschnitt</a:t>
            </a:r>
          </a:p>
          <a:p>
            <a:pPr>
              <a:buFontTx/>
              <a:buNone/>
            </a:pPr>
            <a:r>
              <a:rPr lang="de-DE" sz="2800" dirty="0" smtClean="0"/>
              <a:t>	- Meditation, Gebet, (bibl.) Erzählung</a:t>
            </a:r>
          </a:p>
          <a:p>
            <a:pPr>
              <a:buFontTx/>
              <a:buNone/>
            </a:pPr>
            <a:r>
              <a:rPr lang="de-DE" sz="2800" dirty="0" smtClean="0"/>
              <a:t>	- Brainstorming / </a:t>
            </a:r>
            <a:r>
              <a:rPr lang="de-DE" sz="2800" dirty="0" err="1" smtClean="0"/>
              <a:t>Mindmap</a:t>
            </a:r>
            <a:endParaRPr lang="de-DE" sz="2800" dirty="0"/>
          </a:p>
        </p:txBody>
      </p:sp>
      <p:sp>
        <p:nvSpPr>
          <p:cNvPr id="6" name="Rechteck 5"/>
          <p:cNvSpPr/>
          <p:nvPr/>
        </p:nvSpPr>
        <p:spPr>
          <a:xfrm rot="20448999">
            <a:off x="1016069" y="2943856"/>
            <a:ext cx="7643866" cy="95410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de-DE" sz="2800" dirty="0" smtClean="0">
                <a:latin typeface="+mj-lt"/>
              </a:rPr>
              <a:t>Aktualität – Provokation – Emotionalisierung – Problematisierung – Verfremdung</a:t>
            </a:r>
          </a:p>
        </p:txBody>
      </p:sp>
      <p:sp>
        <p:nvSpPr>
          <p:cNvPr id="7" name="Rechteck 6"/>
          <p:cNvSpPr/>
          <p:nvPr/>
        </p:nvSpPr>
        <p:spPr>
          <a:xfrm>
            <a:off x="642910" y="5214950"/>
            <a:ext cx="75009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de-DE" sz="2400" dirty="0" smtClean="0">
                <a:latin typeface="+mj-lt"/>
              </a:rPr>
              <a:t>TIPP: „Entlegener Einstieg“:</a:t>
            </a:r>
            <a:r>
              <a:rPr lang="de-DE" sz="3200" dirty="0" smtClean="0">
                <a:latin typeface="+mj-lt"/>
              </a:rPr>
              <a:t/>
            </a:r>
            <a:br>
              <a:rPr lang="de-DE" sz="3200" dirty="0" smtClean="0">
                <a:latin typeface="+mj-lt"/>
              </a:rPr>
            </a:br>
            <a:r>
              <a:rPr lang="de-DE" sz="3200" dirty="0" smtClean="0">
                <a:latin typeface="+mj-lt"/>
              </a:rPr>
              <a:t>	</a:t>
            </a:r>
            <a:r>
              <a:rPr lang="de-DE" sz="2400" i="1" dirty="0" smtClean="0">
                <a:latin typeface="+mj-lt"/>
              </a:rPr>
              <a:t>vom Fremden/Unerwarteten zum Bekannten</a:t>
            </a:r>
            <a:endParaRPr lang="de-DE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7536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  <p:bldP spid="6" grpId="0" animBg="1"/>
      <p:bldP spid="6" grpId="1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Motivation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285984" y="2285992"/>
            <a:ext cx="4627438" cy="2544894"/>
          </a:xfrm>
        </p:spPr>
        <p:txBody>
          <a:bodyPr/>
          <a:lstStyle/>
          <a:p>
            <a:pPr>
              <a:buFontTx/>
              <a:buNone/>
            </a:pPr>
            <a:r>
              <a:rPr lang="de-DE" b="1" dirty="0"/>
              <a:t>Darbietungsformen</a:t>
            </a:r>
          </a:p>
          <a:p>
            <a:pPr lvl="1">
              <a:buFontTx/>
              <a:buChar char="-"/>
            </a:pPr>
            <a:r>
              <a:rPr lang="de-DE" dirty="0"/>
              <a:t>visuell</a:t>
            </a:r>
          </a:p>
          <a:p>
            <a:pPr lvl="1">
              <a:buFontTx/>
              <a:buChar char="-"/>
            </a:pPr>
            <a:r>
              <a:rPr lang="de-DE" dirty="0"/>
              <a:t>auditiv</a:t>
            </a:r>
          </a:p>
          <a:p>
            <a:pPr lvl="1">
              <a:buFontTx/>
              <a:buChar char="-"/>
            </a:pPr>
            <a:r>
              <a:rPr lang="de-DE" dirty="0"/>
              <a:t>szenisch-spielerisch</a:t>
            </a:r>
          </a:p>
          <a:p>
            <a:pPr lvl="1">
              <a:buFontTx/>
              <a:buChar char="-"/>
            </a:pPr>
            <a:r>
              <a:rPr lang="de-DE" dirty="0"/>
              <a:t>narrativ</a:t>
            </a:r>
          </a:p>
          <a:p>
            <a:pPr>
              <a:buFontTx/>
              <a:buNone/>
            </a:pPr>
            <a:endParaRPr lang="de-DE" dirty="0"/>
          </a:p>
        </p:txBody>
      </p:sp>
      <p:sp>
        <p:nvSpPr>
          <p:cNvPr id="5124" name="AutoShape 4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76456" y="6453336"/>
            <a:ext cx="287338" cy="287338"/>
          </a:xfrm>
          <a:prstGeom prst="actionButtonBlank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118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822960" y="286605"/>
            <a:ext cx="7543800" cy="1054164"/>
          </a:xfrm>
        </p:spPr>
        <p:txBody>
          <a:bodyPr/>
          <a:lstStyle/>
          <a:p>
            <a:r>
              <a:rPr lang="de-DE" dirty="0"/>
              <a:t>Erarbeitungsphase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822960" y="1916832"/>
            <a:ext cx="7742664" cy="404509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de-DE" b="1" dirty="0"/>
              <a:t>Inhaltliche Strukturierung</a:t>
            </a:r>
          </a:p>
          <a:p>
            <a:pPr lvl="1">
              <a:lnSpc>
                <a:spcPct val="90000"/>
              </a:lnSpc>
              <a:buFontTx/>
              <a:buChar char="-"/>
            </a:pPr>
            <a:r>
              <a:rPr lang="de-DE" dirty="0"/>
              <a:t>Gliederung des Lernprozesses in einzelne </a:t>
            </a:r>
            <a:r>
              <a:rPr lang="de-DE" dirty="0" smtClean="0"/>
              <a:t>Lernschritte</a:t>
            </a:r>
          </a:p>
          <a:p>
            <a:pPr lvl="1">
              <a:lnSpc>
                <a:spcPct val="90000"/>
              </a:lnSpc>
              <a:buFontTx/>
              <a:buChar char="-"/>
            </a:pPr>
            <a:endParaRPr lang="de-DE" dirty="0"/>
          </a:p>
          <a:p>
            <a:pPr>
              <a:lnSpc>
                <a:spcPct val="90000"/>
              </a:lnSpc>
              <a:buFontTx/>
              <a:buNone/>
            </a:pPr>
            <a:r>
              <a:rPr lang="de-DE" b="1" dirty="0"/>
              <a:t>Einsatz verschiedener Sozialformen</a:t>
            </a:r>
          </a:p>
          <a:p>
            <a:pPr lvl="1">
              <a:lnSpc>
                <a:spcPct val="90000"/>
              </a:lnSpc>
              <a:buFontTx/>
              <a:buChar char="-"/>
            </a:pPr>
            <a:r>
              <a:rPr lang="de-DE" dirty="0"/>
              <a:t>Frontalunterricht – Einzelarbeit – Partnerarbeit – </a:t>
            </a:r>
            <a:r>
              <a:rPr lang="de-DE" dirty="0" smtClean="0"/>
              <a:t>Gruppenarbeit</a:t>
            </a:r>
          </a:p>
          <a:p>
            <a:pPr lvl="1">
              <a:lnSpc>
                <a:spcPct val="90000"/>
              </a:lnSpc>
              <a:buFontTx/>
              <a:buChar char="-"/>
            </a:pPr>
            <a:endParaRPr lang="de-DE" dirty="0"/>
          </a:p>
          <a:p>
            <a:pPr>
              <a:lnSpc>
                <a:spcPct val="90000"/>
              </a:lnSpc>
              <a:buFontTx/>
              <a:buNone/>
            </a:pPr>
            <a:r>
              <a:rPr lang="de-DE" b="1" dirty="0"/>
              <a:t>Variation bei den Handlungsformen</a:t>
            </a:r>
          </a:p>
          <a:p>
            <a:pPr lvl="1">
              <a:lnSpc>
                <a:spcPct val="90000"/>
              </a:lnSpc>
              <a:buFontTx/>
              <a:buChar char="-"/>
            </a:pPr>
            <a:r>
              <a:rPr lang="de-DE" dirty="0"/>
              <a:t>Lehrervortrag – Erzählung – LSG – Diskussion – Textarbeit – Medieneinsatz</a:t>
            </a:r>
          </a:p>
        </p:txBody>
      </p:sp>
    </p:spTree>
    <p:extLst>
      <p:ext uri="{BB962C8B-B14F-4D97-AF65-F5344CB8AC3E}">
        <p14:creationId xmlns:p14="http://schemas.microsoft.com/office/powerpoint/2010/main" val="279402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822960" y="286605"/>
            <a:ext cx="7543800" cy="1074812"/>
          </a:xfrm>
        </p:spPr>
        <p:txBody>
          <a:bodyPr/>
          <a:lstStyle/>
          <a:p>
            <a:r>
              <a:rPr lang="de-DE" dirty="0"/>
              <a:t>Erarbeitungsphase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829115" y="2276872"/>
            <a:ext cx="7742664" cy="2973522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de-DE" b="1" dirty="0"/>
              <a:t>Modulation in der Schüleraktivierung</a:t>
            </a:r>
          </a:p>
          <a:p>
            <a:pPr lvl="1">
              <a:buFontTx/>
              <a:buChar char="-"/>
            </a:pPr>
            <a:r>
              <a:rPr lang="de-DE" dirty="0"/>
              <a:t>Ansprechen verschiedener Lernbereiche: kognitiver Bereich, affektiver </a:t>
            </a:r>
            <a:r>
              <a:rPr lang="de-DE" dirty="0" smtClean="0"/>
              <a:t>Bereich, haptischer Bereich (gerade Unterstufe!)</a:t>
            </a:r>
          </a:p>
          <a:p>
            <a:pPr lvl="1">
              <a:buFontTx/>
              <a:buChar char="-"/>
            </a:pPr>
            <a:endParaRPr lang="de-DE" dirty="0"/>
          </a:p>
          <a:p>
            <a:pPr>
              <a:buFontTx/>
              <a:buNone/>
            </a:pPr>
            <a:r>
              <a:rPr lang="de-DE" b="1" dirty="0" err="1"/>
              <a:t>Abwechselung</a:t>
            </a:r>
            <a:r>
              <a:rPr lang="de-DE" b="1" dirty="0"/>
              <a:t> bei der Schülerartikulation</a:t>
            </a:r>
          </a:p>
          <a:p>
            <a:pPr lvl="1">
              <a:buFontTx/>
              <a:buChar char="-"/>
            </a:pPr>
            <a:r>
              <a:rPr lang="de-DE" dirty="0"/>
              <a:t>Mündliche Artikulation – schriftliche Artikulation – gestalterische Artikulation – spielerische Artikulation</a:t>
            </a:r>
          </a:p>
          <a:p>
            <a:pPr>
              <a:buFontTx/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512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822960" y="286605"/>
            <a:ext cx="7543800" cy="1054164"/>
          </a:xfrm>
        </p:spPr>
        <p:txBody>
          <a:bodyPr/>
          <a:lstStyle/>
          <a:p>
            <a:r>
              <a:rPr lang="de-DE" dirty="0"/>
              <a:t>Erarbeitungsphase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Tx/>
              <a:buNone/>
            </a:pPr>
            <a:r>
              <a:rPr lang="de-DE" sz="2800" b="1" dirty="0"/>
              <a:t>Dynamisierung des Lernprozesses</a:t>
            </a:r>
          </a:p>
          <a:p>
            <a:pPr>
              <a:buFontTx/>
              <a:buChar char="-"/>
            </a:pPr>
            <a:r>
              <a:rPr lang="de-DE" sz="2800" b="1" dirty="0" smtClean="0"/>
              <a:t> Zwischenmotivationen</a:t>
            </a:r>
            <a:endParaRPr lang="de-DE" sz="2800" b="1" dirty="0"/>
          </a:p>
          <a:p>
            <a:pPr>
              <a:buFontTx/>
              <a:buChar char="-"/>
            </a:pPr>
            <a:r>
              <a:rPr lang="de-DE" sz="2800" b="1" dirty="0" smtClean="0"/>
              <a:t> Lerntempo</a:t>
            </a:r>
            <a:r>
              <a:rPr lang="de-DE" sz="2800" dirty="0"/>
              <a:t>: </a:t>
            </a: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2800" dirty="0" smtClean="0"/>
              <a:t> beschleunigende </a:t>
            </a:r>
            <a:r>
              <a:rPr lang="de-DE" sz="2800" dirty="0"/>
              <a:t>und retardierende Momente</a:t>
            </a:r>
          </a:p>
          <a:p>
            <a:pPr>
              <a:buFontTx/>
              <a:buChar char="-"/>
            </a:pPr>
            <a:r>
              <a:rPr lang="de-DE" sz="2800" b="1" dirty="0" smtClean="0"/>
              <a:t> Konzentration</a:t>
            </a:r>
            <a:r>
              <a:rPr lang="de-DE" sz="2800" dirty="0"/>
              <a:t>: </a:t>
            </a: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2800" dirty="0" smtClean="0"/>
              <a:t> Anspannung </a:t>
            </a:r>
            <a:r>
              <a:rPr lang="de-DE" sz="2800" dirty="0"/>
              <a:t>und Entspannung</a:t>
            </a:r>
          </a:p>
          <a:p>
            <a:pPr>
              <a:buFontTx/>
              <a:buChar char="-"/>
            </a:pPr>
            <a:r>
              <a:rPr lang="de-DE" sz="2800" b="1" dirty="0" smtClean="0"/>
              <a:t> Arbeitsatmosphäre</a:t>
            </a:r>
            <a:r>
              <a:rPr lang="de-DE" sz="2800" dirty="0"/>
              <a:t>: </a:t>
            </a: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2800" dirty="0" smtClean="0"/>
              <a:t> Auflockerung </a:t>
            </a:r>
            <a:r>
              <a:rPr lang="de-DE" sz="2800" dirty="0"/>
              <a:t>– Ernsthaftigkeit</a:t>
            </a:r>
          </a:p>
          <a:p>
            <a:pPr>
              <a:buFontTx/>
              <a:buChar char="-"/>
            </a:pPr>
            <a:r>
              <a:rPr lang="de-DE" sz="2800" b="1" dirty="0" smtClean="0"/>
              <a:t> Führungsstil</a:t>
            </a:r>
            <a:r>
              <a:rPr lang="de-DE" sz="2800" dirty="0"/>
              <a:t>: </a:t>
            </a: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2800" dirty="0" smtClean="0"/>
              <a:t> straff-lehrerbetont </a:t>
            </a:r>
            <a:r>
              <a:rPr lang="de-DE" sz="2800" dirty="0"/>
              <a:t>– demokratisch-liberal</a:t>
            </a:r>
          </a:p>
        </p:txBody>
      </p:sp>
      <p:sp>
        <p:nvSpPr>
          <p:cNvPr id="5" name="AutoShape 4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76456" y="6453336"/>
            <a:ext cx="287338" cy="287338"/>
          </a:xfrm>
          <a:prstGeom prst="actionButtonBlank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795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822960" y="286605"/>
            <a:ext cx="7543800" cy="910148"/>
          </a:xfrm>
        </p:spPr>
        <p:txBody>
          <a:bodyPr/>
          <a:lstStyle/>
          <a:p>
            <a:r>
              <a:rPr lang="de-DE" dirty="0"/>
              <a:t>Ergebnissicherung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21255" y="1846365"/>
            <a:ext cx="7745505" cy="3877815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r>
              <a:rPr lang="de-DE" sz="2800" dirty="0"/>
              <a:t>Tafelbild			</a:t>
            </a:r>
            <a:r>
              <a:rPr lang="de-DE" sz="2800" dirty="0" smtClean="0"/>
              <a:t>  Hefteintrag</a:t>
            </a:r>
            <a:endParaRPr lang="de-DE" sz="2800" dirty="0"/>
          </a:p>
          <a:p>
            <a:pPr>
              <a:buFontTx/>
              <a:buNone/>
            </a:pPr>
            <a:r>
              <a:rPr lang="de-DE" sz="2800" dirty="0" err="1" smtClean="0"/>
              <a:t>DokuCam</a:t>
            </a:r>
            <a:r>
              <a:rPr lang="de-DE" sz="2800" dirty="0" smtClean="0"/>
              <a:t>/ OHP</a:t>
            </a:r>
            <a:r>
              <a:rPr lang="de-DE" sz="2800" dirty="0"/>
              <a:t>	</a:t>
            </a:r>
            <a:r>
              <a:rPr lang="de-DE" sz="2800" dirty="0"/>
              <a:t>	</a:t>
            </a:r>
            <a:r>
              <a:rPr lang="de-DE" sz="2800" dirty="0"/>
              <a:t> </a:t>
            </a:r>
            <a:r>
              <a:rPr lang="de-DE" sz="2800" dirty="0" smtClean="0"/>
              <a:t> </a:t>
            </a:r>
            <a:r>
              <a:rPr lang="de-DE" sz="2800" dirty="0" smtClean="0"/>
              <a:t>ausgefülltes </a:t>
            </a:r>
            <a:r>
              <a:rPr lang="de-DE" sz="2800" dirty="0"/>
              <a:t>Arbeitsblatt</a:t>
            </a:r>
          </a:p>
          <a:p>
            <a:pPr>
              <a:buFontTx/>
              <a:buNone/>
            </a:pPr>
            <a:r>
              <a:rPr lang="de-DE" sz="2800" dirty="0" smtClean="0"/>
              <a:t>Lückentext, Kreuzworträtsel, Quiz</a:t>
            </a:r>
            <a:r>
              <a:rPr lang="de-DE" sz="2800" dirty="0"/>
              <a:t>, </a:t>
            </a:r>
            <a:r>
              <a:rPr lang="de-DE" sz="2800" dirty="0" smtClean="0"/>
              <a:t>Spiel</a:t>
            </a:r>
            <a:endParaRPr lang="de-DE" sz="2800" dirty="0"/>
          </a:p>
          <a:p>
            <a:pPr>
              <a:buFontTx/>
              <a:buNone/>
            </a:pPr>
            <a:r>
              <a:rPr lang="de-DE" sz="2800" dirty="0"/>
              <a:t>Schülerarbeiten (schriftlich; kreativ-künstlerisch</a:t>
            </a:r>
            <a:r>
              <a:rPr lang="de-DE" sz="2800" dirty="0" smtClean="0"/>
              <a:t>)</a:t>
            </a:r>
          </a:p>
          <a:p>
            <a:pPr>
              <a:buFontTx/>
              <a:buNone/>
            </a:pPr>
            <a:r>
              <a:rPr lang="de-DE" sz="2800" dirty="0" smtClean="0"/>
              <a:t>Aktualisierung(en), Weiterführungen, Verknüpfungen mit vorhandenem Wissen oder Inhalten der Vorstunde(n)</a:t>
            </a:r>
            <a:endParaRPr lang="de-DE" sz="2800" dirty="0"/>
          </a:p>
          <a:p>
            <a:pPr>
              <a:buFontTx/>
              <a:buNone/>
            </a:pPr>
            <a:r>
              <a:rPr lang="de-DE" sz="2800" dirty="0"/>
              <a:t>Kontrollfragen</a:t>
            </a:r>
          </a:p>
          <a:p>
            <a:pPr>
              <a:buFontTx/>
              <a:buNone/>
            </a:pPr>
            <a:r>
              <a:rPr lang="de-DE" sz="2800" dirty="0" smtClean="0"/>
              <a:t>Hausaufgabenstellung (vor allem Lesen von Texten, etc.)</a:t>
            </a:r>
            <a:endParaRPr lang="de-DE" sz="2800" dirty="0"/>
          </a:p>
        </p:txBody>
      </p:sp>
      <p:sp>
        <p:nvSpPr>
          <p:cNvPr id="9220" name="Line 4"/>
          <p:cNvSpPr>
            <a:spLocks noChangeShapeType="1"/>
          </p:cNvSpPr>
          <p:nvPr/>
        </p:nvSpPr>
        <p:spPr bwMode="auto">
          <a:xfrm>
            <a:off x="2843808" y="2060848"/>
            <a:ext cx="151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>
            <a:off x="2843808" y="2564904"/>
            <a:ext cx="151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7" name="AutoShape 4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48464" y="6453336"/>
            <a:ext cx="287338" cy="287338"/>
          </a:xfrm>
          <a:prstGeom prst="actionButtonBlank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617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 rot="5400000">
            <a:off x="-1397015" y="3497393"/>
            <a:ext cx="34996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bg1"/>
                </a:solidFill>
              </a:rPr>
              <a:t>Michael </a:t>
            </a:r>
            <a:r>
              <a:rPr lang="de-DE" sz="1600" dirty="0" err="1" smtClean="0">
                <a:solidFill>
                  <a:schemeClr val="bg1"/>
                </a:solidFill>
              </a:rPr>
              <a:t>Triegel</a:t>
            </a:r>
            <a:r>
              <a:rPr lang="de-DE" sz="1600" dirty="0" smtClean="0">
                <a:solidFill>
                  <a:schemeClr val="bg1"/>
                </a:solidFill>
              </a:rPr>
              <a:t> (*1968), Abendmahl</a:t>
            </a:r>
            <a:endParaRPr lang="de-DE" sz="16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20" y="143184"/>
            <a:ext cx="8247288" cy="656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276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71472" y="428604"/>
            <a:ext cx="3337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u="sng" dirty="0" smtClean="0">
                <a:latin typeface="Batang" pitchFamily="18" charset="-127"/>
                <a:ea typeface="Batang" pitchFamily="18" charset="-127"/>
              </a:rPr>
              <a:t>1. Grundsätzliches</a:t>
            </a:r>
            <a:endParaRPr lang="de-DE" sz="2800" b="1" u="sng" dirty="0"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043608" y="1196752"/>
            <a:ext cx="67151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Both"/>
            </a:pPr>
            <a:r>
              <a:rPr lang="de-DE" dirty="0" smtClean="0"/>
              <a:t>Materialseite im Netz:</a:t>
            </a:r>
            <a:br>
              <a:rPr lang="de-DE" dirty="0" smtClean="0"/>
            </a:br>
            <a:r>
              <a:rPr lang="de-DE" dirty="0" smtClean="0">
                <a:hlinkClick r:id="rId2"/>
              </a:rPr>
              <a:t>http://www.kseminar.riemenschneider-gymnasium.de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  <a:p>
            <a:pPr marL="342900" indent="-342900">
              <a:buAutoNum type="alphaLcParenBoth"/>
            </a:pPr>
            <a:r>
              <a:rPr lang="de-DE" dirty="0" smtClean="0"/>
              <a:t>Kontakt:</a:t>
            </a:r>
            <a:br>
              <a:rPr lang="de-DE" dirty="0" smtClean="0"/>
            </a:br>
            <a:r>
              <a:rPr lang="de-DE" dirty="0" err="1" smtClean="0"/>
              <a:t>StD</a:t>
            </a:r>
            <a:r>
              <a:rPr lang="de-DE" dirty="0" smtClean="0"/>
              <a:t> Gerald Mackenrodt</a:t>
            </a:r>
            <a:br>
              <a:rPr lang="de-DE" dirty="0" smtClean="0"/>
            </a:br>
            <a:r>
              <a:rPr lang="de-DE" dirty="0" smtClean="0"/>
              <a:t>St.-Georg-Str. 5</a:t>
            </a:r>
            <a:br>
              <a:rPr lang="de-DE" dirty="0" smtClean="0"/>
            </a:br>
            <a:r>
              <a:rPr lang="de-DE" dirty="0" smtClean="0"/>
              <a:t>97230 </a:t>
            </a:r>
            <a:r>
              <a:rPr lang="de-DE" dirty="0" err="1" smtClean="0"/>
              <a:t>Estenfeld</a:t>
            </a:r>
            <a:r>
              <a:rPr lang="de-DE" dirty="0" smtClean="0"/>
              <a:t>-Mühlhausen</a:t>
            </a:r>
            <a:br>
              <a:rPr lang="de-DE" dirty="0" smtClean="0"/>
            </a:br>
            <a:r>
              <a:rPr lang="de-DE" dirty="0" smtClean="0"/>
              <a:t>Tel.: 0171/2854664</a:t>
            </a:r>
            <a:br>
              <a:rPr lang="de-DE" dirty="0" smtClean="0"/>
            </a:br>
            <a:r>
              <a:rPr lang="de-DE" dirty="0" smtClean="0"/>
              <a:t>Mail: </a:t>
            </a:r>
            <a:r>
              <a:rPr lang="de-DE" dirty="0" smtClean="0">
                <a:hlinkClick r:id="rId3"/>
              </a:rPr>
              <a:t>mk@rig-wue.de</a:t>
            </a:r>
            <a:endParaRPr lang="de-DE" dirty="0" smtClean="0"/>
          </a:p>
          <a:p>
            <a:pPr marL="342900" indent="-342900">
              <a:buAutoNum type="alphaLcParenBoth"/>
            </a:pPr>
            <a:endParaRPr lang="de-DE" dirty="0" smtClean="0"/>
          </a:p>
          <a:p>
            <a:pPr marL="342900" indent="-342900">
              <a:buAutoNum type="alphaLcParenBoth"/>
            </a:pPr>
            <a:r>
              <a:rPr lang="de-DE" dirty="0" smtClean="0"/>
              <a:t>Dienstlich zudem Fortbildungsreferent der Diözese Würzburg: </a:t>
            </a:r>
            <a:br>
              <a:rPr lang="de-DE" dirty="0" smtClean="0"/>
            </a:br>
            <a:r>
              <a:rPr lang="de-DE" dirty="0" smtClean="0"/>
              <a:t>Freitags erreichbar im Schulreferat unter: </a:t>
            </a:r>
            <a:r>
              <a:rPr lang="de-DE" dirty="0" smtClean="0"/>
              <a:t>0931/30260</a:t>
            </a:r>
            <a:r>
              <a:rPr lang="de-DE" dirty="0"/>
              <a:t/>
            </a:r>
            <a:br>
              <a:rPr lang="de-DE" dirty="0"/>
            </a:br>
            <a:endParaRPr lang="de-DE" dirty="0" smtClean="0"/>
          </a:p>
          <a:p>
            <a:pPr marL="342900" indent="-342900">
              <a:buAutoNum type="alphaLcParenBoth"/>
            </a:pPr>
            <a:r>
              <a:rPr lang="de-DE" dirty="0" smtClean="0"/>
              <a:t>Bei Krankheit:</a:t>
            </a:r>
            <a:br>
              <a:rPr lang="de-DE" dirty="0" smtClean="0"/>
            </a:br>
            <a:r>
              <a:rPr lang="de-DE" dirty="0" smtClean="0"/>
              <a:t>Riemenschneider-Gymnasium (Tel.: 0931/32265-0)</a:t>
            </a:r>
            <a:br>
              <a:rPr lang="de-DE" dirty="0" smtClean="0"/>
            </a:br>
            <a:r>
              <a:rPr lang="de-DE" dirty="0" smtClean="0"/>
              <a:t>&amp; Seminarlehrer benachrichtigen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760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29496" y="1124744"/>
            <a:ext cx="8572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u="sng" dirty="0" smtClean="0"/>
              <a:t>z.B. Jahrgangsstufe 7</a:t>
            </a:r>
            <a:r>
              <a:rPr lang="de-DE" sz="2000" b="1" u="sng" dirty="0"/>
              <a:t>:</a:t>
            </a:r>
            <a:endParaRPr lang="de-DE" sz="2000" b="1" u="sng" dirty="0" smtClean="0"/>
          </a:p>
          <a:p>
            <a:endParaRPr lang="de-DE" dirty="0" smtClean="0"/>
          </a:p>
          <a:p>
            <a:endParaRPr lang="de-DE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766132"/>
          </a:xfrm>
        </p:spPr>
        <p:txBody>
          <a:bodyPr>
            <a:normAutofit/>
          </a:bodyPr>
          <a:lstStyle/>
          <a:p>
            <a:r>
              <a:rPr lang="de-DE" sz="3600" b="1" u="sng" dirty="0">
                <a:latin typeface="+mn-lt"/>
                <a:ea typeface="Batang" pitchFamily="18" charset="-127"/>
              </a:rPr>
              <a:t>2</a:t>
            </a:r>
            <a:r>
              <a:rPr lang="de-DE" sz="3600" b="1" u="sng" dirty="0" smtClean="0">
                <a:latin typeface="+mn-lt"/>
                <a:ea typeface="Batang" pitchFamily="18" charset="-127"/>
              </a:rPr>
              <a:t>. Jahrgangsstufenlehrpläne</a:t>
            </a:r>
            <a:endParaRPr lang="de-DE" dirty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51" y="1785589"/>
            <a:ext cx="8676456" cy="4598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163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8748464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77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822960" y="1015797"/>
            <a:ext cx="754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 smtClean="0"/>
          </a:p>
          <a:p>
            <a:r>
              <a:rPr lang="de-DE" dirty="0" smtClean="0"/>
              <a:t>Leben gestalten 7, Auer Verlag</a:t>
            </a:r>
            <a:r>
              <a:rPr lang="de-DE" dirty="0"/>
              <a:t>	</a:t>
            </a:r>
            <a:r>
              <a:rPr lang="de-DE" dirty="0" smtClean="0"/>
              <a:t>Religion </a:t>
            </a:r>
            <a:r>
              <a:rPr lang="de-DE" dirty="0"/>
              <a:t>vernetzt </a:t>
            </a:r>
            <a:r>
              <a:rPr lang="de-DE" dirty="0" smtClean="0"/>
              <a:t>7, </a:t>
            </a:r>
            <a:r>
              <a:rPr lang="de-DE" dirty="0" err="1"/>
              <a:t>Kösel</a:t>
            </a:r>
            <a:r>
              <a:rPr lang="de-DE" dirty="0"/>
              <a:t> Verlag</a:t>
            </a:r>
          </a:p>
          <a:p>
            <a:endParaRPr lang="de-DE" dirty="0"/>
          </a:p>
        </p:txBody>
      </p:sp>
      <p:pic>
        <p:nvPicPr>
          <p:cNvPr id="3076" name="Picture 4" descr="https://images-na.ssl-images-amazon.com/images/I/41-XhKBjUSL._SX258_BO1,204,203,2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765" y="2105894"/>
            <a:ext cx="2952328" cy="341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mages-na.ssl-images-amazon.com/images/I/519wU4n-MYL._SX366_BO1,204,203,2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59653"/>
            <a:ext cx="2736304" cy="371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766132"/>
          </a:xfrm>
        </p:spPr>
        <p:txBody>
          <a:bodyPr/>
          <a:lstStyle/>
          <a:p>
            <a:r>
              <a:rPr lang="de-DE" b="1" dirty="0" smtClean="0"/>
              <a:t>3. Religionsbücher am GY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94445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95158" cy="54006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476322" y="6465045"/>
            <a:ext cx="247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Leben gestalten 7, S. 6-9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5754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6632"/>
            <a:ext cx="8568952" cy="613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09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2350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444208" y="6467296"/>
            <a:ext cx="2512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Religion vernetzt 7, S.6-9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5557013"/>
      </p:ext>
    </p:extLst>
  </p:cSld>
  <p:clrMapOvr>
    <a:masterClrMapping/>
  </p:clrMapOvr>
</p:sld>
</file>

<file path=ppt/theme/theme1.xml><?xml version="1.0" encoding="utf-8"?>
<a:theme xmlns:a="http://schemas.openxmlformats.org/drawingml/2006/main" name="Rückblick">
  <a:themeElements>
    <a:clrScheme name="Rückblick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ückblick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ückblic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194</Words>
  <Application>Microsoft Office PowerPoint</Application>
  <PresentationFormat>Bildschirmpräsentation (4:3)</PresentationFormat>
  <Paragraphs>77</Paragraphs>
  <Slides>18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4" baseType="lpstr">
      <vt:lpstr>Batang</vt:lpstr>
      <vt:lpstr>Calibri</vt:lpstr>
      <vt:lpstr>Calibri Light</vt:lpstr>
      <vt:lpstr>Garamond</vt:lpstr>
      <vt:lpstr>Wingdings</vt:lpstr>
      <vt:lpstr>Rückblick</vt:lpstr>
      <vt:lpstr>PowerPoint-Präsentation</vt:lpstr>
      <vt:lpstr>PowerPoint-Präsentation</vt:lpstr>
      <vt:lpstr>PowerPoint-Präsentation</vt:lpstr>
      <vt:lpstr>2. Jahrgangsstufenlehrpläne</vt:lpstr>
      <vt:lpstr>PowerPoint-Präsentation</vt:lpstr>
      <vt:lpstr>3. Religionsbücher am GY</vt:lpstr>
      <vt:lpstr>PowerPoint-Präsentation</vt:lpstr>
      <vt:lpstr>PowerPoint-Präsentation</vt:lpstr>
      <vt:lpstr>PowerPoint-Präsentation</vt:lpstr>
      <vt:lpstr>PowerPoint-Präsentation</vt:lpstr>
      <vt:lpstr>4. Aufbau einer Unterrichtsstunde</vt:lpstr>
      <vt:lpstr>Die drei Phasen des klass. RU</vt:lpstr>
      <vt:lpstr>Motivation</vt:lpstr>
      <vt:lpstr>Motivation</vt:lpstr>
      <vt:lpstr>Erarbeitungsphase</vt:lpstr>
      <vt:lpstr>Erarbeitungsphase</vt:lpstr>
      <vt:lpstr>Erarbeitungsphase</vt:lpstr>
      <vt:lpstr>Ergebnissicherung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Gerald Mackenrodt</dc:creator>
  <cp:lastModifiedBy>Gerald Mackenrodt</cp:lastModifiedBy>
  <cp:revision>62</cp:revision>
  <dcterms:created xsi:type="dcterms:W3CDTF">2008-09-18T17:53:13Z</dcterms:created>
  <dcterms:modified xsi:type="dcterms:W3CDTF">2017-09-19T18:38:34Z</dcterms:modified>
</cp:coreProperties>
</file>