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01.10.2017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01.10.2017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01.10.2017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2017/19</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3161329" y="4725144"/>
            <a:ext cx="2892780" cy="369332"/>
          </a:xfrm>
          <a:prstGeom prst="rect">
            <a:avLst/>
          </a:prstGeom>
          <a:noFill/>
        </p:spPr>
        <p:txBody>
          <a:bodyPr wrap="none" rtlCol="0">
            <a:spAutoFit/>
          </a:bodyPr>
          <a:lstStyle/>
          <a:p>
            <a:r>
              <a:rPr lang="de-DE" dirty="0" smtClean="0"/>
              <a:t>5. </a:t>
            </a:r>
            <a:r>
              <a:rPr lang="de-DE" dirty="0" smtClean="0"/>
              <a:t>Fachsitzung </a:t>
            </a:r>
            <a:r>
              <a:rPr lang="de-DE" dirty="0" smtClean="0"/>
              <a:t>am </a:t>
            </a:r>
            <a:r>
              <a:rPr lang="de-DE" dirty="0" smtClean="0"/>
              <a:t>2.10.2017</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704856" cy="4440903"/>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3829113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0"/>
                  </a:ext>
                </a:extLst>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1"/>
                  </a:ext>
                </a:extLst>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2"/>
                  </a:ext>
                </a:extLst>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3"/>
                  </a:ext>
                </a:extLst>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4"/>
                  </a:ext>
                </a:extLst>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5"/>
                  </a:ext>
                </a:extLst>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6"/>
                  </a:ext>
                </a:extLst>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7"/>
                  </a:ext>
                </a:extLst>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8"/>
                  </a:ext>
                </a:extLst>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extLst>
                  <a:ext uri="{0D108BD9-81ED-4DB2-BD59-A6C34878D82A}">
                    <a16:rowId xmlns:a16="http://schemas.microsoft.com/office/drawing/2014/main" val="10009"/>
                  </a:ext>
                </a:extLst>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3985386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extLst>
                    <a:ext uri="{9D8B030D-6E8A-4147-A177-3AD203B41FA5}">
                      <a16:colId xmlns:a16="http://schemas.microsoft.com/office/drawing/2014/main" val="20000"/>
                    </a:ext>
                  </a:extLst>
                </a:gridCol>
                <a:gridCol w="5853553">
                  <a:extLst>
                    <a:ext uri="{9D8B030D-6E8A-4147-A177-3AD203B41FA5}">
                      <a16:colId xmlns:a16="http://schemas.microsoft.com/office/drawing/2014/main" val="20001"/>
                    </a:ext>
                  </a:extLst>
                </a:gridCol>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0"/>
                  </a:ext>
                </a:extLst>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1"/>
                  </a:ext>
                </a:extLst>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2"/>
                  </a:ext>
                </a:extLst>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3"/>
                  </a:ext>
                </a:extLst>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4"/>
                  </a:ext>
                </a:extLst>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5"/>
                  </a:ext>
                </a:extLst>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6"/>
                  </a:ext>
                </a:extLst>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7"/>
                  </a:ext>
                </a:extLst>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extLst>
                  <a:ext uri="{0D108BD9-81ED-4DB2-BD59-A6C34878D82A}">
                    <a16:rowId xmlns:a16="http://schemas.microsoft.com/office/drawing/2014/main" val="10008"/>
                  </a:ext>
                </a:extLst>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365929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b="1" dirty="0">
                <a:latin typeface="+mn-lt"/>
              </a:rPr>
              <a:t>1</a:t>
            </a:r>
            <a:r>
              <a:rPr lang="de-DE" sz="1800" b="1" dirty="0" smtClean="0">
                <a:latin typeface="+mn-lt"/>
              </a:rPr>
              <a:t>. Blick in den </a:t>
            </a:r>
            <a:r>
              <a:rPr lang="de-DE" sz="1800" b="1" dirty="0" err="1" smtClean="0">
                <a:latin typeface="+mn-lt"/>
              </a:rPr>
              <a:t>LehrplanPLUS</a:t>
            </a:r>
            <a:r>
              <a:rPr lang="de-DE" sz="1800" b="1" dirty="0" smtClean="0">
                <a:latin typeface="+mn-lt"/>
              </a:rPr>
              <a:t>: </a:t>
            </a:r>
            <a:br>
              <a:rPr lang="de-DE" sz="1800" b="1" dirty="0" smtClean="0">
                <a:latin typeface="+mn-lt"/>
              </a:rPr>
            </a:br>
            <a:r>
              <a:rPr lang="de-DE" sz="1800" b="1" dirty="0" smtClean="0">
                <a:latin typeface="+mn-lt"/>
              </a:rPr>
              <a:t>KR7 </a:t>
            </a:r>
            <a:r>
              <a:rPr lang="de-DE" sz="1800" b="1" dirty="0">
                <a:latin typeface="+mn-lt"/>
              </a:rPr>
              <a:t>Lernbereich: 1 Auf dem Weg zu mir selbst: Herausforderungen </a:t>
            </a:r>
            <a:r>
              <a:rPr lang="de-DE" sz="1800" b="1" dirty="0" smtClean="0">
                <a:latin typeface="+mn-lt"/>
              </a:rPr>
              <a:t>im Jugendalter </a:t>
            </a:r>
            <a:r>
              <a:rPr lang="de-DE" sz="1800" b="1" dirty="0">
                <a:latin typeface="+mn-lt"/>
              </a:rPr>
              <a:t>(ca. 10 Std.)</a:t>
            </a:r>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196896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4116" y="476672"/>
            <a:ext cx="7543800" cy="1054163"/>
          </a:xfrm>
        </p:spPr>
        <p:txBody>
          <a:bodyPr>
            <a:noAutofit/>
          </a:bodyPr>
          <a:lstStyle/>
          <a:p>
            <a:r>
              <a:rPr lang="de-DE" sz="2400" b="1" dirty="0">
                <a:latin typeface="+mn-lt"/>
              </a:rPr>
              <a:t>KR7 </a:t>
            </a:r>
            <a:r>
              <a:rPr lang="de-DE" sz="2400" b="1" dirty="0" smtClean="0">
                <a:latin typeface="+mn-lt"/>
              </a:rPr>
              <a:t>Lernbereich 1:</a:t>
            </a:r>
            <a:br>
              <a:rPr lang="de-DE" sz="2400" b="1" dirty="0" smtClean="0">
                <a:latin typeface="+mn-lt"/>
              </a:rPr>
            </a:br>
            <a:r>
              <a:rPr lang="de-DE" sz="2400" b="1" dirty="0" smtClean="0">
                <a:latin typeface="+mn-lt"/>
              </a:rPr>
              <a:t>Auf </a:t>
            </a:r>
            <a:r>
              <a:rPr lang="de-DE" sz="2400" b="1" dirty="0">
                <a:latin typeface="+mn-lt"/>
              </a:rPr>
              <a:t>dem Weg zu mir selbst: Herausforderungen </a:t>
            </a:r>
            <a:r>
              <a:rPr lang="de-DE" sz="2400" b="1" dirty="0" smtClean="0">
                <a:latin typeface="+mn-lt"/>
              </a:rPr>
              <a:t>im Jugendalter </a:t>
            </a:r>
            <a:r>
              <a:rPr lang="de-DE" sz="2400" b="1" dirty="0">
                <a:latin typeface="+mn-lt"/>
              </a:rPr>
              <a:t>(ca. 10 Std.)</a:t>
            </a:r>
          </a:p>
        </p:txBody>
      </p:sp>
      <p:sp>
        <p:nvSpPr>
          <p:cNvPr id="3" name="Textfeld 2"/>
          <p:cNvSpPr txBox="1"/>
          <p:nvPr/>
        </p:nvSpPr>
        <p:spPr>
          <a:xfrm>
            <a:off x="467544" y="1772816"/>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219861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7853240" cy="461665"/>
          </a:xfrm>
          <a:prstGeom prst="rect">
            <a:avLst/>
          </a:prstGeom>
          <a:noFill/>
        </p:spPr>
        <p:txBody>
          <a:bodyPr wrap="none" rtlCol="0">
            <a:spAutoFit/>
          </a:bodyPr>
          <a:lstStyle/>
          <a:p>
            <a:r>
              <a:rPr lang="de-DE" sz="2400" b="1" dirty="0" smtClean="0"/>
              <a:t>2. Kompetenzorientierter RU – </a:t>
            </a:r>
            <a:r>
              <a:rPr lang="de-DE" sz="2400" b="1" dirty="0" err="1" smtClean="0"/>
              <a:t>Lernbereiche</a:t>
            </a:r>
            <a:r>
              <a:rPr lang="de-DE" sz="2400" b="1" dirty="0" smtClean="0"/>
              <a:t> &amp; Kompetenzen</a:t>
            </a:r>
            <a:endParaRPr lang="de-DE" sz="2400" b="1" dirty="0"/>
          </a:p>
        </p:txBody>
      </p:sp>
    </p:spTree>
    <p:extLst>
      <p:ext uri="{BB962C8B-B14F-4D97-AF65-F5344CB8AC3E}">
        <p14:creationId xmlns:p14="http://schemas.microsoft.com/office/powerpoint/2010/main" val="350201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332656"/>
            <a:ext cx="8352928" cy="5386090"/>
          </a:xfrm>
          <a:prstGeom prst="rect">
            <a:avLst/>
          </a:prstGeom>
          <a:noFill/>
        </p:spPr>
        <p:txBody>
          <a:bodyPr wrap="square" rtlCol="0">
            <a:spAutoFit/>
          </a:bodyPr>
          <a:lstStyle/>
          <a:p>
            <a:r>
              <a:rPr lang="de-DE" sz="2000" b="1" u="sng" dirty="0" smtClean="0"/>
              <a:t>Prozessbezogene </a:t>
            </a:r>
            <a:r>
              <a:rPr lang="de-DE" sz="2000" b="1" u="sng" dirty="0"/>
              <a:t>Kompetenzen </a:t>
            </a:r>
            <a:r>
              <a:rPr lang="de-DE" sz="2000" b="1" u="sng" dirty="0" smtClean="0"/>
              <a:t>:</a:t>
            </a:r>
          </a:p>
          <a:p>
            <a:r>
              <a:rPr lang="de-DE" dirty="0"/>
              <a:t> </a:t>
            </a:r>
          </a:p>
          <a:p>
            <a:r>
              <a:rPr lang="de-DE" dirty="0"/>
              <a:t>Im</a:t>
            </a:r>
            <a:r>
              <a:rPr lang="de-DE" i="1" dirty="0"/>
              <a:t> </a:t>
            </a:r>
            <a:r>
              <a:rPr lang="de-DE" b="1" i="1" dirty="0"/>
              <a:t>Wahrnehmen</a:t>
            </a:r>
            <a:r>
              <a:rPr lang="de-DE" i="1" dirty="0"/>
              <a:t> </a:t>
            </a:r>
            <a:r>
              <a:rPr lang="de-DE" dirty="0"/>
              <a:t>ermöglichen die Sinne den Zugang zur Welt. Im </a:t>
            </a:r>
            <a:r>
              <a:rPr lang="de-DE" dirty="0" smtClean="0"/>
              <a:t>Aufmerksam Werden </a:t>
            </a:r>
            <a:r>
              <a:rPr lang="de-DE" dirty="0"/>
              <a:t>und im </a:t>
            </a:r>
            <a:r>
              <a:rPr lang="de-DE" dirty="0" smtClean="0"/>
              <a:t>Sich Öffnen </a:t>
            </a:r>
            <a:r>
              <a:rPr lang="de-DE" dirty="0"/>
              <a:t>nehmen die Schülerinnen und Schüler auf, was geschieht - auch das, was sich hörbar machen will, was sie anspricht und sie berührt. In der Fähigkeit zum Wahrnehmen liegt damit ein grundlegender Ausgangs- und Zielpunkt religiöser Bildung und Erziehung.</a:t>
            </a:r>
          </a:p>
          <a:p>
            <a:r>
              <a:rPr lang="de-DE" dirty="0"/>
              <a:t> </a:t>
            </a:r>
          </a:p>
          <a:p>
            <a:r>
              <a:rPr lang="de-DE" dirty="0"/>
              <a:t>Im </a:t>
            </a:r>
            <a:r>
              <a:rPr lang="de-DE" b="1" i="1" dirty="0"/>
              <a:t>Verstehen</a:t>
            </a:r>
            <a:r>
              <a:rPr lang="de-DE" dirty="0"/>
              <a:t> gewinnt das Wahrgenommene für den Einzelnen Sinn und Bedeutung. Dadurch entsteht lebendiges Wissen. Verstehen umschließt das Unterscheiden von faktischen Informationen und bild- oder symbolhaften Sprach- und Ausdrucksformen. Religiöse Sprach- und Gestaltungsfähigkeit zeigt sich darin, dass und wie in wichtigen Lebensfragen sinnvolle Zusammenhänge entdeckt und aufgebaut werden.	</a:t>
            </a:r>
          </a:p>
          <a:p>
            <a:r>
              <a:rPr lang="de-DE" dirty="0"/>
              <a:t> </a:t>
            </a:r>
          </a:p>
          <a:p>
            <a:r>
              <a:rPr lang="de-DE" dirty="0"/>
              <a:t>Im </a:t>
            </a:r>
            <a:r>
              <a:rPr lang="de-DE" b="1" i="1" dirty="0"/>
              <a:t>Urteilen</a:t>
            </a:r>
            <a:r>
              <a:rPr lang="de-DE" dirty="0"/>
              <a:t> verlangt das Verstandene nach einer wertenden Auseinandersetzung. Durch den Zugriff auf Neues wird der eigene Horizont bestätigt, erweitert, geklärt oder in Frage gestellt. Eine eigene Sicht der Dinge erwerben Schülerinnen und Schüler, wenn sie lernen, abzuwägen und kritisch zu reflektieren. Im Urteilen-Können gründet die Freiheit zu religiöser Entscheidung</a:t>
            </a:r>
            <a:r>
              <a:rPr lang="de-DE" dirty="0" smtClean="0"/>
              <a:t>.</a:t>
            </a:r>
            <a:endParaRPr lang="de-DE" dirty="0"/>
          </a:p>
        </p:txBody>
      </p:sp>
    </p:spTree>
    <p:extLst>
      <p:ext uri="{BB962C8B-B14F-4D97-AF65-F5344CB8AC3E}">
        <p14:creationId xmlns:p14="http://schemas.microsoft.com/office/powerpoint/2010/main" val="2738828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404664"/>
            <a:ext cx="8640960" cy="5632311"/>
          </a:xfrm>
          <a:prstGeom prst="rect">
            <a:avLst/>
          </a:prstGeom>
        </p:spPr>
        <p:txBody>
          <a:bodyPr wrap="square">
            <a:spAutoFit/>
          </a:bodyPr>
          <a:lstStyle/>
          <a:p>
            <a:r>
              <a:rPr lang="de-DE" dirty="0"/>
              <a:t>Auf der Grundlage reflektierter Überzeugungen ermöglichen die erworbenen Kenntnisse und Fähigkeiten </a:t>
            </a:r>
            <a:r>
              <a:rPr lang="de-DE" b="1" i="1" dirty="0"/>
              <a:t>Teilhabe</a:t>
            </a:r>
            <a:r>
              <a:rPr lang="de-DE" dirty="0"/>
              <a:t> im Sinne eines verantwortlichen Handelns für sich und für andere. Sie befähigt die Schülerinnen und Schüler dazu, in altersgemäßer Weise das soziale Miteinander in seinen Strukturen zu bedenken und mitzugestalten. Menschen mit religiös entfalteter Kompetenz sind bereit und in der Lage, sich in das gesellschaftliche, soziale und kirchliche Leben einzubringen.</a:t>
            </a:r>
          </a:p>
          <a:p>
            <a:r>
              <a:rPr lang="de-DE" dirty="0"/>
              <a:t> </a:t>
            </a:r>
          </a:p>
          <a:p>
            <a:r>
              <a:rPr lang="de-DE" b="1" i="1" dirty="0"/>
              <a:t>Gestalten</a:t>
            </a:r>
            <a:r>
              <a:rPr lang="de-DE" dirty="0"/>
              <a:t> ist ein schöpferischer Prozess, der in besonderem Maße mit biographischen Prägungen verbunden ist. Schülerinnen und Schüler drücken ihr Eigenes, das Gefühlte und Gedachte, das Erlebte und Verstandene aus und teilen es mit. Darin formen und klären sie zugleich ihre Beziehungen zu vorgegebenen kulturellen und religiösen Inhalten und entwickeln ihre religiöse Ausdrucksfähigkeit weiter.</a:t>
            </a:r>
          </a:p>
          <a:p>
            <a:r>
              <a:rPr lang="de-DE" i="1" dirty="0"/>
              <a:t> </a:t>
            </a:r>
            <a:endParaRPr lang="de-DE" dirty="0"/>
          </a:p>
          <a:p>
            <a:r>
              <a:rPr lang="de-DE" b="1" i="1" dirty="0"/>
              <a:t>Kommunizieren</a:t>
            </a:r>
            <a:r>
              <a:rPr lang="de-DE" dirty="0"/>
              <a:t> befähigt die Schülerinnen und Schüler zum Dialog mit anderen auf der Grundlage gegenseitiger Achtung. Darin bewähren, korrigieren oder erweitern sich eigene Vorstellungen. In dieser Weise geprüft, entwickelt und festigt sich die Fähigkeit zum differenzierten Sich-Verständigen im Hinblick auf einen eigenen religiösen Standpunkt.</a:t>
            </a:r>
          </a:p>
        </p:txBody>
      </p:sp>
    </p:spTree>
    <p:extLst>
      <p:ext uri="{BB962C8B-B14F-4D97-AF65-F5344CB8AC3E}">
        <p14:creationId xmlns:p14="http://schemas.microsoft.com/office/powerpoint/2010/main" val="206417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476672"/>
            <a:ext cx="8424936" cy="6032421"/>
          </a:xfrm>
          <a:prstGeom prst="rect">
            <a:avLst/>
          </a:prstGeom>
          <a:noFill/>
        </p:spPr>
        <p:txBody>
          <a:bodyPr wrap="square" rtlCol="0">
            <a:spAutoFit/>
          </a:bodyPr>
          <a:lstStyle/>
          <a:p>
            <a:pPr algn="just"/>
            <a:r>
              <a:rPr lang="de-DE" dirty="0"/>
              <a:t>Damit die Schülerinnen und Schüler in diesem Sinne zu „</a:t>
            </a:r>
            <a:r>
              <a:rPr lang="de-DE" sz="2000" b="1" i="1" dirty="0"/>
              <a:t>Kapitänen ihres eigenen Lebensschiffs</a:t>
            </a:r>
            <a:r>
              <a:rPr lang="de-DE" dirty="0"/>
              <a:t>“ (</a:t>
            </a:r>
            <a:r>
              <a:rPr lang="de-DE" dirty="0" err="1"/>
              <a:t>Hemel</a:t>
            </a:r>
            <a:r>
              <a:rPr lang="de-DE" dirty="0"/>
              <a:t> 2011) werden können, sind die Lernprozesse im Religionsunterricht auf eine </a:t>
            </a:r>
            <a:r>
              <a:rPr lang="de-DE" sz="2000" b="1" i="1" dirty="0"/>
              <a:t>ganzheitliche Persönlichkeitsbildung </a:t>
            </a:r>
            <a:r>
              <a:rPr lang="de-DE" dirty="0"/>
              <a:t>hin auszurichten. </a:t>
            </a:r>
            <a:endParaRPr lang="de-DE" dirty="0" smtClean="0"/>
          </a:p>
          <a:p>
            <a:pPr algn="just"/>
            <a:endParaRPr lang="de-DE" dirty="0"/>
          </a:p>
          <a:p>
            <a:pPr algn="just"/>
            <a:r>
              <a:rPr lang="de-DE" dirty="0"/>
              <a:t>Eine gelungene Subjektwerdung beinhaltet Selbststand und Gemeinschaftsfähigkeit. Diese  setzt eine zunehmende Differenzierung von kognitiven, affektiven, kommunikativen und pragmatischen Fähigkeiten und Fertigkeiten voraus, wie sie in den prozessorientierten Kompetenzen zugrunde gelegt sind. Dazu bedarf es auch einer </a:t>
            </a:r>
            <a:r>
              <a:rPr lang="de-DE" sz="2000" b="1" i="1" dirty="0"/>
              <a:t>neuen Lernkultur</a:t>
            </a:r>
            <a:r>
              <a:rPr lang="de-DE" dirty="0"/>
              <a:t>, die das eigenständige Lernen der Schülerinnen und Schüler initiiert, begleitet und fördert. Bei dieser Didaktik der Aneignung kommt den Lehrenden eine wichtige </a:t>
            </a:r>
            <a:r>
              <a:rPr lang="de-DE" sz="2000" b="1" i="1" dirty="0"/>
              <a:t>Vermittlerrolle</a:t>
            </a:r>
            <a:r>
              <a:rPr lang="de-DE" sz="2000" dirty="0"/>
              <a:t> </a:t>
            </a:r>
            <a:r>
              <a:rPr lang="de-DE" dirty="0"/>
              <a:t>zu: </a:t>
            </a:r>
            <a:r>
              <a:rPr lang="de-DE" sz="2000" b="1" i="1" dirty="0"/>
              <a:t>Ihre Aufgabe ist es, die Lernprozesse fachwissenschaftlich zu fundieren, die Lernarrangements sachgerecht zu strukturieren und die Schülerinnen und Schüler durch eine Kultur differenzierter Rückmeldungen zu unterstützen. Affektive Zugänge, kognitiv ausgerichtete Formen der Wissensvermittlung sowie kreative und handlungsorientierte Aufgabenstellungen sind sinnvoll miteinander zu verknüpfen und soweit möglich auf lebensweltliche Zusammenhänge zu beziehen. </a:t>
            </a:r>
          </a:p>
        </p:txBody>
      </p:sp>
    </p:spTree>
    <p:extLst>
      <p:ext uri="{BB962C8B-B14F-4D97-AF65-F5344CB8AC3E}">
        <p14:creationId xmlns:p14="http://schemas.microsoft.com/office/powerpoint/2010/main" val="3320259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62177" y="1844824"/>
            <a:ext cx="7992888" cy="2031325"/>
          </a:xfrm>
          <a:prstGeom prst="rect">
            <a:avLst/>
          </a:prstGeom>
          <a:noFill/>
        </p:spPr>
        <p:txBody>
          <a:bodyPr wrap="square" rtlCol="0">
            <a:spAutoFit/>
          </a:bodyPr>
          <a:lstStyle/>
          <a:p>
            <a:r>
              <a:rPr lang="de-DE" dirty="0" smtClean="0"/>
              <a:t>Vorbereitung einer Leistungserhebung im Sinne der Kriterien der einheitlichen Prüfungsanforderungen der KMK:</a:t>
            </a:r>
          </a:p>
          <a:p>
            <a:endParaRPr lang="de-DE" dirty="0"/>
          </a:p>
          <a:p>
            <a:pPr marL="285750" indent="-285750">
              <a:buFontTx/>
              <a:buChar char="-"/>
            </a:pPr>
            <a:r>
              <a:rPr lang="de-DE" dirty="0" smtClean="0"/>
              <a:t>Drei Anforderungsbereiche</a:t>
            </a:r>
          </a:p>
          <a:p>
            <a:pPr marL="285750" indent="-285750">
              <a:buFontTx/>
              <a:buChar char="-"/>
            </a:pPr>
            <a:r>
              <a:rPr lang="de-DE" dirty="0" smtClean="0"/>
              <a:t>Berücksichtigung bei Stegreifaufgaben etc.</a:t>
            </a:r>
          </a:p>
          <a:p>
            <a:pPr marL="285750" indent="-285750">
              <a:buFontTx/>
              <a:buChar char="-"/>
            </a:pPr>
            <a:r>
              <a:rPr lang="de-DE" dirty="0" smtClean="0"/>
              <a:t>Kompetenzorientierte Ausrichtung berücksichtigen: keine reinen Wissensabfragen</a:t>
            </a:r>
            <a:endParaRPr lang="de-DE" dirty="0"/>
          </a:p>
        </p:txBody>
      </p:sp>
      <p:sp>
        <p:nvSpPr>
          <p:cNvPr id="3" name="Titel 2"/>
          <p:cNvSpPr>
            <a:spLocks noGrp="1"/>
          </p:cNvSpPr>
          <p:nvPr>
            <p:ph type="title"/>
          </p:nvPr>
        </p:nvSpPr>
        <p:spPr/>
        <p:txBody>
          <a:bodyPr/>
          <a:lstStyle/>
          <a:p>
            <a:r>
              <a:rPr lang="de-DE" sz="3600" dirty="0"/>
              <a:t>3</a:t>
            </a:r>
            <a:r>
              <a:rPr lang="de-DE" sz="3600" dirty="0" smtClean="0"/>
              <a:t>. Leistungserhebung im RU</a:t>
            </a:r>
            <a:endParaRPr lang="de-DE" sz="3600" dirty="0"/>
          </a:p>
        </p:txBody>
      </p:sp>
    </p:spTree>
    <p:extLst>
      <p:ext uri="{BB962C8B-B14F-4D97-AF65-F5344CB8AC3E}">
        <p14:creationId xmlns:p14="http://schemas.microsoft.com/office/powerpoint/2010/main" val="334526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352928"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7213967"/>
      </p:ext>
    </p:extLst>
  </p:cSld>
  <p:clrMapOvr>
    <a:masterClrMapping/>
  </p:clrMapOvr>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1066</Words>
  <Application>Microsoft Office PowerPoint</Application>
  <PresentationFormat>Bildschirmpräsentation (4:3)</PresentationFormat>
  <Paragraphs>149</Paragraphs>
  <Slides>12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12</vt:i4>
      </vt:variant>
    </vt:vector>
  </HeadingPairs>
  <TitlesOfParts>
    <vt:vector size="18" baseType="lpstr">
      <vt:lpstr>Arial</vt:lpstr>
      <vt:lpstr>Calibri</vt:lpstr>
      <vt:lpstr>Calibri Light</vt:lpstr>
      <vt:lpstr>Garamond</vt:lpstr>
      <vt:lpstr>Times New Roman</vt:lpstr>
      <vt:lpstr>Rückblick</vt:lpstr>
      <vt:lpstr>PowerPoint-Präsentation</vt:lpstr>
      <vt:lpstr>1. Blick in den LehrplanPLUS:  KR7 Lernbereich: 1 Auf dem Weg zu mir selbst: Herausforderungen im Jugendalter (ca. 10 Std.)</vt:lpstr>
      <vt:lpstr>KR7 Lernbereich 1: Auf dem Weg zu mir selbst: Herausforderungen im Jugendalter (ca. 10 Std.)</vt:lpstr>
      <vt:lpstr>PowerPoint-Präsentation</vt:lpstr>
      <vt:lpstr>PowerPoint-Präsentation</vt:lpstr>
      <vt:lpstr>PowerPoint-Präsentation</vt:lpstr>
      <vt:lpstr>PowerPoint-Präsentation</vt:lpstr>
      <vt:lpstr>3. Leistungserhebung im RU</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58</cp:revision>
  <dcterms:created xsi:type="dcterms:W3CDTF">2008-09-18T17:53:13Z</dcterms:created>
  <dcterms:modified xsi:type="dcterms:W3CDTF">2017-10-01T14:20:29Z</dcterms:modified>
</cp:coreProperties>
</file>