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82" r:id="rId1"/>
  </p:sldMasterIdLst>
  <p:sldIdLst>
    <p:sldId id="256" r:id="rId2"/>
    <p:sldId id="275" r:id="rId3"/>
    <p:sldId id="277" r:id="rId4"/>
    <p:sldId id="268" r:id="rId5"/>
    <p:sldId id="269" r:id="rId6"/>
    <p:sldId id="276" r:id="rId7"/>
    <p:sldId id="270" r:id="rId8"/>
    <p:sldId id="271" r:id="rId9"/>
    <p:sldId id="272" r:id="rId10"/>
    <p:sldId id="273" r:id="rId11"/>
    <p:sldId id="274" r:id="rId12"/>
    <p:sldId id="257" r:id="rId13"/>
    <p:sldId id="258" r:id="rId14"/>
    <p:sldId id="259" r:id="rId15"/>
    <p:sldId id="260" r:id="rId16"/>
    <p:sldId id="261" r:id="rId17"/>
    <p:sldId id="262" r:id="rId18"/>
    <p:sldId id="263" r:id="rId19"/>
    <p:sldId id="264" r:id="rId20"/>
    <p:sldId id="265" r:id="rId21"/>
    <p:sldId id="266" r:id="rId22"/>
    <p:sldId id="267" r:id="rId23"/>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52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de-DE" smtClean="0"/>
              <a:t>Titelmasterformat durch Klicken bearbeiten</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de-DE" smtClean="0"/>
              <a:t>Formatvorlage des Untertitelmasters durch Klicken bearbeiten</a:t>
            </a:r>
            <a:endParaRPr lang="en-US" dirty="0"/>
          </a:p>
        </p:txBody>
      </p:sp>
      <p:sp>
        <p:nvSpPr>
          <p:cNvPr id="4" name="Date Placeholder 3"/>
          <p:cNvSpPr>
            <a:spLocks noGrp="1"/>
          </p:cNvSpPr>
          <p:nvPr>
            <p:ph type="dt" sz="half" idx="10"/>
          </p:nvPr>
        </p:nvSpPr>
        <p:spPr/>
        <p:txBody>
          <a:bodyPr/>
          <a:lstStyle/>
          <a:p>
            <a:fld id="{4763EBB9-EF90-4D54-9F12-28C887A9A25B}" type="datetimeFigureOut">
              <a:rPr lang="de-DE" smtClean="0"/>
              <a:pPr/>
              <a:t>15.10.2017</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89B6F910-E374-46B5-9536-3FF320AB95CF}" type="slidenum">
              <a:rPr lang="de-DE" smtClean="0"/>
              <a:pPr/>
              <a:t>‹Nr.›</a:t>
            </a:fld>
            <a:endParaRPr lang="de-DE"/>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67784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4763EBB9-EF90-4D54-9F12-28C887A9A25B}" type="datetimeFigureOut">
              <a:rPr lang="de-DE" smtClean="0"/>
              <a:pPr/>
              <a:t>15.10.2017</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89B6F910-E374-46B5-9536-3FF320AB95CF}" type="slidenum">
              <a:rPr lang="de-DE" smtClean="0"/>
              <a:pPr/>
              <a:t>‹Nr.›</a:t>
            </a:fld>
            <a:endParaRPr lang="de-DE"/>
          </a:p>
        </p:txBody>
      </p:sp>
    </p:spTree>
    <p:extLst>
      <p:ext uri="{BB962C8B-B14F-4D97-AF65-F5344CB8AC3E}">
        <p14:creationId xmlns:p14="http://schemas.microsoft.com/office/powerpoint/2010/main" val="26974485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kaler Titel u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2302"/>
            <a:ext cx="1971675" cy="5759898"/>
          </a:xfrm>
        </p:spPr>
        <p:txBody>
          <a:bodyPr vert="eaVert"/>
          <a:lstStyle/>
          <a:p>
            <a:r>
              <a:rPr lang="de-DE" smtClean="0"/>
              <a:t>Titelmasterformat durch Klicken bearbeiten</a:t>
            </a:r>
            <a:endParaRPr lang="en-US" dirty="0"/>
          </a:p>
        </p:txBody>
      </p:sp>
      <p:sp>
        <p:nvSpPr>
          <p:cNvPr id="3" name="Vertical Text Placeholder 2"/>
          <p:cNvSpPr>
            <a:spLocks noGrp="1"/>
          </p:cNvSpPr>
          <p:nvPr>
            <p:ph type="body" orient="vert" idx="1"/>
          </p:nvPr>
        </p:nvSpPr>
        <p:spPr>
          <a:xfrm>
            <a:off x="628650" y="412302"/>
            <a:ext cx="5800725" cy="5759898"/>
          </a:xfrm>
        </p:spPr>
        <p:txBody>
          <a:bodyPr vert="eaVert" lIns="45720" tIns="0" rIns="45720" bIns="0"/>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4763EBB9-EF90-4D54-9F12-28C887A9A25B}" type="datetimeFigureOut">
              <a:rPr lang="de-DE" smtClean="0"/>
              <a:pPr/>
              <a:t>15.10.2017</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89B6F910-E374-46B5-9536-3FF320AB95CF}" type="slidenum">
              <a:rPr lang="de-DE" smtClean="0"/>
              <a:pPr/>
              <a:t>‹Nr.›</a:t>
            </a:fld>
            <a:endParaRPr lang="de-DE"/>
          </a:p>
        </p:txBody>
      </p:sp>
    </p:spTree>
    <p:extLst>
      <p:ext uri="{BB962C8B-B14F-4D97-AF65-F5344CB8AC3E}">
        <p14:creationId xmlns:p14="http://schemas.microsoft.com/office/powerpoint/2010/main" val="25837620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Content Placeholder 2"/>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4763EBB9-EF90-4D54-9F12-28C887A9A25B}" type="datetimeFigureOut">
              <a:rPr lang="de-DE" smtClean="0"/>
              <a:pPr/>
              <a:t>15.10.2017</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89B6F910-E374-46B5-9536-3FF320AB95CF}" type="slidenum">
              <a:rPr lang="de-DE" smtClean="0"/>
              <a:pPr/>
              <a:t>‹Nr.›</a:t>
            </a:fld>
            <a:endParaRPr lang="de-DE"/>
          </a:p>
        </p:txBody>
      </p:sp>
    </p:spTree>
    <p:extLst>
      <p:ext uri="{BB962C8B-B14F-4D97-AF65-F5344CB8AC3E}">
        <p14:creationId xmlns:p14="http://schemas.microsoft.com/office/powerpoint/2010/main" val="401891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bschnitts-&#10;überschrift">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de-DE" smtClean="0"/>
              <a:t>Titelmasterformat durch Klicken bearbeiten</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Formatvorlagen des Textmasters bearbeiten</a:t>
            </a:r>
          </a:p>
        </p:txBody>
      </p:sp>
      <p:sp>
        <p:nvSpPr>
          <p:cNvPr id="4" name="Date Placeholder 3"/>
          <p:cNvSpPr>
            <a:spLocks noGrp="1"/>
          </p:cNvSpPr>
          <p:nvPr>
            <p:ph type="dt" sz="half" idx="10"/>
          </p:nvPr>
        </p:nvSpPr>
        <p:spPr/>
        <p:txBody>
          <a:bodyPr/>
          <a:lstStyle/>
          <a:p>
            <a:fld id="{4763EBB9-EF90-4D54-9F12-28C887A9A25B}" type="datetimeFigureOut">
              <a:rPr lang="de-DE" smtClean="0"/>
              <a:pPr/>
              <a:t>15.10.2017</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89B6F910-E374-46B5-9536-3FF320AB95CF}" type="slidenum">
              <a:rPr lang="de-DE" smtClean="0"/>
              <a:pPr/>
              <a:t>‹Nr.›</a:t>
            </a:fld>
            <a:endParaRPr lang="de-DE"/>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502306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de-DE" smtClean="0"/>
              <a:t>Titelmasterformat durch Klicken bearbeiten</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Content Placeholder 3"/>
          <p:cNvSpPr>
            <a:spLocks noGrp="1"/>
          </p:cNvSpPr>
          <p:nvPr>
            <p:ph sz="half" idx="2"/>
          </p:nvPr>
        </p:nvSpPr>
        <p:spPr>
          <a:xfrm>
            <a:off x="4663440" y="1845735"/>
            <a:ext cx="3703320" cy="4023360"/>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5" name="Date Placeholder 4"/>
          <p:cNvSpPr>
            <a:spLocks noGrp="1"/>
          </p:cNvSpPr>
          <p:nvPr>
            <p:ph type="dt" sz="half" idx="10"/>
          </p:nvPr>
        </p:nvSpPr>
        <p:spPr/>
        <p:txBody>
          <a:bodyPr/>
          <a:lstStyle/>
          <a:p>
            <a:fld id="{4763EBB9-EF90-4D54-9F12-28C887A9A25B}" type="datetimeFigureOut">
              <a:rPr lang="de-DE" smtClean="0"/>
              <a:pPr/>
              <a:t>15.10.2017</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89B6F910-E374-46B5-9536-3FF320AB95CF}" type="slidenum">
              <a:rPr lang="de-DE" smtClean="0"/>
              <a:pPr/>
              <a:t>‹Nr.›</a:t>
            </a:fld>
            <a:endParaRPr lang="de-DE"/>
          </a:p>
        </p:txBody>
      </p:sp>
    </p:spTree>
    <p:extLst>
      <p:ext uri="{BB962C8B-B14F-4D97-AF65-F5344CB8AC3E}">
        <p14:creationId xmlns:p14="http://schemas.microsoft.com/office/powerpoint/2010/main" val="157872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de-DE" smtClean="0"/>
              <a:t>Titelmasterformat durch Klicken bearbeiten</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Content Placeholder 3"/>
          <p:cNvSpPr>
            <a:spLocks noGrp="1"/>
          </p:cNvSpPr>
          <p:nvPr>
            <p:ph sz="half" idx="2"/>
          </p:nvPr>
        </p:nvSpPr>
        <p:spPr>
          <a:xfrm>
            <a:off x="822960" y="2582334"/>
            <a:ext cx="3703320" cy="3378200"/>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Content Placeholder 5"/>
          <p:cNvSpPr>
            <a:spLocks noGrp="1"/>
          </p:cNvSpPr>
          <p:nvPr>
            <p:ph sz="quarter" idx="4"/>
          </p:nvPr>
        </p:nvSpPr>
        <p:spPr>
          <a:xfrm>
            <a:off x="4663440" y="2582334"/>
            <a:ext cx="3703320" cy="3378200"/>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7" name="Date Placeholder 6"/>
          <p:cNvSpPr>
            <a:spLocks noGrp="1"/>
          </p:cNvSpPr>
          <p:nvPr>
            <p:ph type="dt" sz="half" idx="10"/>
          </p:nvPr>
        </p:nvSpPr>
        <p:spPr/>
        <p:txBody>
          <a:bodyPr/>
          <a:lstStyle/>
          <a:p>
            <a:fld id="{4763EBB9-EF90-4D54-9F12-28C887A9A25B}" type="datetimeFigureOut">
              <a:rPr lang="de-DE" smtClean="0"/>
              <a:pPr/>
              <a:t>15.10.2017</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89B6F910-E374-46B5-9536-3FF320AB95CF}" type="slidenum">
              <a:rPr lang="de-DE" smtClean="0"/>
              <a:pPr/>
              <a:t>‹Nr.›</a:t>
            </a:fld>
            <a:endParaRPr lang="de-DE"/>
          </a:p>
        </p:txBody>
      </p:sp>
    </p:spTree>
    <p:extLst>
      <p:ext uri="{BB962C8B-B14F-4D97-AF65-F5344CB8AC3E}">
        <p14:creationId xmlns:p14="http://schemas.microsoft.com/office/powerpoint/2010/main" val="4256536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Date Placeholder 2"/>
          <p:cNvSpPr>
            <a:spLocks noGrp="1"/>
          </p:cNvSpPr>
          <p:nvPr>
            <p:ph type="dt" sz="half" idx="10"/>
          </p:nvPr>
        </p:nvSpPr>
        <p:spPr/>
        <p:txBody>
          <a:bodyPr/>
          <a:lstStyle/>
          <a:p>
            <a:fld id="{4763EBB9-EF90-4D54-9F12-28C887A9A25B}" type="datetimeFigureOut">
              <a:rPr lang="de-DE" smtClean="0"/>
              <a:pPr/>
              <a:t>15.10.2017</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89B6F910-E374-46B5-9536-3FF320AB95CF}" type="slidenum">
              <a:rPr lang="de-DE" smtClean="0"/>
              <a:pPr/>
              <a:t>‹Nr.›</a:t>
            </a:fld>
            <a:endParaRPr lang="de-DE"/>
          </a:p>
        </p:txBody>
      </p:sp>
    </p:spTree>
    <p:extLst>
      <p:ext uri="{BB962C8B-B14F-4D97-AF65-F5344CB8AC3E}">
        <p14:creationId xmlns:p14="http://schemas.microsoft.com/office/powerpoint/2010/main" val="3248640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r">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763EBB9-EF90-4D54-9F12-28C887A9A25B}" type="datetimeFigureOut">
              <a:rPr lang="de-DE" smtClean="0"/>
              <a:pPr/>
              <a:t>15.10.2017</a:t>
            </a:fld>
            <a:endParaRPr lang="de-DE"/>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de-DE"/>
          </a:p>
        </p:txBody>
      </p:sp>
      <p:sp>
        <p:nvSpPr>
          <p:cNvPr id="9" name="Slide Number Placeholder 8"/>
          <p:cNvSpPr>
            <a:spLocks noGrp="1"/>
          </p:cNvSpPr>
          <p:nvPr>
            <p:ph type="sldNum" sz="quarter" idx="12"/>
          </p:nvPr>
        </p:nvSpPr>
        <p:spPr/>
        <p:txBody>
          <a:bodyPr/>
          <a:lstStyle/>
          <a:p>
            <a:fld id="{89B6F910-E374-46B5-9536-3FF320AB95CF}" type="slidenum">
              <a:rPr lang="de-DE" smtClean="0"/>
              <a:pPr/>
              <a:t>‹Nr.›</a:t>
            </a:fld>
            <a:endParaRPr lang="de-DE"/>
          </a:p>
        </p:txBody>
      </p:sp>
    </p:spTree>
    <p:extLst>
      <p:ext uri="{BB962C8B-B14F-4D97-AF65-F5344CB8AC3E}">
        <p14:creationId xmlns:p14="http://schemas.microsoft.com/office/powerpoint/2010/main" val="26175380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alt mit Überschrift">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de-DE" smtClean="0"/>
              <a:t>Titelmasterformat durch Klicken bearbeiten</a:t>
            </a:r>
            <a:endParaRPr lang="en-US" dirty="0"/>
          </a:p>
        </p:txBody>
      </p:sp>
      <p:sp>
        <p:nvSpPr>
          <p:cNvPr id="3" name="Content Placeholder 2"/>
          <p:cNvSpPr>
            <a:spLocks noGrp="1"/>
          </p:cNvSpPr>
          <p:nvPr>
            <p:ph idx="1"/>
          </p:nvPr>
        </p:nvSpPr>
        <p:spPr>
          <a:xfrm>
            <a:off x="3600450" y="731520"/>
            <a:ext cx="4869180" cy="5257800"/>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Formatvorlagen des Textmasters bearbeiten</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4763EBB9-EF90-4D54-9F12-28C887A9A25B}" type="datetimeFigureOut">
              <a:rPr lang="de-DE" smtClean="0"/>
              <a:pPr/>
              <a:t>15.10.2017</a:t>
            </a:fld>
            <a:endParaRPr lang="de-DE"/>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de-DE"/>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89B6F910-E374-46B5-9536-3FF320AB95CF}" type="slidenum">
              <a:rPr lang="de-DE" smtClean="0"/>
              <a:pPr/>
              <a:t>‹Nr.›</a:t>
            </a:fld>
            <a:endParaRPr lang="de-DE"/>
          </a:p>
        </p:txBody>
      </p:sp>
    </p:spTree>
    <p:extLst>
      <p:ext uri="{BB962C8B-B14F-4D97-AF65-F5344CB8AC3E}">
        <p14:creationId xmlns:p14="http://schemas.microsoft.com/office/powerpoint/2010/main" val="23244443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it Überschrift">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5234" cy="822960"/>
          </a:xfrm>
        </p:spPr>
        <p:txBody>
          <a:bodyPr tIns="0" bIns="0" anchor="b">
            <a:noAutofit/>
          </a:bodyPr>
          <a:lstStyle>
            <a:lvl1pPr>
              <a:defRPr sz="3600" b="0">
                <a:solidFill>
                  <a:srgbClr val="FFFFFF"/>
                </a:solidFill>
              </a:defRPr>
            </a:lvl1pPr>
          </a:lstStyle>
          <a:p>
            <a:r>
              <a:rPr lang="de-DE" smtClean="0"/>
              <a:t>Titelmasterformat durch Klicken bearbeiten</a:t>
            </a:r>
            <a:endParaRPr lang="en-US" dirty="0"/>
          </a:p>
        </p:txBody>
      </p:sp>
      <p:sp>
        <p:nvSpPr>
          <p:cNvPr id="3" name="Picture Placeholder 2"/>
          <p:cNvSpPr>
            <a:spLocks noGrp="1" noChangeAspect="1"/>
          </p:cNvSpPr>
          <p:nvPr>
            <p:ph type="pic" idx="1"/>
          </p:nvPr>
        </p:nvSpPr>
        <p:spPr>
          <a:xfrm>
            <a:off x="12" y="0"/>
            <a:ext cx="9143989"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en-US" dirty="0"/>
          </a:p>
        </p:txBody>
      </p:sp>
      <p:sp>
        <p:nvSpPr>
          <p:cNvPr id="4" name="Text Placeholder 3"/>
          <p:cNvSpPr>
            <a:spLocks noGrp="1"/>
          </p:cNvSpPr>
          <p:nvPr>
            <p:ph type="body" sz="half" idx="2"/>
          </p:nvPr>
        </p:nvSpPr>
        <p:spPr>
          <a:xfrm>
            <a:off x="822960"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Formatvorlagen des Textmasters bearbeiten</a:t>
            </a:r>
          </a:p>
        </p:txBody>
      </p:sp>
      <p:sp>
        <p:nvSpPr>
          <p:cNvPr id="5" name="Date Placeholder 4"/>
          <p:cNvSpPr>
            <a:spLocks noGrp="1"/>
          </p:cNvSpPr>
          <p:nvPr>
            <p:ph type="dt" sz="half" idx="10"/>
          </p:nvPr>
        </p:nvSpPr>
        <p:spPr/>
        <p:txBody>
          <a:bodyPr/>
          <a:lstStyle/>
          <a:p>
            <a:fld id="{4763EBB9-EF90-4D54-9F12-28C887A9A25B}" type="datetimeFigureOut">
              <a:rPr lang="de-DE" smtClean="0"/>
              <a:pPr/>
              <a:t>15.10.2017</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89B6F910-E374-46B5-9536-3FF320AB95CF}" type="slidenum">
              <a:rPr lang="de-DE" smtClean="0"/>
              <a:pPr/>
              <a:t>‹Nr.›</a:t>
            </a:fld>
            <a:endParaRPr lang="de-DE"/>
          </a:p>
        </p:txBody>
      </p:sp>
    </p:spTree>
    <p:extLst>
      <p:ext uri="{BB962C8B-B14F-4D97-AF65-F5344CB8AC3E}">
        <p14:creationId xmlns:p14="http://schemas.microsoft.com/office/powerpoint/2010/main" val="29947459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de-DE" smtClean="0"/>
              <a:t>Titelmasterformat durch Klicken bearbeiten</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4763EBB9-EF90-4D54-9F12-28C887A9A25B}" type="datetimeFigureOut">
              <a:rPr lang="de-DE" smtClean="0"/>
              <a:pPr/>
              <a:t>15.10.2017</a:t>
            </a:fld>
            <a:endParaRPr lang="de-DE"/>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de-DE"/>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89B6F910-E374-46B5-9536-3FF320AB95CF}" type="slidenum">
              <a:rPr lang="de-DE" smtClean="0"/>
              <a:pPr/>
              <a:t>‹Nr.›</a:t>
            </a:fld>
            <a:endParaRPr lang="de-DE"/>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09715370"/>
      </p:ext>
    </p:extLst>
  </p:cSld>
  <p:clrMap bg1="lt1" tx1="dk1" bg2="lt2" tx2="dk2" accent1="accent1" accent2="accent2" accent3="accent3" accent4="accent4" accent5="accent5" accent6="accent6" hlink="hlink" folHlink="folHlink"/>
  <p:sldLayoutIdLst>
    <p:sldLayoutId id="2147484183" r:id="rId1"/>
    <p:sldLayoutId id="2147484184" r:id="rId2"/>
    <p:sldLayoutId id="2147484185" r:id="rId3"/>
    <p:sldLayoutId id="2147484186" r:id="rId4"/>
    <p:sldLayoutId id="2147484187" r:id="rId5"/>
    <p:sldLayoutId id="2147484188" r:id="rId6"/>
    <p:sldLayoutId id="2147484189" r:id="rId7"/>
    <p:sldLayoutId id="2147484190" r:id="rId8"/>
    <p:sldLayoutId id="2147484191" r:id="rId9"/>
    <p:sldLayoutId id="2147484192" r:id="rId10"/>
    <p:sldLayoutId id="214748419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slide" Target="slide6.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hyperlink" Target="https://www.isb.bayern.de/download/10685/epa_kath_religion.pdf" TargetMode="Externa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slide" Target="slide19.xml"/><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857224" y="1928802"/>
            <a:ext cx="7500990" cy="1846659"/>
          </a:xfrm>
          <a:prstGeom prst="rect">
            <a:avLst/>
          </a:prstGeom>
          <a:noFill/>
        </p:spPr>
        <p:txBody>
          <a:bodyPr wrap="square" rtlCol="0" anchor="ctr">
            <a:spAutoFit/>
          </a:bodyPr>
          <a:lstStyle/>
          <a:p>
            <a:pPr algn="ctr"/>
            <a:r>
              <a:rPr lang="de-DE" sz="3200" dirty="0" smtClean="0"/>
              <a:t>Seminar 2017/19</a:t>
            </a:r>
          </a:p>
          <a:p>
            <a:pPr algn="ctr"/>
            <a:r>
              <a:rPr lang="de-DE" sz="3200" dirty="0"/>
              <a:t>a</a:t>
            </a:r>
            <a:r>
              <a:rPr lang="de-DE" sz="3200" dirty="0" smtClean="0"/>
              <a:t>m</a:t>
            </a:r>
          </a:p>
          <a:p>
            <a:pPr algn="ctr"/>
            <a:r>
              <a:rPr lang="de-DE" sz="3200" dirty="0" smtClean="0"/>
              <a:t>Riemenscheider-Gymnasium Würzburg</a:t>
            </a:r>
          </a:p>
          <a:p>
            <a:pPr algn="ctr"/>
            <a:endParaRPr lang="de-DE" dirty="0"/>
          </a:p>
        </p:txBody>
      </p:sp>
      <p:sp>
        <p:nvSpPr>
          <p:cNvPr id="3" name="Textfeld 2"/>
          <p:cNvSpPr txBox="1"/>
          <p:nvPr/>
        </p:nvSpPr>
        <p:spPr>
          <a:xfrm>
            <a:off x="3161329" y="4725144"/>
            <a:ext cx="2956900" cy="369332"/>
          </a:xfrm>
          <a:prstGeom prst="rect">
            <a:avLst/>
          </a:prstGeom>
          <a:noFill/>
        </p:spPr>
        <p:txBody>
          <a:bodyPr wrap="none" rtlCol="0">
            <a:spAutoFit/>
          </a:bodyPr>
          <a:lstStyle/>
          <a:p>
            <a:r>
              <a:rPr lang="de-DE" dirty="0"/>
              <a:t>6</a:t>
            </a:r>
            <a:r>
              <a:rPr lang="de-DE" dirty="0" smtClean="0"/>
              <a:t>. </a:t>
            </a:r>
            <a:r>
              <a:rPr lang="de-DE" dirty="0" smtClean="0"/>
              <a:t>Fachsitzung am </a:t>
            </a:r>
            <a:r>
              <a:rPr lang="de-DE" dirty="0" smtClean="0"/>
              <a:t>16.10.2017</a:t>
            </a:r>
            <a:endParaRPr lang="de-DE" dirty="0"/>
          </a:p>
        </p:txBody>
      </p:sp>
      <p:sp>
        <p:nvSpPr>
          <p:cNvPr id="4" name="Rechteck 3"/>
          <p:cNvSpPr/>
          <p:nvPr/>
        </p:nvSpPr>
        <p:spPr>
          <a:xfrm>
            <a:off x="1357290" y="285728"/>
            <a:ext cx="6697539" cy="830997"/>
          </a:xfrm>
          <a:prstGeom prst="rect">
            <a:avLst/>
          </a:prstGeom>
        </p:spPr>
        <p:txBody>
          <a:bodyPr wrap="none">
            <a:spAutoFit/>
          </a:bodyPr>
          <a:lstStyle/>
          <a:p>
            <a:r>
              <a:rPr lang="de-DE" sz="4800" dirty="0" smtClean="0">
                <a:latin typeface="Garamond" pitchFamily="18" charset="0"/>
              </a:rPr>
              <a:t>Katholische Religionslehre </a:t>
            </a:r>
            <a:endParaRPr lang="de-DE" sz="4800" dirty="0">
              <a:latin typeface="Garamond"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2. Fragen im RU</a:t>
            </a:r>
            <a:endParaRPr lang="de-DE" dirty="0"/>
          </a:p>
        </p:txBody>
      </p:sp>
      <p:sp>
        <p:nvSpPr>
          <p:cNvPr id="3" name="Textfeld 2"/>
          <p:cNvSpPr txBox="1"/>
          <p:nvPr/>
        </p:nvSpPr>
        <p:spPr>
          <a:xfrm>
            <a:off x="795700" y="1737361"/>
            <a:ext cx="8096780" cy="4555093"/>
          </a:xfrm>
          <a:prstGeom prst="rect">
            <a:avLst/>
          </a:prstGeom>
          <a:noFill/>
        </p:spPr>
        <p:txBody>
          <a:bodyPr wrap="square" rtlCol="0">
            <a:spAutoFit/>
          </a:bodyPr>
          <a:lstStyle/>
          <a:p>
            <a:pPr lvl="0"/>
            <a:r>
              <a:rPr lang="de-DE" sz="2000" b="1" dirty="0" smtClean="0">
                <a:latin typeface="+mj-lt"/>
              </a:rPr>
              <a:t>Wie gehe ich mit Antworten um?</a:t>
            </a:r>
          </a:p>
          <a:p>
            <a:pPr lvl="0">
              <a:buFont typeface="Courier New" pitchFamily="49" charset="0"/>
              <a:buChar char="o"/>
            </a:pPr>
            <a:r>
              <a:rPr lang="de-DE" dirty="0" smtClean="0"/>
              <a:t> Sehen Sie den Schüler an, wenn Sie ihn aufrufen und solange er antwortet! Sie 	geben damit ein Signal für die ganze Klasse!</a:t>
            </a:r>
          </a:p>
          <a:p>
            <a:pPr lvl="0">
              <a:buFont typeface="Courier New" pitchFamily="49" charset="0"/>
              <a:buChar char="o"/>
            </a:pPr>
            <a:r>
              <a:rPr lang="de-DE" dirty="0" smtClean="0"/>
              <a:t> Hören Sie dem Schüler genau zu! Es genügt nicht, wenn Sie das erhoffte </a:t>
            </a:r>
            <a:r>
              <a:rPr lang="de-DE" dirty="0" smtClean="0"/>
              <a:t>Stichwort 	erfahren</a:t>
            </a:r>
            <a:r>
              <a:rPr lang="de-DE" dirty="0" smtClean="0"/>
              <a:t>. </a:t>
            </a:r>
            <a:endParaRPr lang="de-DE" dirty="0" smtClean="0"/>
          </a:p>
          <a:p>
            <a:pPr lvl="0">
              <a:buFont typeface="Courier New" pitchFamily="49" charset="0"/>
              <a:buChar char="o"/>
            </a:pPr>
            <a:r>
              <a:rPr lang="de-DE" dirty="0" smtClean="0"/>
              <a:t> Zur </a:t>
            </a:r>
            <a:r>
              <a:rPr lang="de-DE" dirty="0" smtClean="0"/>
              <a:t>Bewertung der Antwort müssen Sie sie erst selbst </a:t>
            </a:r>
            <a:r>
              <a:rPr lang="de-DE" dirty="0" smtClean="0"/>
              <a:t>voll </a:t>
            </a:r>
            <a:r>
              <a:rPr lang="de-DE" dirty="0" smtClean="0"/>
              <a:t>verstanden haben!</a:t>
            </a:r>
          </a:p>
          <a:p>
            <a:pPr lvl="0">
              <a:buFont typeface="Courier New" pitchFamily="49" charset="0"/>
              <a:buChar char="o"/>
            </a:pPr>
            <a:r>
              <a:rPr lang="de-DE" dirty="0" smtClean="0"/>
              <a:t> Vermeiden Sie das Lehrerecho! Geben sie aber, wenn nötig, den bisherigen 	Zusammenhang in eigenen Worten kurz wieder, </a:t>
            </a:r>
            <a:r>
              <a:rPr lang="de-DE" dirty="0" smtClean="0"/>
              <a:t/>
            </a:r>
            <a:br>
              <a:rPr lang="de-DE" dirty="0" smtClean="0"/>
            </a:br>
            <a:r>
              <a:rPr lang="de-DE" dirty="0" smtClean="0"/>
              <a:t>	sodass </a:t>
            </a:r>
            <a:r>
              <a:rPr lang="de-DE" dirty="0" smtClean="0"/>
              <a:t>Sie ihre </a:t>
            </a:r>
            <a:r>
              <a:rPr lang="de-DE" dirty="0" smtClean="0"/>
              <a:t>Anschlussfrage </a:t>
            </a:r>
            <a:r>
              <a:rPr lang="de-DE" dirty="0" smtClean="0"/>
              <a:t>auf der Basis eines gemeinsamen </a:t>
            </a:r>
            <a:r>
              <a:rPr lang="de-DE" dirty="0" smtClean="0"/>
              <a:t>	Erkenntnisstandes stellen </a:t>
            </a:r>
            <a:r>
              <a:rPr lang="de-DE" dirty="0" smtClean="0"/>
              <a:t>können</a:t>
            </a:r>
            <a:r>
              <a:rPr lang="de-DE" dirty="0" smtClean="0"/>
              <a:t>!</a:t>
            </a:r>
            <a:endParaRPr lang="de-DE" dirty="0" smtClean="0"/>
          </a:p>
          <a:p>
            <a:pPr lvl="0">
              <a:buFont typeface="Courier New" pitchFamily="49" charset="0"/>
              <a:buChar char="o"/>
            </a:pPr>
            <a:r>
              <a:rPr lang="de-DE" dirty="0" smtClean="0"/>
              <a:t> Loben Sie </a:t>
            </a:r>
            <a:r>
              <a:rPr lang="de-DE" dirty="0" smtClean="0"/>
              <a:t>bzw. zeigen Sie </a:t>
            </a:r>
            <a:r>
              <a:rPr lang="de-DE" dirty="0" smtClean="0"/>
              <a:t>grundsätzlich Wertschätzung, </a:t>
            </a:r>
            <a:r>
              <a:rPr lang="de-DE" dirty="0" smtClean="0"/>
              <a:t>auch wenn die Antwort nur </a:t>
            </a:r>
            <a:r>
              <a:rPr lang="de-DE" dirty="0" smtClean="0"/>
              <a:t>	etwas </a:t>
            </a:r>
            <a:r>
              <a:rPr lang="de-DE" dirty="0" smtClean="0"/>
              <a:t>Gutes enthält, </a:t>
            </a:r>
            <a:r>
              <a:rPr lang="de-DE" dirty="0" smtClean="0"/>
              <a:t>v.a</a:t>
            </a:r>
            <a:r>
              <a:rPr lang="de-DE" dirty="0" smtClean="0"/>
              <a:t>. bei Schülern, die sich nicht häufig in das LSG </a:t>
            </a:r>
            <a:r>
              <a:rPr lang="de-DE" dirty="0" smtClean="0"/>
              <a:t>	einbringen</a:t>
            </a:r>
            <a:r>
              <a:rPr lang="de-DE" dirty="0" smtClean="0"/>
              <a:t>!</a:t>
            </a:r>
          </a:p>
          <a:p>
            <a:pPr lvl="0">
              <a:buFont typeface="Courier New" pitchFamily="49" charset="0"/>
              <a:buChar char="o"/>
            </a:pPr>
            <a:r>
              <a:rPr lang="de-DE" dirty="0" smtClean="0"/>
              <a:t> Vermeiden Sie beim Loben Überschwängliches und Stereotypen!</a:t>
            </a:r>
          </a:p>
          <a:p>
            <a:pPr lvl="0">
              <a:buFont typeface="Courier New" pitchFamily="49" charset="0"/>
              <a:buChar char="o"/>
            </a:pPr>
            <a:r>
              <a:rPr lang="de-DE" dirty="0" smtClean="0"/>
              <a:t> Denken Sie stets daran, wo Sie mit den Schülern hinwollen!</a:t>
            </a:r>
          </a:p>
          <a:p>
            <a:pPr>
              <a:buFont typeface="Courier New" pitchFamily="49" charset="0"/>
              <a:buChar char="o"/>
            </a:pPr>
            <a:endParaRPr lang="de-DE" dirty="0"/>
          </a:p>
        </p:txBody>
      </p:sp>
    </p:spTree>
    <p:extLst>
      <p:ext uri="{BB962C8B-B14F-4D97-AF65-F5344CB8AC3E}">
        <p14:creationId xmlns:p14="http://schemas.microsoft.com/office/powerpoint/2010/main" val="306153791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2. Fragen im RU</a:t>
            </a:r>
            <a:endParaRPr lang="de-DE" dirty="0"/>
          </a:p>
        </p:txBody>
      </p:sp>
      <p:sp>
        <p:nvSpPr>
          <p:cNvPr id="3" name="Ellipse 2"/>
          <p:cNvSpPr/>
          <p:nvPr/>
        </p:nvSpPr>
        <p:spPr>
          <a:xfrm>
            <a:off x="2428066" y="3185038"/>
            <a:ext cx="4429156" cy="114300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4000" dirty="0" smtClean="0"/>
              <a:t>Lehrerfrage</a:t>
            </a:r>
            <a:endParaRPr lang="de-DE" sz="4000" dirty="0"/>
          </a:p>
        </p:txBody>
      </p:sp>
      <p:cxnSp>
        <p:nvCxnSpPr>
          <p:cNvPr id="5" name="Gerade Verbindung mit Pfeil 4"/>
          <p:cNvCxnSpPr/>
          <p:nvPr/>
        </p:nvCxnSpPr>
        <p:spPr>
          <a:xfrm flipH="1" flipV="1">
            <a:off x="1857356" y="2827848"/>
            <a:ext cx="728994" cy="51079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 name="Textfeld 5"/>
          <p:cNvSpPr txBox="1"/>
          <p:nvPr/>
        </p:nvSpPr>
        <p:spPr>
          <a:xfrm>
            <a:off x="334840" y="2417520"/>
            <a:ext cx="2300630" cy="369332"/>
          </a:xfrm>
          <a:prstGeom prst="rect">
            <a:avLst/>
          </a:prstGeom>
          <a:noFill/>
        </p:spPr>
        <p:txBody>
          <a:bodyPr wrap="none" rtlCol="0">
            <a:spAutoFit/>
          </a:bodyPr>
          <a:lstStyle/>
          <a:p>
            <a:r>
              <a:rPr lang="de-DE" dirty="0" smtClean="0"/>
              <a:t>klar und verständlich</a:t>
            </a:r>
            <a:endParaRPr lang="de-DE" dirty="0"/>
          </a:p>
        </p:txBody>
      </p:sp>
      <p:cxnSp>
        <p:nvCxnSpPr>
          <p:cNvPr id="8" name="Gerade Verbindung mit Pfeil 7"/>
          <p:cNvCxnSpPr/>
          <p:nvPr/>
        </p:nvCxnSpPr>
        <p:spPr>
          <a:xfrm rot="5400000" flipH="1" flipV="1">
            <a:off x="4301736" y="2648459"/>
            <a:ext cx="71438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 name="Textfeld 8"/>
          <p:cNvSpPr txBox="1"/>
          <p:nvPr/>
        </p:nvSpPr>
        <p:spPr>
          <a:xfrm>
            <a:off x="1599377" y="1815574"/>
            <a:ext cx="6117509" cy="369332"/>
          </a:xfrm>
          <a:prstGeom prst="rect">
            <a:avLst/>
          </a:prstGeom>
          <a:noFill/>
        </p:spPr>
        <p:txBody>
          <a:bodyPr wrap="none" rtlCol="0">
            <a:spAutoFit/>
          </a:bodyPr>
          <a:lstStyle/>
          <a:p>
            <a:r>
              <a:rPr lang="de-DE" dirty="0" smtClean="0"/>
              <a:t>auf zentrale Aspekte der Stunde </a:t>
            </a:r>
            <a:r>
              <a:rPr lang="de-DE" dirty="0" smtClean="0"/>
              <a:t>konzentriert, Scharnierfunktion</a:t>
            </a:r>
            <a:endParaRPr lang="de-DE" dirty="0"/>
          </a:p>
        </p:txBody>
      </p:sp>
      <p:cxnSp>
        <p:nvCxnSpPr>
          <p:cNvPr id="11" name="Gerade Verbindung mit Pfeil 10"/>
          <p:cNvCxnSpPr/>
          <p:nvPr/>
        </p:nvCxnSpPr>
        <p:spPr>
          <a:xfrm flipV="1">
            <a:off x="6732240" y="2857496"/>
            <a:ext cx="697280" cy="42862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2" name="Textfeld 11"/>
          <p:cNvSpPr txBox="1"/>
          <p:nvPr/>
        </p:nvSpPr>
        <p:spPr>
          <a:xfrm>
            <a:off x="6357950" y="2428868"/>
            <a:ext cx="2031325" cy="369332"/>
          </a:xfrm>
          <a:prstGeom prst="rect">
            <a:avLst/>
          </a:prstGeom>
          <a:noFill/>
        </p:spPr>
        <p:txBody>
          <a:bodyPr wrap="none" rtlCol="0">
            <a:spAutoFit/>
          </a:bodyPr>
          <a:lstStyle/>
          <a:p>
            <a:r>
              <a:rPr lang="de-DE" dirty="0" smtClean="0"/>
              <a:t>alle S ansprechen</a:t>
            </a:r>
            <a:endParaRPr lang="de-DE" dirty="0"/>
          </a:p>
        </p:txBody>
      </p:sp>
      <p:cxnSp>
        <p:nvCxnSpPr>
          <p:cNvPr id="14" name="Gerade Verbindung mit Pfeil 13"/>
          <p:cNvCxnSpPr/>
          <p:nvPr/>
        </p:nvCxnSpPr>
        <p:spPr>
          <a:xfrm>
            <a:off x="6500826" y="4143380"/>
            <a:ext cx="735470" cy="64294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5" name="Textfeld 14"/>
          <p:cNvSpPr txBox="1"/>
          <p:nvPr/>
        </p:nvSpPr>
        <p:spPr>
          <a:xfrm>
            <a:off x="6286513" y="4857760"/>
            <a:ext cx="2571768" cy="923330"/>
          </a:xfrm>
          <a:prstGeom prst="rect">
            <a:avLst/>
          </a:prstGeom>
          <a:noFill/>
        </p:spPr>
        <p:txBody>
          <a:bodyPr wrap="square" rtlCol="0">
            <a:spAutoFit/>
          </a:bodyPr>
          <a:lstStyle/>
          <a:p>
            <a:r>
              <a:rPr lang="de-DE" dirty="0" smtClean="0"/>
              <a:t>keine Antwort fordern, </a:t>
            </a:r>
          </a:p>
          <a:p>
            <a:r>
              <a:rPr lang="de-DE" dirty="0" smtClean="0"/>
              <a:t>die nur geraten werden kann</a:t>
            </a:r>
            <a:endParaRPr lang="de-DE" dirty="0"/>
          </a:p>
        </p:txBody>
      </p:sp>
      <p:cxnSp>
        <p:nvCxnSpPr>
          <p:cNvPr id="17" name="Gerade Verbindung mit Pfeil 16"/>
          <p:cNvCxnSpPr/>
          <p:nvPr/>
        </p:nvCxnSpPr>
        <p:spPr>
          <a:xfrm rot="5400000">
            <a:off x="4036215" y="5173073"/>
            <a:ext cx="1214446"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8" name="Textfeld 17"/>
          <p:cNvSpPr txBox="1"/>
          <p:nvPr/>
        </p:nvSpPr>
        <p:spPr>
          <a:xfrm>
            <a:off x="3071802" y="5857892"/>
            <a:ext cx="3172663" cy="369332"/>
          </a:xfrm>
          <a:prstGeom prst="rect">
            <a:avLst/>
          </a:prstGeom>
          <a:noFill/>
        </p:spPr>
        <p:txBody>
          <a:bodyPr wrap="none" rtlCol="0">
            <a:spAutoFit/>
          </a:bodyPr>
          <a:lstStyle/>
          <a:p>
            <a:r>
              <a:rPr lang="de-DE" dirty="0" smtClean="0"/>
              <a:t>Zeit zur Beantwortung lassen</a:t>
            </a:r>
            <a:endParaRPr lang="de-DE" dirty="0"/>
          </a:p>
        </p:txBody>
      </p:sp>
      <p:cxnSp>
        <p:nvCxnSpPr>
          <p:cNvPr id="20" name="Gerade Verbindung mit Pfeil 19"/>
          <p:cNvCxnSpPr/>
          <p:nvPr/>
        </p:nvCxnSpPr>
        <p:spPr>
          <a:xfrm rot="10800000" flipV="1">
            <a:off x="1928794" y="4429132"/>
            <a:ext cx="857256" cy="35719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1" name="Textfeld 20"/>
          <p:cNvSpPr txBox="1"/>
          <p:nvPr/>
        </p:nvSpPr>
        <p:spPr>
          <a:xfrm>
            <a:off x="214282" y="4857760"/>
            <a:ext cx="3365024" cy="369332"/>
          </a:xfrm>
          <a:prstGeom prst="rect">
            <a:avLst/>
          </a:prstGeom>
          <a:noFill/>
        </p:spPr>
        <p:txBody>
          <a:bodyPr wrap="none" rtlCol="0">
            <a:spAutoFit/>
          </a:bodyPr>
          <a:lstStyle/>
          <a:p>
            <a:r>
              <a:rPr lang="de-DE" dirty="0" smtClean="0"/>
              <a:t>kann provozierend gestellt sein</a:t>
            </a:r>
            <a:endParaRPr lang="de-DE" dirty="0"/>
          </a:p>
        </p:txBody>
      </p:sp>
    </p:spTree>
    <p:extLst>
      <p:ext uri="{BB962C8B-B14F-4D97-AF65-F5344CB8AC3E}">
        <p14:creationId xmlns:p14="http://schemas.microsoft.com/office/powerpoint/2010/main" val="30189590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6"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1+#ppt_w/2"/>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blinds(horizontal)">
                                      <p:cBhvr>
                                        <p:cTn id="13" dur="500"/>
                                        <p:tgtEl>
                                          <p:spTgt spid="6"/>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3" fill="hold" nodeType="clickEffect">
                                  <p:stCondLst>
                                    <p:cond delay="0"/>
                                  </p:stCondLst>
                                  <p:childTnLst>
                                    <p:set>
                                      <p:cBhvr>
                                        <p:cTn id="17" dur="1" fill="hold">
                                          <p:stCondLst>
                                            <p:cond delay="0"/>
                                          </p:stCondLst>
                                        </p:cTn>
                                        <p:tgtEl>
                                          <p:spTgt spid="20"/>
                                        </p:tgtEl>
                                        <p:attrNameLst>
                                          <p:attrName>style.visibility</p:attrName>
                                        </p:attrNameLst>
                                      </p:cBhvr>
                                      <p:to>
                                        <p:strVal val="visible"/>
                                      </p:to>
                                    </p:set>
                                    <p:anim calcmode="lin" valueType="num">
                                      <p:cBhvr additive="base">
                                        <p:cTn id="18" dur="500" fill="hold"/>
                                        <p:tgtEl>
                                          <p:spTgt spid="20"/>
                                        </p:tgtEl>
                                        <p:attrNameLst>
                                          <p:attrName>ppt_x</p:attrName>
                                        </p:attrNameLst>
                                      </p:cBhvr>
                                      <p:tavLst>
                                        <p:tav tm="0">
                                          <p:val>
                                            <p:strVal val="1+#ppt_w/2"/>
                                          </p:val>
                                        </p:tav>
                                        <p:tav tm="100000">
                                          <p:val>
                                            <p:strVal val="#ppt_x"/>
                                          </p:val>
                                        </p:tav>
                                      </p:tavLst>
                                    </p:anim>
                                    <p:anim calcmode="lin" valueType="num">
                                      <p:cBhvr additive="base">
                                        <p:cTn id="19" dur="500" fill="hold"/>
                                        <p:tgtEl>
                                          <p:spTgt spid="20"/>
                                        </p:tgtEl>
                                        <p:attrNameLst>
                                          <p:attrName>ppt_y</p:attrName>
                                        </p:attrNameLst>
                                      </p:cBhvr>
                                      <p:tavLst>
                                        <p:tav tm="0">
                                          <p:val>
                                            <p:strVal val="0-#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3" presetClass="entr" presetSubtype="10" fill="hold" grpId="0" nodeType="clickEffect">
                                  <p:stCondLst>
                                    <p:cond delay="0"/>
                                  </p:stCondLst>
                                  <p:childTnLst>
                                    <p:set>
                                      <p:cBhvr>
                                        <p:cTn id="23" dur="1" fill="hold">
                                          <p:stCondLst>
                                            <p:cond delay="0"/>
                                          </p:stCondLst>
                                        </p:cTn>
                                        <p:tgtEl>
                                          <p:spTgt spid="21"/>
                                        </p:tgtEl>
                                        <p:attrNameLst>
                                          <p:attrName>style.visibility</p:attrName>
                                        </p:attrNameLst>
                                      </p:cBhvr>
                                      <p:to>
                                        <p:strVal val="visible"/>
                                      </p:to>
                                    </p:set>
                                    <p:animEffect transition="in" filter="blinds(horizontal)">
                                      <p:cBhvr>
                                        <p:cTn id="24" dur="500"/>
                                        <p:tgtEl>
                                          <p:spTgt spid="21"/>
                                        </p:tgtEl>
                                      </p:cBhvr>
                                    </p:animEffect>
                                  </p:childTnLst>
                                </p:cTn>
                              </p:par>
                            </p:childTnLst>
                          </p:cTn>
                        </p:par>
                      </p:childTnLst>
                    </p:cTn>
                  </p:par>
                  <p:par>
                    <p:cTn id="25" fill="hold">
                      <p:stCondLst>
                        <p:cond delay="indefinite"/>
                      </p:stCondLst>
                      <p:childTnLst>
                        <p:par>
                          <p:cTn id="26" fill="hold">
                            <p:stCondLst>
                              <p:cond delay="0"/>
                            </p:stCondLst>
                            <p:childTnLst>
                              <p:par>
                                <p:cTn id="27" presetID="2" presetClass="entr" presetSubtype="9" fill="hold" nodeType="clickEffect">
                                  <p:stCondLst>
                                    <p:cond delay="0"/>
                                  </p:stCondLst>
                                  <p:childTnLst>
                                    <p:set>
                                      <p:cBhvr>
                                        <p:cTn id="28" dur="1" fill="hold">
                                          <p:stCondLst>
                                            <p:cond delay="0"/>
                                          </p:stCondLst>
                                        </p:cTn>
                                        <p:tgtEl>
                                          <p:spTgt spid="14"/>
                                        </p:tgtEl>
                                        <p:attrNameLst>
                                          <p:attrName>style.visibility</p:attrName>
                                        </p:attrNameLst>
                                      </p:cBhvr>
                                      <p:to>
                                        <p:strVal val="visible"/>
                                      </p:to>
                                    </p:set>
                                    <p:anim calcmode="lin" valueType="num">
                                      <p:cBhvr additive="base">
                                        <p:cTn id="29" dur="500" fill="hold"/>
                                        <p:tgtEl>
                                          <p:spTgt spid="14"/>
                                        </p:tgtEl>
                                        <p:attrNameLst>
                                          <p:attrName>ppt_x</p:attrName>
                                        </p:attrNameLst>
                                      </p:cBhvr>
                                      <p:tavLst>
                                        <p:tav tm="0">
                                          <p:val>
                                            <p:strVal val="0-#ppt_w/2"/>
                                          </p:val>
                                        </p:tav>
                                        <p:tav tm="100000">
                                          <p:val>
                                            <p:strVal val="#ppt_x"/>
                                          </p:val>
                                        </p:tav>
                                      </p:tavLst>
                                    </p:anim>
                                    <p:anim calcmode="lin" valueType="num">
                                      <p:cBhvr additive="base">
                                        <p:cTn id="30" dur="500" fill="hold"/>
                                        <p:tgtEl>
                                          <p:spTgt spid="14"/>
                                        </p:tgtEl>
                                        <p:attrNameLst>
                                          <p:attrName>ppt_y</p:attrName>
                                        </p:attrNameLst>
                                      </p:cBhvr>
                                      <p:tavLst>
                                        <p:tav tm="0">
                                          <p:val>
                                            <p:strVal val="0-#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15"/>
                                        </p:tgtEl>
                                        <p:attrNameLst>
                                          <p:attrName>style.visibility</p:attrName>
                                        </p:attrNameLst>
                                      </p:cBhvr>
                                      <p:to>
                                        <p:strVal val="visible"/>
                                      </p:to>
                                    </p:set>
                                    <p:animEffect transition="in" filter="blinds(horizontal)">
                                      <p:cBhvr>
                                        <p:cTn id="35" dur="500"/>
                                        <p:tgtEl>
                                          <p:spTgt spid="15"/>
                                        </p:tgtEl>
                                      </p:cBhvr>
                                    </p:animEffect>
                                  </p:childTnLst>
                                </p:cTn>
                              </p:par>
                            </p:childTnLst>
                          </p:cTn>
                        </p:par>
                      </p:childTnLst>
                    </p:cTn>
                  </p:par>
                  <p:par>
                    <p:cTn id="36" fill="hold">
                      <p:stCondLst>
                        <p:cond delay="indefinite"/>
                      </p:stCondLst>
                      <p:childTnLst>
                        <p:par>
                          <p:cTn id="37" fill="hold">
                            <p:stCondLst>
                              <p:cond delay="0"/>
                            </p:stCondLst>
                            <p:childTnLst>
                              <p:par>
                                <p:cTn id="38" presetID="2" presetClass="entr" presetSubtype="12" fill="hold" nodeType="clickEffect">
                                  <p:stCondLst>
                                    <p:cond delay="0"/>
                                  </p:stCondLst>
                                  <p:childTnLst>
                                    <p:set>
                                      <p:cBhvr>
                                        <p:cTn id="39" dur="1" fill="hold">
                                          <p:stCondLst>
                                            <p:cond delay="0"/>
                                          </p:stCondLst>
                                        </p:cTn>
                                        <p:tgtEl>
                                          <p:spTgt spid="11"/>
                                        </p:tgtEl>
                                        <p:attrNameLst>
                                          <p:attrName>style.visibility</p:attrName>
                                        </p:attrNameLst>
                                      </p:cBhvr>
                                      <p:to>
                                        <p:strVal val="visible"/>
                                      </p:to>
                                    </p:set>
                                    <p:anim calcmode="lin" valueType="num">
                                      <p:cBhvr additive="base">
                                        <p:cTn id="40" dur="500" fill="hold"/>
                                        <p:tgtEl>
                                          <p:spTgt spid="11"/>
                                        </p:tgtEl>
                                        <p:attrNameLst>
                                          <p:attrName>ppt_x</p:attrName>
                                        </p:attrNameLst>
                                      </p:cBhvr>
                                      <p:tavLst>
                                        <p:tav tm="0">
                                          <p:val>
                                            <p:strVal val="0-#ppt_w/2"/>
                                          </p:val>
                                        </p:tav>
                                        <p:tav tm="100000">
                                          <p:val>
                                            <p:strVal val="#ppt_x"/>
                                          </p:val>
                                        </p:tav>
                                      </p:tavLst>
                                    </p:anim>
                                    <p:anim calcmode="lin" valueType="num">
                                      <p:cBhvr additive="base">
                                        <p:cTn id="41"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3" presetClass="entr" presetSubtype="10" fill="hold" grpId="0" nodeType="clickEffect">
                                  <p:stCondLst>
                                    <p:cond delay="0"/>
                                  </p:stCondLst>
                                  <p:childTnLst>
                                    <p:set>
                                      <p:cBhvr>
                                        <p:cTn id="45" dur="1" fill="hold">
                                          <p:stCondLst>
                                            <p:cond delay="0"/>
                                          </p:stCondLst>
                                        </p:cTn>
                                        <p:tgtEl>
                                          <p:spTgt spid="12"/>
                                        </p:tgtEl>
                                        <p:attrNameLst>
                                          <p:attrName>style.visibility</p:attrName>
                                        </p:attrNameLst>
                                      </p:cBhvr>
                                      <p:to>
                                        <p:strVal val="visible"/>
                                      </p:to>
                                    </p:set>
                                    <p:animEffect transition="in" filter="blinds(horizontal)">
                                      <p:cBhvr>
                                        <p:cTn id="46" dur="500"/>
                                        <p:tgtEl>
                                          <p:spTgt spid="12"/>
                                        </p:tgtEl>
                                      </p:cBhvr>
                                    </p:animEffect>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nodeType="clickEffect">
                                  <p:stCondLst>
                                    <p:cond delay="0"/>
                                  </p:stCondLst>
                                  <p:childTnLst>
                                    <p:set>
                                      <p:cBhvr>
                                        <p:cTn id="50" dur="1" fill="hold">
                                          <p:stCondLst>
                                            <p:cond delay="0"/>
                                          </p:stCondLst>
                                        </p:cTn>
                                        <p:tgtEl>
                                          <p:spTgt spid="8"/>
                                        </p:tgtEl>
                                        <p:attrNameLst>
                                          <p:attrName>style.visibility</p:attrName>
                                        </p:attrNameLst>
                                      </p:cBhvr>
                                      <p:to>
                                        <p:strVal val="visible"/>
                                      </p:to>
                                    </p:set>
                                    <p:anim calcmode="lin" valueType="num">
                                      <p:cBhvr additive="base">
                                        <p:cTn id="51" dur="500" fill="hold"/>
                                        <p:tgtEl>
                                          <p:spTgt spid="8"/>
                                        </p:tgtEl>
                                        <p:attrNameLst>
                                          <p:attrName>ppt_x</p:attrName>
                                        </p:attrNameLst>
                                      </p:cBhvr>
                                      <p:tavLst>
                                        <p:tav tm="0">
                                          <p:val>
                                            <p:strVal val="#ppt_x"/>
                                          </p:val>
                                        </p:tav>
                                        <p:tav tm="100000">
                                          <p:val>
                                            <p:strVal val="#ppt_x"/>
                                          </p:val>
                                        </p:tav>
                                      </p:tavLst>
                                    </p:anim>
                                    <p:anim calcmode="lin" valueType="num">
                                      <p:cBhvr additive="base">
                                        <p:cTn id="5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9"/>
                                        </p:tgtEl>
                                        <p:attrNameLst>
                                          <p:attrName>style.visibility</p:attrName>
                                        </p:attrNameLst>
                                      </p:cBhvr>
                                      <p:to>
                                        <p:strVal val="visible"/>
                                      </p:to>
                                    </p:set>
                                    <p:animEffect transition="in" filter="blinds(horizontal)">
                                      <p:cBhvr>
                                        <p:cTn id="57" dur="500"/>
                                        <p:tgtEl>
                                          <p:spTgt spid="9"/>
                                        </p:tgtEl>
                                      </p:cBhvr>
                                    </p:animEffect>
                                  </p:childTnLst>
                                </p:cTn>
                              </p:par>
                            </p:childTnLst>
                          </p:cTn>
                        </p:par>
                      </p:childTnLst>
                    </p:cTn>
                  </p:par>
                  <p:par>
                    <p:cTn id="58" fill="hold">
                      <p:stCondLst>
                        <p:cond delay="indefinite"/>
                      </p:stCondLst>
                      <p:childTnLst>
                        <p:par>
                          <p:cTn id="59" fill="hold">
                            <p:stCondLst>
                              <p:cond delay="0"/>
                            </p:stCondLst>
                            <p:childTnLst>
                              <p:par>
                                <p:cTn id="60" presetID="2" presetClass="entr" presetSubtype="1" fill="hold" nodeType="clickEffect">
                                  <p:stCondLst>
                                    <p:cond delay="0"/>
                                  </p:stCondLst>
                                  <p:childTnLst>
                                    <p:set>
                                      <p:cBhvr>
                                        <p:cTn id="61" dur="1" fill="hold">
                                          <p:stCondLst>
                                            <p:cond delay="0"/>
                                          </p:stCondLst>
                                        </p:cTn>
                                        <p:tgtEl>
                                          <p:spTgt spid="17"/>
                                        </p:tgtEl>
                                        <p:attrNameLst>
                                          <p:attrName>style.visibility</p:attrName>
                                        </p:attrNameLst>
                                      </p:cBhvr>
                                      <p:to>
                                        <p:strVal val="visible"/>
                                      </p:to>
                                    </p:set>
                                    <p:anim calcmode="lin" valueType="num">
                                      <p:cBhvr additive="base">
                                        <p:cTn id="62" dur="500" fill="hold"/>
                                        <p:tgtEl>
                                          <p:spTgt spid="17"/>
                                        </p:tgtEl>
                                        <p:attrNameLst>
                                          <p:attrName>ppt_x</p:attrName>
                                        </p:attrNameLst>
                                      </p:cBhvr>
                                      <p:tavLst>
                                        <p:tav tm="0">
                                          <p:val>
                                            <p:strVal val="#ppt_x"/>
                                          </p:val>
                                        </p:tav>
                                        <p:tav tm="100000">
                                          <p:val>
                                            <p:strVal val="#ppt_x"/>
                                          </p:val>
                                        </p:tav>
                                      </p:tavLst>
                                    </p:anim>
                                    <p:anim calcmode="lin" valueType="num">
                                      <p:cBhvr additive="base">
                                        <p:cTn id="63" dur="500" fill="hold"/>
                                        <p:tgtEl>
                                          <p:spTgt spid="17"/>
                                        </p:tgtEl>
                                        <p:attrNameLst>
                                          <p:attrName>ppt_y</p:attrName>
                                        </p:attrNameLst>
                                      </p:cBhvr>
                                      <p:tavLst>
                                        <p:tav tm="0">
                                          <p:val>
                                            <p:strVal val="0-#ppt_h/2"/>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3" presetClass="entr" presetSubtype="10" fill="hold" grpId="0" nodeType="clickEffect">
                                  <p:stCondLst>
                                    <p:cond delay="0"/>
                                  </p:stCondLst>
                                  <p:childTnLst>
                                    <p:set>
                                      <p:cBhvr>
                                        <p:cTn id="67" dur="1" fill="hold">
                                          <p:stCondLst>
                                            <p:cond delay="0"/>
                                          </p:stCondLst>
                                        </p:cTn>
                                        <p:tgtEl>
                                          <p:spTgt spid="18"/>
                                        </p:tgtEl>
                                        <p:attrNameLst>
                                          <p:attrName>style.visibility</p:attrName>
                                        </p:attrNameLst>
                                      </p:cBhvr>
                                      <p:to>
                                        <p:strVal val="visible"/>
                                      </p:to>
                                    </p:set>
                                    <p:animEffect transition="in" filter="blinds(horizontal)">
                                      <p:cBhvr>
                                        <p:cTn id="68"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p:bldP spid="12" grpId="0"/>
      <p:bldP spid="15" grpId="0"/>
      <p:bldP spid="18" grpId="0"/>
      <p:bldP spid="21"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a:xfrm>
            <a:off x="268796" y="332656"/>
            <a:ext cx="8534400" cy="758952"/>
          </a:xfrm>
        </p:spPr>
        <p:txBody>
          <a:bodyPr>
            <a:noAutofit/>
          </a:bodyPr>
          <a:lstStyle/>
          <a:p>
            <a:r>
              <a:rPr lang="de-DE" sz="1800" b="1" dirty="0">
                <a:latin typeface="+mn-lt"/>
              </a:rPr>
              <a:t>3</a:t>
            </a:r>
            <a:r>
              <a:rPr lang="de-DE" sz="1800" b="1" dirty="0" smtClean="0">
                <a:latin typeface="+mn-lt"/>
              </a:rPr>
              <a:t>. </a:t>
            </a:r>
            <a:r>
              <a:rPr lang="de-DE" sz="1800" b="1" dirty="0" smtClean="0">
                <a:latin typeface="+mn-lt"/>
              </a:rPr>
              <a:t>Blick in den </a:t>
            </a:r>
            <a:r>
              <a:rPr lang="de-DE" sz="1800" b="1" dirty="0" err="1" smtClean="0">
                <a:latin typeface="+mn-lt"/>
              </a:rPr>
              <a:t>LehrplanPLUS</a:t>
            </a:r>
            <a:r>
              <a:rPr lang="de-DE" sz="1800" b="1" dirty="0" smtClean="0">
                <a:latin typeface="+mn-lt"/>
              </a:rPr>
              <a:t>: </a:t>
            </a:r>
            <a:br>
              <a:rPr lang="de-DE" sz="1800" b="1" dirty="0" smtClean="0">
                <a:latin typeface="+mn-lt"/>
              </a:rPr>
            </a:br>
            <a:r>
              <a:rPr lang="de-DE" sz="1800" b="1" dirty="0" smtClean="0">
                <a:latin typeface="+mn-lt"/>
              </a:rPr>
              <a:t>KR7 </a:t>
            </a:r>
            <a:r>
              <a:rPr lang="de-DE" sz="1800" b="1" dirty="0">
                <a:latin typeface="+mn-lt"/>
              </a:rPr>
              <a:t>Lernbereich: 1 Auf dem Weg zu mir selbst: Herausforderungen </a:t>
            </a:r>
            <a:r>
              <a:rPr lang="de-DE" sz="1800" b="1" dirty="0" smtClean="0">
                <a:latin typeface="+mn-lt"/>
              </a:rPr>
              <a:t>im Jugendalter </a:t>
            </a:r>
            <a:r>
              <a:rPr lang="de-DE" sz="1800" b="1" dirty="0">
                <a:latin typeface="+mn-lt"/>
              </a:rPr>
              <a:t>(ca. 10 Std.)</a:t>
            </a:r>
          </a:p>
        </p:txBody>
      </p:sp>
      <p:sp>
        <p:nvSpPr>
          <p:cNvPr id="5" name="Textfeld 4"/>
          <p:cNvSpPr txBox="1"/>
          <p:nvPr/>
        </p:nvSpPr>
        <p:spPr>
          <a:xfrm>
            <a:off x="323528" y="1412776"/>
            <a:ext cx="8424936" cy="4247317"/>
          </a:xfrm>
          <a:prstGeom prst="rect">
            <a:avLst/>
          </a:prstGeom>
          <a:noFill/>
        </p:spPr>
        <p:txBody>
          <a:bodyPr wrap="square" rtlCol="0">
            <a:spAutoFit/>
          </a:bodyPr>
          <a:lstStyle/>
          <a:p>
            <a:r>
              <a:rPr lang="de-DE" b="1" u="sng" dirty="0"/>
              <a:t>Kompetenzerwartungen</a:t>
            </a:r>
          </a:p>
          <a:p>
            <a:endParaRPr lang="de-DE" dirty="0" smtClean="0"/>
          </a:p>
          <a:p>
            <a:r>
              <a:rPr lang="de-DE" dirty="0" smtClean="0"/>
              <a:t>Die </a:t>
            </a:r>
            <a:r>
              <a:rPr lang="de-DE" dirty="0"/>
              <a:t>Schülerinnen und Schüler ...</a:t>
            </a:r>
          </a:p>
          <a:p>
            <a:endParaRPr lang="de-DE" dirty="0" smtClean="0"/>
          </a:p>
          <a:p>
            <a:pPr marL="285750" indent="-285750">
              <a:buFont typeface="Arial" panose="020B0604020202020204" pitchFamily="34" charset="0"/>
              <a:buChar char="•"/>
            </a:pPr>
            <a:r>
              <a:rPr lang="de-DE" dirty="0" smtClean="0"/>
              <a:t>beschreiben </a:t>
            </a:r>
            <a:r>
              <a:rPr lang="de-DE" dirty="0"/>
              <a:t>die körperlichen, psychischen und mentalen Veränderungen, die </a:t>
            </a:r>
            <a:r>
              <a:rPr lang="de-DE" dirty="0" smtClean="0"/>
              <a:t>mit der </a:t>
            </a:r>
            <a:r>
              <a:rPr lang="de-DE" dirty="0"/>
              <a:t>Pubertät einhergehen.</a:t>
            </a:r>
          </a:p>
          <a:p>
            <a:pPr marL="285750" indent="-285750">
              <a:buFont typeface="Arial" panose="020B0604020202020204" pitchFamily="34" charset="0"/>
              <a:buChar char="•"/>
            </a:pPr>
            <a:r>
              <a:rPr lang="de-DE" dirty="0" smtClean="0"/>
              <a:t>reflektieren </a:t>
            </a:r>
            <a:r>
              <a:rPr lang="de-DE" dirty="0"/>
              <a:t>die Bedeutung der mit der Pubertät verbundenen Veränderungen </a:t>
            </a:r>
            <a:r>
              <a:rPr lang="de-DE" dirty="0" smtClean="0"/>
              <a:t>für ihre </a:t>
            </a:r>
            <a:r>
              <a:rPr lang="de-DE" dirty="0"/>
              <a:t>eigene Persönlichkeitsentwicklung.</a:t>
            </a:r>
          </a:p>
          <a:p>
            <a:pPr marL="285750" indent="-285750">
              <a:buFont typeface="Arial" panose="020B0604020202020204" pitchFamily="34" charset="0"/>
              <a:buChar char="•"/>
            </a:pPr>
            <a:r>
              <a:rPr lang="de-DE" dirty="0" smtClean="0"/>
              <a:t>analysieren </a:t>
            </a:r>
            <a:r>
              <a:rPr lang="de-DE" dirty="0"/>
              <a:t>ihre eigene Rolle in ihrem familiären und sozialen Umfeld und </a:t>
            </a:r>
            <a:r>
              <a:rPr lang="de-DE" dirty="0" smtClean="0"/>
              <a:t>setzen sich </a:t>
            </a:r>
            <a:r>
              <a:rPr lang="de-DE" dirty="0"/>
              <a:t>kritisch damit auseinander.</a:t>
            </a:r>
          </a:p>
          <a:p>
            <a:pPr marL="285750" indent="-285750">
              <a:buFont typeface="Arial" panose="020B0604020202020204" pitchFamily="34" charset="0"/>
              <a:buChar char="•"/>
            </a:pPr>
            <a:r>
              <a:rPr lang="de-DE" dirty="0" smtClean="0"/>
              <a:t>sehen </a:t>
            </a:r>
            <a:r>
              <a:rPr lang="de-DE" dirty="0"/>
              <a:t>in der Bestimmung des Menschen zur Gottebenbildlichkeit eine </a:t>
            </a:r>
            <a:r>
              <a:rPr lang="de-DE" dirty="0" smtClean="0"/>
              <a:t>positive Herausforderung</a:t>
            </a:r>
            <a:r>
              <a:rPr lang="de-DE" dirty="0"/>
              <a:t>, die eigene Persönlichkeit anzunehmen und sich der </a:t>
            </a:r>
            <a:r>
              <a:rPr lang="de-DE" dirty="0" smtClean="0"/>
              <a:t>Gestaltung des </a:t>
            </a:r>
            <a:r>
              <a:rPr lang="de-DE" dirty="0"/>
              <a:t>eigenen Lebens (Identitätsfindung, Rollenübernahme, Wertorientierung) </a:t>
            </a:r>
            <a:r>
              <a:rPr lang="de-DE" dirty="0" smtClean="0"/>
              <a:t>mit Mut </a:t>
            </a:r>
            <a:r>
              <a:rPr lang="de-DE" dirty="0"/>
              <a:t>und Tatkraft zu stellen.</a:t>
            </a:r>
          </a:p>
          <a:p>
            <a:endParaRPr lang="de-DE" dirty="0" smtClean="0"/>
          </a:p>
        </p:txBody>
      </p:sp>
    </p:spTree>
    <p:extLst>
      <p:ext uri="{BB962C8B-B14F-4D97-AF65-F5344CB8AC3E}">
        <p14:creationId xmlns:p14="http://schemas.microsoft.com/office/powerpoint/2010/main" val="21968960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944116" y="476672"/>
            <a:ext cx="7543800" cy="1054163"/>
          </a:xfrm>
        </p:spPr>
        <p:txBody>
          <a:bodyPr>
            <a:noAutofit/>
          </a:bodyPr>
          <a:lstStyle/>
          <a:p>
            <a:r>
              <a:rPr lang="de-DE" sz="2400" b="1" dirty="0">
                <a:latin typeface="+mn-lt"/>
              </a:rPr>
              <a:t>KR7 </a:t>
            </a:r>
            <a:r>
              <a:rPr lang="de-DE" sz="2400" b="1" dirty="0" smtClean="0">
                <a:latin typeface="+mn-lt"/>
              </a:rPr>
              <a:t>Lernbereich 1:</a:t>
            </a:r>
            <a:br>
              <a:rPr lang="de-DE" sz="2400" b="1" dirty="0" smtClean="0">
                <a:latin typeface="+mn-lt"/>
              </a:rPr>
            </a:br>
            <a:r>
              <a:rPr lang="de-DE" sz="2400" b="1" dirty="0" smtClean="0">
                <a:latin typeface="+mn-lt"/>
              </a:rPr>
              <a:t>Auf </a:t>
            </a:r>
            <a:r>
              <a:rPr lang="de-DE" sz="2400" b="1" dirty="0">
                <a:latin typeface="+mn-lt"/>
              </a:rPr>
              <a:t>dem Weg zu mir selbst: Herausforderungen </a:t>
            </a:r>
            <a:r>
              <a:rPr lang="de-DE" sz="2400" b="1" dirty="0" smtClean="0">
                <a:latin typeface="+mn-lt"/>
              </a:rPr>
              <a:t>im Jugendalter </a:t>
            </a:r>
            <a:r>
              <a:rPr lang="de-DE" sz="2400" b="1" dirty="0">
                <a:latin typeface="+mn-lt"/>
              </a:rPr>
              <a:t>(ca. 10 Std.)</a:t>
            </a:r>
          </a:p>
        </p:txBody>
      </p:sp>
      <p:sp>
        <p:nvSpPr>
          <p:cNvPr id="3" name="Textfeld 2"/>
          <p:cNvSpPr txBox="1"/>
          <p:nvPr/>
        </p:nvSpPr>
        <p:spPr>
          <a:xfrm>
            <a:off x="467544" y="1772816"/>
            <a:ext cx="8496944" cy="4755148"/>
          </a:xfrm>
          <a:prstGeom prst="rect">
            <a:avLst/>
          </a:prstGeom>
          <a:noFill/>
        </p:spPr>
        <p:txBody>
          <a:bodyPr wrap="square" rtlCol="0">
            <a:spAutoFit/>
          </a:bodyPr>
          <a:lstStyle/>
          <a:p>
            <a:r>
              <a:rPr lang="de-DE" b="1" u="sng" dirty="0"/>
              <a:t>Inhalte zu den Kompetenzen:</a:t>
            </a:r>
          </a:p>
          <a:p>
            <a:pPr marL="285750" indent="-285750">
              <a:buFont typeface="Arial" panose="020B0604020202020204" pitchFamily="34" charset="0"/>
              <a:buChar char="•"/>
            </a:pPr>
            <a:r>
              <a:rPr lang="de-DE" sz="1500" dirty="0" smtClean="0"/>
              <a:t>Veränderungen</a:t>
            </a:r>
            <a:r>
              <a:rPr lang="de-DE" sz="1500" dirty="0"/>
              <a:t>, die mit der Pubertät einhergehen: körperliche (z. </a:t>
            </a:r>
            <a:r>
              <a:rPr lang="de-DE" sz="1500" dirty="0" smtClean="0"/>
              <a:t>B. Ausprägung der </a:t>
            </a:r>
            <a:r>
              <a:rPr lang="de-DE" sz="1500" dirty="0"/>
              <a:t>sekundären Geschlechtsmerkmale), psychische (z. B. </a:t>
            </a:r>
            <a:r>
              <a:rPr lang="de-DE" sz="1500" dirty="0" smtClean="0"/>
              <a:t>Abgrenzungsprozesse gegenüber </a:t>
            </a:r>
            <a:r>
              <a:rPr lang="de-DE" sz="1500" dirty="0"/>
              <a:t>Erwachsenen, Konflikte und Spannungen in der Peergroup), </a:t>
            </a:r>
            <a:r>
              <a:rPr lang="de-DE" sz="1500" dirty="0" smtClean="0"/>
              <a:t>mentale (z</a:t>
            </a:r>
            <a:r>
              <a:rPr lang="de-DE" sz="1500" dirty="0"/>
              <a:t>. B. kognitive Reifungsprozesse)</a:t>
            </a:r>
          </a:p>
          <a:p>
            <a:pPr marL="285750" indent="-285750">
              <a:buFont typeface="Arial" panose="020B0604020202020204" pitchFamily="34" charset="0"/>
              <a:buChar char="•"/>
            </a:pPr>
            <a:r>
              <a:rPr lang="de-DE" sz="1500" dirty="0" smtClean="0"/>
              <a:t>mögliche </a:t>
            </a:r>
            <a:r>
              <a:rPr lang="de-DE" sz="1500" dirty="0"/>
              <a:t>Konsequenzen dieser Veränderungen auf dem Weg zum </a:t>
            </a:r>
            <a:r>
              <a:rPr lang="de-DE" sz="1500" dirty="0" smtClean="0"/>
              <a:t>eigenen Selbst</a:t>
            </a:r>
            <a:r>
              <a:rPr lang="de-DE" sz="1500" dirty="0"/>
              <a:t>, z. B. Bereitschaft und Mut, zu den eigenen Stärken und Schwächen </a:t>
            </a:r>
            <a:r>
              <a:rPr lang="de-DE" sz="1500" dirty="0" smtClean="0"/>
              <a:t>zu stehen</a:t>
            </a:r>
            <a:r>
              <a:rPr lang="de-DE" sz="1500" dirty="0"/>
              <a:t>, Fähigkeit zu Empathie </a:t>
            </a:r>
            <a:r>
              <a:rPr lang="de-DE" sz="1500" dirty="0" smtClean="0"/>
              <a:t>und Perspektivenübernahme</a:t>
            </a:r>
            <a:r>
              <a:rPr lang="de-DE" sz="1500" dirty="0"/>
              <a:t>, Offenheit für </a:t>
            </a:r>
            <a:r>
              <a:rPr lang="de-DE" sz="1500" dirty="0" smtClean="0"/>
              <a:t>eine mehrdimensionale</a:t>
            </a:r>
            <a:r>
              <a:rPr lang="de-DE" sz="1500" dirty="0"/>
              <a:t>, differenzierte Weltsicht</a:t>
            </a:r>
          </a:p>
          <a:p>
            <a:pPr marL="285750" indent="-285750">
              <a:buFont typeface="Arial" panose="020B0604020202020204" pitchFamily="34" charset="0"/>
              <a:buChar char="•"/>
            </a:pPr>
            <a:r>
              <a:rPr lang="de-DE" sz="1500" dirty="0" smtClean="0"/>
              <a:t>Identitätsfindung </a:t>
            </a:r>
            <a:r>
              <a:rPr lang="de-DE" sz="1500" dirty="0"/>
              <a:t>als Herausforderung: Konflikte in der Lebenswelt </a:t>
            </a:r>
            <a:r>
              <a:rPr lang="de-DE" sz="1500" dirty="0" smtClean="0"/>
              <a:t>der Jugendlichen </a:t>
            </a:r>
            <a:r>
              <a:rPr lang="de-DE" sz="1500" dirty="0"/>
              <a:t>(Elternhaus, Schule, Freundeskreis, näheres Umfeld) und </a:t>
            </a:r>
            <a:r>
              <a:rPr lang="de-DE" sz="1500" dirty="0" smtClean="0"/>
              <a:t>mögliche Lösungsstrategien </a:t>
            </a:r>
            <a:r>
              <a:rPr lang="de-DE" sz="1500" dirty="0"/>
              <a:t>(z. B. Rollenspiele, Streitschlichterprogramme)</a:t>
            </a:r>
          </a:p>
          <a:p>
            <a:pPr marL="285750" indent="-285750">
              <a:buFont typeface="Arial" panose="020B0604020202020204" pitchFamily="34" charset="0"/>
              <a:buChar char="•"/>
            </a:pPr>
            <a:r>
              <a:rPr lang="de-DE" sz="1500" dirty="0" smtClean="0"/>
              <a:t>Selbstwerdung </a:t>
            </a:r>
            <a:r>
              <a:rPr lang="de-DE" sz="1500" dirty="0"/>
              <a:t>unter dem liebevollen Blick Gottes: die Gottebenbildlichkeit </a:t>
            </a:r>
            <a:r>
              <a:rPr lang="de-DE" sz="1500" dirty="0" smtClean="0"/>
              <a:t>des Menschen </a:t>
            </a:r>
            <a:r>
              <a:rPr lang="de-DE" sz="1500" dirty="0"/>
              <a:t>(Gen 1,27) und ihre Bedeutung für die Entfaltung der </a:t>
            </a:r>
            <a:r>
              <a:rPr lang="de-DE" sz="1500" dirty="0" smtClean="0"/>
              <a:t>Identität, insbesondere </a:t>
            </a:r>
            <a:r>
              <a:rPr lang="de-DE" sz="1500" dirty="0"/>
              <a:t>Stärkung des Selbstwertgefühls und </a:t>
            </a:r>
            <a:r>
              <a:rPr lang="de-DE" sz="1500" dirty="0" smtClean="0"/>
              <a:t>Relativierung gesellschaftlicher </a:t>
            </a:r>
            <a:r>
              <a:rPr lang="de-DE" sz="1500" dirty="0"/>
              <a:t>Maßstäbe (z. B. Aussehen, Besitzstand, äußerer Erfolg)</a:t>
            </a:r>
          </a:p>
          <a:p>
            <a:pPr marL="285750" indent="-285750">
              <a:buFont typeface="Arial" panose="020B0604020202020204" pitchFamily="34" charset="0"/>
              <a:buChar char="•"/>
            </a:pPr>
            <a:r>
              <a:rPr lang="de-DE" sz="1500" dirty="0" smtClean="0"/>
              <a:t>Vorbilder </a:t>
            </a:r>
            <a:r>
              <a:rPr lang="de-DE" sz="1500" dirty="0"/>
              <a:t>aus der kirchlichen Tradition oder aus dem näheren Umfeld (sog. </a:t>
            </a:r>
            <a:r>
              <a:rPr lang="de-DE" sz="1500" dirty="0" err="1" smtClean="0"/>
              <a:t>Local</a:t>
            </a:r>
            <a:r>
              <a:rPr lang="de-DE" sz="1500" dirty="0" smtClean="0"/>
              <a:t> </a:t>
            </a:r>
            <a:r>
              <a:rPr lang="de-DE" sz="1500" dirty="0" err="1" smtClean="0"/>
              <a:t>heroes</a:t>
            </a:r>
            <a:r>
              <a:rPr lang="de-DE" sz="1500" dirty="0"/>
              <a:t>) als Hilfe bei der Orientierung auf dem eigenen Lebensweg, z. </a:t>
            </a:r>
            <a:r>
              <a:rPr lang="de-DE" sz="1500" dirty="0" smtClean="0"/>
              <a:t>B. Johannes </a:t>
            </a:r>
            <a:r>
              <a:rPr lang="de-DE" sz="1500" dirty="0"/>
              <a:t>Bosco, Maria Ward</a:t>
            </a:r>
          </a:p>
          <a:p>
            <a:pPr marL="285750" indent="-285750">
              <a:buFont typeface="Arial" panose="020B0604020202020204" pitchFamily="34" charset="0"/>
              <a:buChar char="•"/>
            </a:pPr>
            <a:r>
              <a:rPr lang="de-DE" sz="1500" dirty="0" smtClean="0"/>
              <a:t>Freiheit </a:t>
            </a:r>
            <a:r>
              <a:rPr lang="de-DE" sz="1500" dirty="0"/>
              <a:t>und Vielfalt in der persönlichen Lebensgestaltung als Ausdruck einer </a:t>
            </a:r>
            <a:r>
              <a:rPr lang="de-DE" sz="1500" dirty="0" smtClean="0"/>
              <a:t>vom Geist </a:t>
            </a:r>
            <a:r>
              <a:rPr lang="de-DE" sz="1500" dirty="0"/>
              <a:t>gewirkten inneren Stärke; Angebote zu einer spirituellen Vertiefung </a:t>
            </a:r>
            <a:r>
              <a:rPr lang="de-DE" sz="1500" dirty="0" smtClean="0"/>
              <a:t>dieses positiven </a:t>
            </a:r>
            <a:r>
              <a:rPr lang="de-DE" sz="1500" dirty="0"/>
              <a:t>Gottesbezugs, z. B. </a:t>
            </a:r>
            <a:r>
              <a:rPr lang="de-DE" sz="1500" dirty="0" smtClean="0"/>
              <a:t>durch ausgewählte </a:t>
            </a:r>
            <a:r>
              <a:rPr lang="de-DE" sz="1500" dirty="0"/>
              <a:t>Psalmen oder </a:t>
            </a:r>
            <a:r>
              <a:rPr lang="de-DE" sz="1500" dirty="0" smtClean="0"/>
              <a:t>einfache Meditationsformen</a:t>
            </a:r>
            <a:endParaRPr lang="de-DE" sz="1500" dirty="0"/>
          </a:p>
        </p:txBody>
      </p:sp>
    </p:spTree>
    <p:extLst>
      <p:ext uri="{BB962C8B-B14F-4D97-AF65-F5344CB8AC3E}">
        <p14:creationId xmlns:p14="http://schemas.microsoft.com/office/powerpoint/2010/main" val="22198611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Diagramm 1"/>
          <p:cNvPicPr>
            <a:picLocks noChangeArrowheads="1"/>
          </p:cNvPicPr>
          <p:nvPr/>
        </p:nvPicPr>
        <p:blipFill>
          <a:blip r:embed="rId2">
            <a:extLst>
              <a:ext uri="{28A0092B-C50C-407E-A947-70E740481C1C}">
                <a14:useLocalDpi xmlns:a14="http://schemas.microsoft.com/office/drawing/2010/main" val="0"/>
              </a:ext>
            </a:extLst>
          </a:blip>
          <a:srcRect l="-26425" t="-7153" r="-26511" b="-5884"/>
          <a:stretch>
            <a:fillRect/>
          </a:stretch>
        </p:blipFill>
        <p:spPr bwMode="auto">
          <a:xfrm>
            <a:off x="1115616" y="1196752"/>
            <a:ext cx="6565999" cy="4968552"/>
          </a:xfrm>
          <a:prstGeom prst="rect">
            <a:avLst/>
          </a:prstGeom>
          <a:noFill/>
          <a:extLst>
            <a:ext uri="{909E8E84-426E-40DD-AFC4-6F175D3DCCD1}">
              <a14:hiddenFill xmlns:a14="http://schemas.microsoft.com/office/drawing/2010/main">
                <a:solidFill>
                  <a:srgbClr val="FFFFFF"/>
                </a:solidFill>
              </a14:hiddenFill>
            </a:ext>
          </a:extLst>
        </p:spPr>
      </p:pic>
      <p:sp>
        <p:nvSpPr>
          <p:cNvPr id="2" name="Textfeld 1"/>
          <p:cNvSpPr txBox="1"/>
          <p:nvPr/>
        </p:nvSpPr>
        <p:spPr>
          <a:xfrm>
            <a:off x="395536" y="620686"/>
            <a:ext cx="7853240" cy="461665"/>
          </a:xfrm>
          <a:prstGeom prst="rect">
            <a:avLst/>
          </a:prstGeom>
          <a:noFill/>
        </p:spPr>
        <p:txBody>
          <a:bodyPr wrap="none" rtlCol="0">
            <a:spAutoFit/>
          </a:bodyPr>
          <a:lstStyle/>
          <a:p>
            <a:r>
              <a:rPr lang="de-DE" sz="2400" b="1" dirty="0" smtClean="0"/>
              <a:t>2. Kompetenzorientierter RU – </a:t>
            </a:r>
            <a:r>
              <a:rPr lang="de-DE" sz="2400" b="1" dirty="0" err="1" smtClean="0"/>
              <a:t>Lernbereiche</a:t>
            </a:r>
            <a:r>
              <a:rPr lang="de-DE" sz="2400" b="1" dirty="0" smtClean="0"/>
              <a:t> &amp; Kompetenzen</a:t>
            </a:r>
            <a:endParaRPr lang="de-DE" sz="2400" b="1" dirty="0"/>
          </a:p>
        </p:txBody>
      </p:sp>
    </p:spTree>
    <p:extLst>
      <p:ext uri="{BB962C8B-B14F-4D97-AF65-F5344CB8AC3E}">
        <p14:creationId xmlns:p14="http://schemas.microsoft.com/office/powerpoint/2010/main" val="3502017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395536" y="332656"/>
            <a:ext cx="8352928" cy="5386090"/>
          </a:xfrm>
          <a:prstGeom prst="rect">
            <a:avLst/>
          </a:prstGeom>
          <a:noFill/>
        </p:spPr>
        <p:txBody>
          <a:bodyPr wrap="square" rtlCol="0">
            <a:spAutoFit/>
          </a:bodyPr>
          <a:lstStyle/>
          <a:p>
            <a:r>
              <a:rPr lang="de-DE" sz="2000" b="1" u="sng" dirty="0" smtClean="0"/>
              <a:t>Prozessbezogene </a:t>
            </a:r>
            <a:r>
              <a:rPr lang="de-DE" sz="2000" b="1" u="sng" dirty="0"/>
              <a:t>Kompetenzen </a:t>
            </a:r>
            <a:r>
              <a:rPr lang="de-DE" sz="2000" b="1" u="sng" dirty="0" smtClean="0"/>
              <a:t>:</a:t>
            </a:r>
          </a:p>
          <a:p>
            <a:r>
              <a:rPr lang="de-DE" dirty="0"/>
              <a:t> </a:t>
            </a:r>
          </a:p>
          <a:p>
            <a:r>
              <a:rPr lang="de-DE" dirty="0"/>
              <a:t>Im</a:t>
            </a:r>
            <a:r>
              <a:rPr lang="de-DE" i="1" dirty="0"/>
              <a:t> </a:t>
            </a:r>
            <a:r>
              <a:rPr lang="de-DE" b="1" i="1" dirty="0"/>
              <a:t>Wahrnehmen</a:t>
            </a:r>
            <a:r>
              <a:rPr lang="de-DE" i="1" dirty="0"/>
              <a:t> </a:t>
            </a:r>
            <a:r>
              <a:rPr lang="de-DE" dirty="0"/>
              <a:t>ermöglichen die Sinne den Zugang zur Welt. Im </a:t>
            </a:r>
            <a:r>
              <a:rPr lang="de-DE" dirty="0" smtClean="0"/>
              <a:t>Aufmerksam Werden </a:t>
            </a:r>
            <a:r>
              <a:rPr lang="de-DE" dirty="0"/>
              <a:t>und im </a:t>
            </a:r>
            <a:r>
              <a:rPr lang="de-DE" dirty="0" smtClean="0"/>
              <a:t>Sich Öffnen </a:t>
            </a:r>
            <a:r>
              <a:rPr lang="de-DE" dirty="0"/>
              <a:t>nehmen die Schülerinnen und Schüler auf, was geschieht - auch das, was sich hörbar machen will, was sie anspricht und sie berührt. In der Fähigkeit zum Wahrnehmen liegt damit ein grundlegender Ausgangs- und Zielpunkt religiöser Bildung und Erziehung.</a:t>
            </a:r>
          </a:p>
          <a:p>
            <a:r>
              <a:rPr lang="de-DE" dirty="0"/>
              <a:t> </a:t>
            </a:r>
          </a:p>
          <a:p>
            <a:r>
              <a:rPr lang="de-DE" dirty="0"/>
              <a:t>Im </a:t>
            </a:r>
            <a:r>
              <a:rPr lang="de-DE" b="1" i="1" dirty="0"/>
              <a:t>Verstehen</a:t>
            </a:r>
            <a:r>
              <a:rPr lang="de-DE" dirty="0"/>
              <a:t> gewinnt das Wahrgenommene für den Einzelnen Sinn und Bedeutung. Dadurch entsteht lebendiges Wissen. Verstehen umschließt das Unterscheiden von faktischen Informationen und bild- oder symbolhaften Sprach- und Ausdrucksformen. Religiöse Sprach- und Gestaltungsfähigkeit zeigt sich darin, dass und wie in wichtigen Lebensfragen sinnvolle Zusammenhänge entdeckt und aufgebaut werden.	</a:t>
            </a:r>
          </a:p>
          <a:p>
            <a:r>
              <a:rPr lang="de-DE" dirty="0"/>
              <a:t> </a:t>
            </a:r>
          </a:p>
          <a:p>
            <a:r>
              <a:rPr lang="de-DE" dirty="0"/>
              <a:t>Im </a:t>
            </a:r>
            <a:r>
              <a:rPr lang="de-DE" b="1" i="1" dirty="0"/>
              <a:t>Urteilen</a:t>
            </a:r>
            <a:r>
              <a:rPr lang="de-DE" dirty="0"/>
              <a:t> verlangt das Verstandene nach einer wertenden Auseinandersetzung. Durch den Zugriff auf Neues wird der eigene Horizont bestätigt, erweitert, geklärt oder in Frage gestellt. Eine eigene Sicht der Dinge erwerben Schülerinnen und Schüler, wenn sie lernen, abzuwägen und kritisch zu reflektieren. Im Urteilen-Können gründet die Freiheit zu religiöser Entscheidung</a:t>
            </a:r>
            <a:r>
              <a:rPr lang="de-DE" dirty="0" smtClean="0"/>
              <a:t>.</a:t>
            </a:r>
            <a:endParaRPr lang="de-DE" dirty="0"/>
          </a:p>
        </p:txBody>
      </p:sp>
    </p:spTree>
    <p:extLst>
      <p:ext uri="{BB962C8B-B14F-4D97-AF65-F5344CB8AC3E}">
        <p14:creationId xmlns:p14="http://schemas.microsoft.com/office/powerpoint/2010/main" val="27388286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251520" y="404664"/>
            <a:ext cx="8640960" cy="5632311"/>
          </a:xfrm>
          <a:prstGeom prst="rect">
            <a:avLst/>
          </a:prstGeom>
        </p:spPr>
        <p:txBody>
          <a:bodyPr wrap="square">
            <a:spAutoFit/>
          </a:bodyPr>
          <a:lstStyle/>
          <a:p>
            <a:r>
              <a:rPr lang="de-DE" dirty="0"/>
              <a:t>Auf der Grundlage reflektierter Überzeugungen ermöglichen die erworbenen Kenntnisse und Fähigkeiten </a:t>
            </a:r>
            <a:r>
              <a:rPr lang="de-DE" b="1" i="1" dirty="0"/>
              <a:t>Teilhabe</a:t>
            </a:r>
            <a:r>
              <a:rPr lang="de-DE" dirty="0"/>
              <a:t> im Sinne eines verantwortlichen Handelns für sich und für andere. Sie befähigt die Schülerinnen und Schüler dazu, in altersgemäßer Weise das soziale Miteinander in seinen Strukturen zu bedenken und mitzugestalten. Menschen mit religiös entfalteter Kompetenz sind bereit und in der Lage, sich in das gesellschaftliche, soziale und kirchliche Leben einzubringen.</a:t>
            </a:r>
          </a:p>
          <a:p>
            <a:r>
              <a:rPr lang="de-DE" dirty="0"/>
              <a:t> </a:t>
            </a:r>
          </a:p>
          <a:p>
            <a:r>
              <a:rPr lang="de-DE" b="1" i="1" dirty="0"/>
              <a:t>Gestalten</a:t>
            </a:r>
            <a:r>
              <a:rPr lang="de-DE" dirty="0"/>
              <a:t> ist ein schöpferischer Prozess, der in besonderem Maße mit biographischen Prägungen verbunden ist. Schülerinnen und Schüler drücken ihr Eigenes, das Gefühlte und Gedachte, das Erlebte und Verstandene aus und teilen es mit. Darin formen und klären sie zugleich ihre Beziehungen zu vorgegebenen kulturellen und religiösen Inhalten und entwickeln ihre religiöse Ausdrucksfähigkeit weiter.</a:t>
            </a:r>
          </a:p>
          <a:p>
            <a:r>
              <a:rPr lang="de-DE" i="1" dirty="0"/>
              <a:t> </a:t>
            </a:r>
            <a:endParaRPr lang="de-DE" dirty="0"/>
          </a:p>
          <a:p>
            <a:r>
              <a:rPr lang="de-DE" b="1" i="1" dirty="0"/>
              <a:t>Kommunizieren</a:t>
            </a:r>
            <a:r>
              <a:rPr lang="de-DE" dirty="0"/>
              <a:t> befähigt die Schülerinnen und Schüler zum Dialog mit anderen auf der Grundlage gegenseitiger Achtung. Darin bewähren, korrigieren oder erweitern sich eigene Vorstellungen. In dieser Weise geprüft, entwickelt und festigt sich die Fähigkeit zum differenzierten Sich-Verständigen im Hinblick auf einen eigenen religiösen Standpunkt.</a:t>
            </a:r>
          </a:p>
        </p:txBody>
      </p:sp>
    </p:spTree>
    <p:extLst>
      <p:ext uri="{BB962C8B-B14F-4D97-AF65-F5344CB8AC3E}">
        <p14:creationId xmlns:p14="http://schemas.microsoft.com/office/powerpoint/2010/main" val="20641762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395536" y="476672"/>
            <a:ext cx="8424936" cy="6032421"/>
          </a:xfrm>
          <a:prstGeom prst="rect">
            <a:avLst/>
          </a:prstGeom>
          <a:noFill/>
        </p:spPr>
        <p:txBody>
          <a:bodyPr wrap="square" rtlCol="0">
            <a:spAutoFit/>
          </a:bodyPr>
          <a:lstStyle/>
          <a:p>
            <a:pPr algn="just"/>
            <a:r>
              <a:rPr lang="de-DE" dirty="0"/>
              <a:t>Damit die Schülerinnen und Schüler in diesem Sinne zu „</a:t>
            </a:r>
            <a:r>
              <a:rPr lang="de-DE" sz="2000" b="1" i="1" dirty="0"/>
              <a:t>Kapitänen ihres eigenen Lebensschiffs</a:t>
            </a:r>
            <a:r>
              <a:rPr lang="de-DE" dirty="0"/>
              <a:t>“ (</a:t>
            </a:r>
            <a:r>
              <a:rPr lang="de-DE" dirty="0" err="1"/>
              <a:t>Hemel</a:t>
            </a:r>
            <a:r>
              <a:rPr lang="de-DE" dirty="0"/>
              <a:t> 2011) werden können, sind die Lernprozesse im Religionsunterricht auf eine </a:t>
            </a:r>
            <a:r>
              <a:rPr lang="de-DE" sz="2000" b="1" i="1" dirty="0"/>
              <a:t>ganzheitliche Persönlichkeitsbildung </a:t>
            </a:r>
            <a:r>
              <a:rPr lang="de-DE" dirty="0"/>
              <a:t>hin auszurichten. </a:t>
            </a:r>
            <a:endParaRPr lang="de-DE" dirty="0" smtClean="0"/>
          </a:p>
          <a:p>
            <a:pPr algn="just"/>
            <a:endParaRPr lang="de-DE" dirty="0"/>
          </a:p>
          <a:p>
            <a:pPr algn="just"/>
            <a:r>
              <a:rPr lang="de-DE" dirty="0"/>
              <a:t>Eine gelungene Subjektwerdung beinhaltet Selbststand und Gemeinschaftsfähigkeit. Diese  setzt eine zunehmende Differenzierung von kognitiven, affektiven, kommunikativen und pragmatischen Fähigkeiten und Fertigkeiten voraus, wie sie in den prozessorientierten Kompetenzen zugrunde gelegt sind. Dazu bedarf es auch einer </a:t>
            </a:r>
            <a:r>
              <a:rPr lang="de-DE" sz="2000" b="1" i="1" dirty="0"/>
              <a:t>neuen Lernkultur</a:t>
            </a:r>
            <a:r>
              <a:rPr lang="de-DE" dirty="0"/>
              <a:t>, die das eigenständige Lernen der Schülerinnen und Schüler initiiert, begleitet und fördert. Bei dieser Didaktik der Aneignung kommt den Lehrenden eine wichtige </a:t>
            </a:r>
            <a:r>
              <a:rPr lang="de-DE" sz="2000" b="1" i="1" dirty="0"/>
              <a:t>Vermittlerrolle</a:t>
            </a:r>
            <a:r>
              <a:rPr lang="de-DE" sz="2000" dirty="0"/>
              <a:t> </a:t>
            </a:r>
            <a:r>
              <a:rPr lang="de-DE" dirty="0"/>
              <a:t>zu: </a:t>
            </a:r>
            <a:r>
              <a:rPr lang="de-DE" sz="2000" b="1" i="1" dirty="0"/>
              <a:t>Ihre Aufgabe ist es, die Lernprozesse fachwissenschaftlich zu fundieren, die Lernarrangements sachgerecht zu strukturieren und die Schülerinnen und Schüler durch eine Kultur differenzierter Rückmeldungen zu unterstützen. Affektive Zugänge, kognitiv ausgerichtete Formen der Wissensvermittlung sowie kreative und handlungsorientierte Aufgabenstellungen sind sinnvoll miteinander zu verknüpfen und soweit möglich auf lebensweltliche Zusammenhänge zu beziehen. </a:t>
            </a:r>
          </a:p>
        </p:txBody>
      </p:sp>
    </p:spTree>
    <p:extLst>
      <p:ext uri="{BB962C8B-B14F-4D97-AF65-F5344CB8AC3E}">
        <p14:creationId xmlns:p14="http://schemas.microsoft.com/office/powerpoint/2010/main" val="33202596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662177" y="1844824"/>
            <a:ext cx="7992888" cy="2031325"/>
          </a:xfrm>
          <a:prstGeom prst="rect">
            <a:avLst/>
          </a:prstGeom>
          <a:noFill/>
        </p:spPr>
        <p:txBody>
          <a:bodyPr wrap="square" rtlCol="0">
            <a:spAutoFit/>
          </a:bodyPr>
          <a:lstStyle/>
          <a:p>
            <a:r>
              <a:rPr lang="de-DE" dirty="0" smtClean="0"/>
              <a:t>Vorbereitung einer Leistungserhebung im Sinne der Kriterien der einheitlichen Prüfungsanforderungen der KMK:</a:t>
            </a:r>
          </a:p>
          <a:p>
            <a:endParaRPr lang="de-DE" dirty="0"/>
          </a:p>
          <a:p>
            <a:pPr marL="285750" indent="-285750">
              <a:buFontTx/>
              <a:buChar char="-"/>
            </a:pPr>
            <a:r>
              <a:rPr lang="de-DE" dirty="0" smtClean="0"/>
              <a:t>Drei Anforderungsbereiche</a:t>
            </a:r>
          </a:p>
          <a:p>
            <a:pPr marL="285750" indent="-285750">
              <a:buFontTx/>
              <a:buChar char="-"/>
            </a:pPr>
            <a:r>
              <a:rPr lang="de-DE" dirty="0" smtClean="0"/>
              <a:t>Berücksichtigung bei Stegreifaufgaben etc.</a:t>
            </a:r>
          </a:p>
          <a:p>
            <a:pPr marL="285750" indent="-285750">
              <a:buFontTx/>
              <a:buChar char="-"/>
            </a:pPr>
            <a:r>
              <a:rPr lang="de-DE" dirty="0" smtClean="0"/>
              <a:t>Kompetenzorientierte Ausrichtung berücksichtigen: keine reinen Wissensabfragen</a:t>
            </a:r>
            <a:endParaRPr lang="de-DE" dirty="0"/>
          </a:p>
        </p:txBody>
      </p:sp>
      <p:sp>
        <p:nvSpPr>
          <p:cNvPr id="3" name="Titel 2"/>
          <p:cNvSpPr>
            <a:spLocks noGrp="1"/>
          </p:cNvSpPr>
          <p:nvPr>
            <p:ph type="title"/>
          </p:nvPr>
        </p:nvSpPr>
        <p:spPr/>
        <p:txBody>
          <a:bodyPr/>
          <a:lstStyle/>
          <a:p>
            <a:r>
              <a:rPr lang="de-DE" sz="3600" dirty="0"/>
              <a:t>4</a:t>
            </a:r>
            <a:r>
              <a:rPr lang="de-DE" sz="3600" dirty="0" smtClean="0"/>
              <a:t>. </a:t>
            </a:r>
            <a:r>
              <a:rPr lang="de-DE" sz="3600" dirty="0" smtClean="0"/>
              <a:t>Leistungserhebung im RU</a:t>
            </a:r>
            <a:endParaRPr lang="de-DE" sz="3600" dirty="0"/>
          </a:p>
        </p:txBody>
      </p:sp>
    </p:spTree>
    <p:extLst>
      <p:ext uri="{BB962C8B-B14F-4D97-AF65-F5344CB8AC3E}">
        <p14:creationId xmlns:p14="http://schemas.microsoft.com/office/powerpoint/2010/main" val="3345269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116632"/>
            <a:ext cx="8352928" cy="64087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672139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p:txBody>
          <a:bodyPr/>
          <a:lstStyle/>
          <a:p>
            <a:r>
              <a:rPr lang="de-DE" dirty="0" smtClean="0"/>
              <a:t>1. Organisatorisches</a:t>
            </a:r>
            <a:endParaRPr lang="de-DE" dirty="0"/>
          </a:p>
        </p:txBody>
      </p:sp>
      <p:sp>
        <p:nvSpPr>
          <p:cNvPr id="4" name="Textfeld 3"/>
          <p:cNvSpPr txBox="1"/>
          <p:nvPr/>
        </p:nvSpPr>
        <p:spPr>
          <a:xfrm>
            <a:off x="611560" y="2276872"/>
            <a:ext cx="7920880" cy="1754326"/>
          </a:xfrm>
          <a:prstGeom prst="rect">
            <a:avLst/>
          </a:prstGeom>
          <a:noFill/>
        </p:spPr>
        <p:txBody>
          <a:bodyPr wrap="square" rtlCol="0">
            <a:spAutoFit/>
          </a:bodyPr>
          <a:lstStyle/>
          <a:p>
            <a:pPr marL="342900" indent="-342900">
              <a:buAutoNum type="arabicParenBoth"/>
            </a:pPr>
            <a:r>
              <a:rPr lang="de-DE" dirty="0" smtClean="0"/>
              <a:t>Rückblick auf die Regionale Lehrerfortbildung: </a:t>
            </a:r>
            <a:r>
              <a:rPr lang="de-DE" dirty="0" err="1" smtClean="0"/>
              <a:t>LehrplanPLUS</a:t>
            </a:r>
            <a:r>
              <a:rPr lang="de-DE" dirty="0" smtClean="0"/>
              <a:t> </a:t>
            </a:r>
          </a:p>
          <a:p>
            <a:pPr marL="342900" indent="-342900">
              <a:buAutoNum type="arabicParenBoth"/>
            </a:pPr>
            <a:endParaRPr lang="de-DE" dirty="0" smtClean="0"/>
          </a:p>
          <a:p>
            <a:pPr marL="342900" indent="-342900">
              <a:buAutoNum type="arabicParenBoth"/>
            </a:pPr>
            <a:r>
              <a:rPr lang="de-DE" dirty="0" smtClean="0"/>
              <a:t>Termine in der nächsten Zeit: Mittwoch, den 18.10.2017, ist der pädagogische Tag zum </a:t>
            </a:r>
            <a:r>
              <a:rPr lang="de-DE" dirty="0" err="1" smtClean="0"/>
              <a:t>InfoPortal</a:t>
            </a:r>
            <a:endParaRPr lang="de-DE" dirty="0" smtClean="0"/>
          </a:p>
          <a:p>
            <a:pPr marL="342900" indent="-342900">
              <a:buAutoNum type="arabicParenBoth"/>
            </a:pPr>
            <a:endParaRPr lang="de-DE" dirty="0" smtClean="0"/>
          </a:p>
          <a:p>
            <a:pPr marL="342900" indent="-342900">
              <a:buAutoNum type="arabicParenBoth"/>
            </a:pPr>
            <a:r>
              <a:rPr lang="de-DE" dirty="0" smtClean="0"/>
              <a:t>Sonstiges</a:t>
            </a:r>
            <a:endParaRPr lang="de-DE" dirty="0"/>
          </a:p>
        </p:txBody>
      </p:sp>
    </p:spTree>
    <p:extLst>
      <p:ext uri="{BB962C8B-B14F-4D97-AF65-F5344CB8AC3E}">
        <p14:creationId xmlns:p14="http://schemas.microsoft.com/office/powerpoint/2010/main" val="33385975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p:cNvGraphicFramePr>
            <a:graphicFrameLocks noGrp="1"/>
          </p:cNvGraphicFramePr>
          <p:nvPr>
            <p:extLst/>
          </p:nvPr>
        </p:nvGraphicFramePr>
        <p:xfrm>
          <a:off x="539552" y="1076328"/>
          <a:ext cx="7704856" cy="4440903"/>
        </p:xfrm>
        <a:graphic>
          <a:graphicData uri="http://schemas.openxmlformats.org/drawingml/2006/table">
            <a:tbl>
              <a:tblPr firstRow="1" firstCol="1" lastRow="1" lastCol="1" bandRow="1" bandCol="1">
                <a:tableStyleId>{5C22544A-7EE6-4342-B048-85BDC9FD1C3A}</a:tableStyleId>
              </a:tblPr>
              <a:tblGrid>
                <a:gridCol w="2112622">
                  <a:extLst>
                    <a:ext uri="{9D8B030D-6E8A-4147-A177-3AD203B41FA5}">
                      <a16:colId xmlns:a16="http://schemas.microsoft.com/office/drawing/2014/main" val="20000"/>
                    </a:ext>
                  </a:extLst>
                </a:gridCol>
                <a:gridCol w="5592234">
                  <a:extLst>
                    <a:ext uri="{9D8B030D-6E8A-4147-A177-3AD203B41FA5}">
                      <a16:colId xmlns:a16="http://schemas.microsoft.com/office/drawing/2014/main" val="20001"/>
                    </a:ext>
                  </a:extLst>
                </a:gridCol>
              </a:tblGrid>
              <a:tr h="566924">
                <a:tc>
                  <a:txBody>
                    <a:bodyPr/>
                    <a:lstStyle/>
                    <a:p>
                      <a:pPr>
                        <a:spcAft>
                          <a:spcPts val="0"/>
                        </a:spcAft>
                      </a:pPr>
                      <a:r>
                        <a:rPr lang="de-DE" sz="1800" dirty="0">
                          <a:effectLst/>
                        </a:rPr>
                        <a:t>Operatoren</a:t>
                      </a:r>
                    </a:p>
                    <a:p>
                      <a:pPr>
                        <a:spcAft>
                          <a:spcPts val="0"/>
                        </a:spcAft>
                      </a:pPr>
                      <a:r>
                        <a:rPr lang="de-DE" sz="1800" dirty="0">
                          <a:effectLst/>
                        </a:rPr>
                        <a:t> </a:t>
                      </a:r>
                      <a:endParaRPr lang="de-DE" sz="1800" dirty="0">
                        <a:effectLst/>
                        <a:latin typeface="Times New Roman"/>
                        <a:ea typeface="Times New Roman"/>
                      </a:endParaRPr>
                    </a:p>
                  </a:txBody>
                  <a:tcPr marL="68580" marR="68580" marT="0" marB="0"/>
                </a:tc>
                <a:tc>
                  <a:txBody>
                    <a:bodyPr/>
                    <a:lstStyle/>
                    <a:p>
                      <a:pPr>
                        <a:spcAft>
                          <a:spcPts val="0"/>
                        </a:spcAft>
                      </a:pPr>
                      <a:r>
                        <a:rPr lang="de-DE" sz="1600" dirty="0">
                          <a:effectLst/>
                        </a:rPr>
                        <a:t>Definitionen</a:t>
                      </a:r>
                      <a:endParaRPr lang="de-DE" sz="1800" dirty="0">
                        <a:effectLst/>
                      </a:endParaRPr>
                    </a:p>
                    <a:p>
                      <a:pPr>
                        <a:spcAft>
                          <a:spcPts val="0"/>
                        </a:spcAft>
                      </a:pPr>
                      <a:r>
                        <a:rPr lang="de-DE" sz="1600" dirty="0">
                          <a:effectLst/>
                        </a:rPr>
                        <a:t> </a:t>
                      </a:r>
                      <a:endParaRPr lang="de-DE" sz="1800" dirty="0">
                        <a:effectLst/>
                        <a:latin typeface="Times New Roman"/>
                        <a:ea typeface="Times New Roman"/>
                      </a:endParaRPr>
                    </a:p>
                  </a:txBody>
                  <a:tcPr marL="68580" marR="68580" marT="0" marB="0"/>
                </a:tc>
                <a:extLst>
                  <a:ext uri="{0D108BD9-81ED-4DB2-BD59-A6C34878D82A}">
                    <a16:rowId xmlns:a16="http://schemas.microsoft.com/office/drawing/2014/main" val="10000"/>
                  </a:ext>
                </a:extLst>
              </a:tr>
              <a:tr h="566924">
                <a:tc>
                  <a:txBody>
                    <a:bodyPr/>
                    <a:lstStyle/>
                    <a:p>
                      <a:pPr>
                        <a:spcAft>
                          <a:spcPts val="0"/>
                        </a:spcAft>
                      </a:pPr>
                      <a:r>
                        <a:rPr lang="de-DE" sz="1800">
                          <a:effectLst/>
                        </a:rPr>
                        <a:t>Nennen </a:t>
                      </a:r>
                    </a:p>
                    <a:p>
                      <a:pPr>
                        <a:spcAft>
                          <a:spcPts val="0"/>
                        </a:spcAft>
                      </a:pPr>
                      <a:r>
                        <a:rPr lang="de-DE" sz="1800">
                          <a:effectLst/>
                        </a:rPr>
                        <a:t>Benennen </a:t>
                      </a:r>
                      <a:endParaRPr lang="de-DE" sz="1800">
                        <a:effectLst/>
                        <a:latin typeface="Times New Roman"/>
                        <a:ea typeface="Times New Roman"/>
                      </a:endParaRPr>
                    </a:p>
                  </a:txBody>
                  <a:tcPr marL="68580" marR="68580" marT="0" marB="0"/>
                </a:tc>
                <a:tc>
                  <a:txBody>
                    <a:bodyPr/>
                    <a:lstStyle/>
                    <a:p>
                      <a:pPr>
                        <a:spcAft>
                          <a:spcPts val="0"/>
                        </a:spcAft>
                      </a:pPr>
                      <a:r>
                        <a:rPr lang="de-DE" sz="1600">
                          <a:effectLst/>
                        </a:rPr>
                        <a:t>ausgewählte Elemente, Aspekte, Merkmale, Begriffe, Personen etc. unkommentiert angeben </a:t>
                      </a:r>
                      <a:endParaRPr lang="de-DE" sz="1800">
                        <a:effectLst/>
                        <a:latin typeface="Times New Roman"/>
                        <a:ea typeface="Times New Roman"/>
                      </a:endParaRPr>
                    </a:p>
                  </a:txBody>
                  <a:tcPr marL="68580" marR="68580" marT="0" marB="0"/>
                </a:tc>
                <a:extLst>
                  <a:ext uri="{0D108BD9-81ED-4DB2-BD59-A6C34878D82A}">
                    <a16:rowId xmlns:a16="http://schemas.microsoft.com/office/drawing/2014/main" val="10001"/>
                  </a:ext>
                </a:extLst>
              </a:tr>
              <a:tr h="566924">
                <a:tc>
                  <a:txBody>
                    <a:bodyPr/>
                    <a:lstStyle/>
                    <a:p>
                      <a:pPr>
                        <a:spcAft>
                          <a:spcPts val="0"/>
                        </a:spcAft>
                      </a:pPr>
                      <a:r>
                        <a:rPr lang="de-DE" sz="1800">
                          <a:effectLst/>
                        </a:rPr>
                        <a:t>Skizzieren </a:t>
                      </a:r>
                    </a:p>
                    <a:p>
                      <a:pPr>
                        <a:spcAft>
                          <a:spcPts val="0"/>
                        </a:spcAft>
                      </a:pPr>
                      <a:r>
                        <a:rPr lang="de-DE" sz="1800">
                          <a:effectLst/>
                        </a:rPr>
                        <a:t> </a:t>
                      </a:r>
                      <a:endParaRPr lang="de-DE" sz="1800">
                        <a:effectLst/>
                        <a:latin typeface="Times New Roman"/>
                        <a:ea typeface="Times New Roman"/>
                      </a:endParaRPr>
                    </a:p>
                  </a:txBody>
                  <a:tcPr marL="68580" marR="68580" marT="0" marB="0"/>
                </a:tc>
                <a:tc>
                  <a:txBody>
                    <a:bodyPr/>
                    <a:lstStyle/>
                    <a:p>
                      <a:pPr>
                        <a:spcAft>
                          <a:spcPts val="0"/>
                        </a:spcAft>
                      </a:pPr>
                      <a:r>
                        <a:rPr lang="de-DE" sz="1600">
                          <a:effectLst/>
                        </a:rPr>
                        <a:t>einen bekannten oder erkannten Sachverhalt oder Gedankengang in seinen Grundzügen ausdrücken </a:t>
                      </a:r>
                      <a:endParaRPr lang="de-DE" sz="1800">
                        <a:effectLst/>
                        <a:latin typeface="Times New Roman"/>
                        <a:ea typeface="Times New Roman"/>
                      </a:endParaRPr>
                    </a:p>
                  </a:txBody>
                  <a:tcPr marL="68580" marR="68580" marT="0" marB="0"/>
                </a:tc>
                <a:extLst>
                  <a:ext uri="{0D108BD9-81ED-4DB2-BD59-A6C34878D82A}">
                    <a16:rowId xmlns:a16="http://schemas.microsoft.com/office/drawing/2014/main" val="10002"/>
                  </a:ext>
                </a:extLst>
              </a:tr>
              <a:tr h="850385">
                <a:tc>
                  <a:txBody>
                    <a:bodyPr/>
                    <a:lstStyle/>
                    <a:p>
                      <a:pPr>
                        <a:spcAft>
                          <a:spcPts val="0"/>
                        </a:spcAft>
                      </a:pPr>
                      <a:r>
                        <a:rPr lang="de-DE" sz="1800">
                          <a:effectLst/>
                        </a:rPr>
                        <a:t>Formulieren </a:t>
                      </a:r>
                    </a:p>
                    <a:p>
                      <a:pPr>
                        <a:spcAft>
                          <a:spcPts val="0"/>
                        </a:spcAft>
                      </a:pPr>
                      <a:r>
                        <a:rPr lang="de-DE" sz="1800">
                          <a:effectLst/>
                        </a:rPr>
                        <a:t>Darstellen </a:t>
                      </a:r>
                    </a:p>
                    <a:p>
                      <a:pPr>
                        <a:spcAft>
                          <a:spcPts val="0"/>
                        </a:spcAft>
                      </a:pPr>
                      <a:r>
                        <a:rPr lang="de-DE" sz="1800">
                          <a:effectLst/>
                        </a:rPr>
                        <a:t>Aufzeigen </a:t>
                      </a:r>
                      <a:endParaRPr lang="de-DE" sz="1800">
                        <a:effectLst/>
                        <a:latin typeface="Times New Roman"/>
                        <a:ea typeface="Times New Roman"/>
                      </a:endParaRPr>
                    </a:p>
                  </a:txBody>
                  <a:tcPr marL="68580" marR="68580" marT="0" marB="0"/>
                </a:tc>
                <a:tc>
                  <a:txBody>
                    <a:bodyPr/>
                    <a:lstStyle/>
                    <a:p>
                      <a:pPr>
                        <a:spcAft>
                          <a:spcPts val="0"/>
                        </a:spcAft>
                      </a:pPr>
                      <a:r>
                        <a:rPr lang="de-DE" sz="1600">
                          <a:effectLst/>
                        </a:rPr>
                        <a:t>den Gedankengang oder die Hauptaussage eines Textes oder einer </a:t>
                      </a:r>
                      <a:endParaRPr lang="de-DE" sz="1800">
                        <a:effectLst/>
                      </a:endParaRPr>
                    </a:p>
                    <a:p>
                      <a:pPr>
                        <a:spcAft>
                          <a:spcPts val="0"/>
                        </a:spcAft>
                      </a:pPr>
                      <a:r>
                        <a:rPr lang="de-DE" sz="1600">
                          <a:effectLst/>
                        </a:rPr>
                        <a:t>Position mit eigenen Worten darlegen </a:t>
                      </a:r>
                      <a:endParaRPr lang="de-DE" sz="1800">
                        <a:effectLst/>
                        <a:latin typeface="Times New Roman"/>
                        <a:ea typeface="Times New Roman"/>
                      </a:endParaRPr>
                    </a:p>
                  </a:txBody>
                  <a:tcPr marL="68580" marR="68580" marT="0" marB="0"/>
                </a:tc>
                <a:extLst>
                  <a:ext uri="{0D108BD9-81ED-4DB2-BD59-A6C34878D82A}">
                    <a16:rowId xmlns:a16="http://schemas.microsoft.com/office/drawing/2014/main" val="10003"/>
                  </a:ext>
                </a:extLst>
              </a:tr>
              <a:tr h="779520">
                <a:tc>
                  <a:txBody>
                    <a:bodyPr/>
                    <a:lstStyle/>
                    <a:p>
                      <a:pPr>
                        <a:spcAft>
                          <a:spcPts val="0"/>
                        </a:spcAft>
                      </a:pPr>
                      <a:r>
                        <a:rPr lang="de-DE" sz="1800">
                          <a:effectLst/>
                        </a:rPr>
                        <a:t>Wiedergeben </a:t>
                      </a:r>
                    </a:p>
                    <a:p>
                      <a:pPr>
                        <a:spcAft>
                          <a:spcPts val="0"/>
                        </a:spcAft>
                      </a:pPr>
                      <a:r>
                        <a:rPr lang="de-DE" sz="1800">
                          <a:effectLst/>
                        </a:rPr>
                        <a:t> </a:t>
                      </a:r>
                      <a:endParaRPr lang="de-DE" sz="1800">
                        <a:effectLst/>
                        <a:latin typeface="Times New Roman"/>
                        <a:ea typeface="Times New Roman"/>
                      </a:endParaRPr>
                    </a:p>
                  </a:txBody>
                  <a:tcPr marL="68580" marR="68580" marT="0" marB="0"/>
                </a:tc>
                <a:tc>
                  <a:txBody>
                    <a:bodyPr/>
                    <a:lstStyle/>
                    <a:p>
                      <a:pPr>
                        <a:spcAft>
                          <a:spcPts val="0"/>
                        </a:spcAft>
                      </a:pPr>
                      <a:r>
                        <a:rPr lang="de-DE" sz="1600">
                          <a:effectLst/>
                        </a:rPr>
                        <a:t>einen bekannten oder erkannten Sachverhalt oder den Inhalt eines Textes unter Verwendung der Fachsprache mit eigenen Worten ausdrücken </a:t>
                      </a:r>
                      <a:endParaRPr lang="de-DE" sz="1800">
                        <a:effectLst/>
                        <a:latin typeface="Times New Roman"/>
                        <a:ea typeface="Times New Roman"/>
                      </a:endParaRPr>
                    </a:p>
                  </a:txBody>
                  <a:tcPr marL="68580" marR="68580" marT="0" marB="0"/>
                </a:tc>
                <a:extLst>
                  <a:ext uri="{0D108BD9-81ED-4DB2-BD59-A6C34878D82A}">
                    <a16:rowId xmlns:a16="http://schemas.microsoft.com/office/drawing/2014/main" val="10004"/>
                  </a:ext>
                </a:extLst>
              </a:tr>
              <a:tr h="566924">
                <a:tc>
                  <a:txBody>
                    <a:bodyPr/>
                    <a:lstStyle/>
                    <a:p>
                      <a:pPr>
                        <a:spcAft>
                          <a:spcPts val="0"/>
                        </a:spcAft>
                      </a:pPr>
                      <a:r>
                        <a:rPr lang="de-DE" sz="1800">
                          <a:effectLst/>
                        </a:rPr>
                        <a:t>Beschreiben </a:t>
                      </a:r>
                    </a:p>
                    <a:p>
                      <a:pPr>
                        <a:spcAft>
                          <a:spcPts val="0"/>
                        </a:spcAft>
                      </a:pPr>
                      <a:r>
                        <a:rPr lang="de-DE" sz="1800">
                          <a:effectLst/>
                        </a:rPr>
                        <a:t> </a:t>
                      </a:r>
                      <a:endParaRPr lang="de-DE" sz="1800">
                        <a:effectLst/>
                        <a:latin typeface="Times New Roman"/>
                        <a:ea typeface="Times New Roman"/>
                      </a:endParaRPr>
                    </a:p>
                  </a:txBody>
                  <a:tcPr marL="68580" marR="68580" marT="0" marB="0"/>
                </a:tc>
                <a:tc>
                  <a:txBody>
                    <a:bodyPr/>
                    <a:lstStyle/>
                    <a:p>
                      <a:pPr>
                        <a:spcAft>
                          <a:spcPts val="0"/>
                        </a:spcAft>
                      </a:pPr>
                      <a:r>
                        <a:rPr lang="de-DE" sz="1600">
                          <a:effectLst/>
                        </a:rPr>
                        <a:t>die Merkmale eines Bildes oder eines anderen Materials mit Worten in Einzelheiten schildern </a:t>
                      </a:r>
                      <a:endParaRPr lang="de-DE" sz="1800">
                        <a:effectLst/>
                        <a:latin typeface="Times New Roman"/>
                        <a:ea typeface="Times New Roman"/>
                      </a:endParaRPr>
                    </a:p>
                  </a:txBody>
                  <a:tcPr marL="68580" marR="68580" marT="0" marB="0"/>
                </a:tc>
                <a:extLst>
                  <a:ext uri="{0D108BD9-81ED-4DB2-BD59-A6C34878D82A}">
                    <a16:rowId xmlns:a16="http://schemas.microsoft.com/office/drawing/2014/main" val="10005"/>
                  </a:ext>
                </a:extLst>
              </a:tr>
              <a:tr h="543302">
                <a:tc>
                  <a:txBody>
                    <a:bodyPr/>
                    <a:lstStyle/>
                    <a:p>
                      <a:pPr>
                        <a:spcAft>
                          <a:spcPts val="0"/>
                        </a:spcAft>
                      </a:pPr>
                      <a:r>
                        <a:rPr lang="de-DE" sz="1800">
                          <a:effectLst/>
                        </a:rPr>
                        <a:t>Zusammenfassen </a:t>
                      </a:r>
                    </a:p>
                    <a:p>
                      <a:pPr>
                        <a:spcAft>
                          <a:spcPts val="0"/>
                        </a:spcAft>
                      </a:pPr>
                      <a:r>
                        <a:rPr lang="de-DE" sz="1600">
                          <a:effectLst/>
                        </a:rPr>
                        <a:t> </a:t>
                      </a:r>
                      <a:endParaRPr lang="de-DE" sz="1800">
                        <a:effectLst/>
                        <a:latin typeface="Times New Roman"/>
                        <a:ea typeface="Times New Roman"/>
                      </a:endParaRPr>
                    </a:p>
                  </a:txBody>
                  <a:tcPr marL="68580" marR="68580" marT="0" marB="0"/>
                </a:tc>
                <a:tc>
                  <a:txBody>
                    <a:bodyPr/>
                    <a:lstStyle/>
                    <a:p>
                      <a:pPr>
                        <a:spcAft>
                          <a:spcPts val="0"/>
                        </a:spcAft>
                      </a:pPr>
                      <a:r>
                        <a:rPr lang="de-DE" sz="1600" dirty="0">
                          <a:effectLst/>
                        </a:rPr>
                        <a:t>die Kernaussagen eines Textes komprimiert und strukturiert darlegen </a:t>
                      </a:r>
                      <a:endParaRPr lang="de-DE" sz="1800" dirty="0">
                        <a:effectLst/>
                        <a:latin typeface="Times New Roman"/>
                        <a:ea typeface="Times New Roman"/>
                      </a:endParaRPr>
                    </a:p>
                  </a:txBody>
                  <a:tcPr marL="68580" marR="68580" marT="0" marB="0"/>
                </a:tc>
                <a:extLst>
                  <a:ext uri="{0D108BD9-81ED-4DB2-BD59-A6C34878D82A}">
                    <a16:rowId xmlns:a16="http://schemas.microsoft.com/office/drawing/2014/main" val="10006"/>
                  </a:ext>
                </a:extLst>
              </a:tr>
            </a:tbl>
          </a:graphicData>
        </a:graphic>
      </p:graphicFrame>
      <p:sp>
        <p:nvSpPr>
          <p:cNvPr id="3" name="Rectangle 1"/>
          <p:cNvSpPr>
            <a:spLocks noChangeArrowheads="1"/>
          </p:cNvSpPr>
          <p:nvPr/>
        </p:nvSpPr>
        <p:spPr bwMode="auto">
          <a:xfrm>
            <a:off x="539552" y="315617"/>
            <a:ext cx="7056784"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3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Anforderungsbereich I </a:t>
            </a:r>
            <a:endParaRPr kumimoji="0" lang="de-DE" altLang="de-DE"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Textfeld 3"/>
          <p:cNvSpPr txBox="1"/>
          <p:nvPr/>
        </p:nvSpPr>
        <p:spPr>
          <a:xfrm>
            <a:off x="539552" y="5805264"/>
            <a:ext cx="7776864" cy="646331"/>
          </a:xfrm>
          <a:prstGeom prst="rect">
            <a:avLst/>
          </a:prstGeom>
          <a:noFill/>
        </p:spPr>
        <p:txBody>
          <a:bodyPr wrap="square" rtlCol="0">
            <a:spAutoFit/>
          </a:bodyPr>
          <a:lstStyle/>
          <a:p>
            <a:r>
              <a:rPr lang="de-DE" dirty="0" smtClean="0"/>
              <a:t>Hinweis: Operatoren </a:t>
            </a:r>
            <a:r>
              <a:rPr lang="de-DE" dirty="0"/>
              <a:t>geben an, welche Tätigkeiten beim Lösen von Prüfungsaufgaben gefordert werden</a:t>
            </a:r>
          </a:p>
        </p:txBody>
      </p:sp>
    </p:spTree>
    <p:extLst>
      <p:ext uri="{BB962C8B-B14F-4D97-AF65-F5344CB8AC3E}">
        <p14:creationId xmlns:p14="http://schemas.microsoft.com/office/powerpoint/2010/main" val="38291139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p:cNvGraphicFramePr>
            <a:graphicFrameLocks noGrp="1"/>
          </p:cNvGraphicFramePr>
          <p:nvPr>
            <p:extLst/>
          </p:nvPr>
        </p:nvGraphicFramePr>
        <p:xfrm>
          <a:off x="539552" y="620688"/>
          <a:ext cx="7704856" cy="5760720"/>
        </p:xfrm>
        <a:graphic>
          <a:graphicData uri="http://schemas.openxmlformats.org/drawingml/2006/table">
            <a:tbl>
              <a:tblPr firstRow="1" firstCol="1" lastRow="1" lastCol="1" bandRow="1" bandCol="1">
                <a:tableStyleId>{5C22544A-7EE6-4342-B048-85BDC9FD1C3A}</a:tableStyleId>
              </a:tblPr>
              <a:tblGrid>
                <a:gridCol w="2112622">
                  <a:extLst>
                    <a:ext uri="{9D8B030D-6E8A-4147-A177-3AD203B41FA5}">
                      <a16:colId xmlns:a16="http://schemas.microsoft.com/office/drawing/2014/main" val="20000"/>
                    </a:ext>
                  </a:extLst>
                </a:gridCol>
                <a:gridCol w="5592234">
                  <a:extLst>
                    <a:ext uri="{9D8B030D-6E8A-4147-A177-3AD203B41FA5}">
                      <a16:colId xmlns:a16="http://schemas.microsoft.com/office/drawing/2014/main" val="20001"/>
                    </a:ext>
                  </a:extLst>
                </a:gridCol>
              </a:tblGrid>
              <a:tr h="334323">
                <a:tc>
                  <a:txBody>
                    <a:bodyPr/>
                    <a:lstStyle/>
                    <a:p>
                      <a:pPr>
                        <a:spcAft>
                          <a:spcPts val="0"/>
                        </a:spcAft>
                      </a:pPr>
                      <a:r>
                        <a:rPr lang="de-DE" sz="1400" dirty="0">
                          <a:effectLst/>
                        </a:rPr>
                        <a:t>Operatoren</a:t>
                      </a:r>
                    </a:p>
                    <a:p>
                      <a:pPr>
                        <a:spcAft>
                          <a:spcPts val="0"/>
                        </a:spcAft>
                      </a:pPr>
                      <a:r>
                        <a:rPr lang="de-DE" sz="1400" dirty="0">
                          <a:effectLst/>
                        </a:rPr>
                        <a:t> </a:t>
                      </a:r>
                      <a:endParaRPr lang="de-DE" sz="1400" dirty="0">
                        <a:effectLst/>
                        <a:latin typeface="Times New Roman"/>
                        <a:ea typeface="Times New Roman"/>
                      </a:endParaRPr>
                    </a:p>
                  </a:txBody>
                  <a:tcPr marL="51941" marR="51941" marT="0" marB="0"/>
                </a:tc>
                <a:tc>
                  <a:txBody>
                    <a:bodyPr/>
                    <a:lstStyle/>
                    <a:p>
                      <a:pPr>
                        <a:spcAft>
                          <a:spcPts val="0"/>
                        </a:spcAft>
                      </a:pPr>
                      <a:r>
                        <a:rPr lang="de-DE" sz="1400">
                          <a:effectLst/>
                        </a:rPr>
                        <a:t>Definitionen</a:t>
                      </a:r>
                    </a:p>
                    <a:p>
                      <a:pPr>
                        <a:spcAft>
                          <a:spcPts val="0"/>
                        </a:spcAft>
                      </a:pPr>
                      <a:r>
                        <a:rPr lang="de-DE" sz="1200">
                          <a:effectLst/>
                        </a:rPr>
                        <a:t> </a:t>
                      </a:r>
                      <a:endParaRPr lang="de-DE" sz="1400">
                        <a:effectLst/>
                        <a:latin typeface="Times New Roman"/>
                        <a:ea typeface="Times New Roman"/>
                      </a:endParaRPr>
                    </a:p>
                  </a:txBody>
                  <a:tcPr marL="51941" marR="51941" marT="0" marB="0"/>
                </a:tc>
                <a:extLst>
                  <a:ext uri="{0D108BD9-81ED-4DB2-BD59-A6C34878D82A}">
                    <a16:rowId xmlns:a16="http://schemas.microsoft.com/office/drawing/2014/main" val="10000"/>
                  </a:ext>
                </a:extLst>
              </a:tr>
              <a:tr h="835807">
                <a:tc>
                  <a:txBody>
                    <a:bodyPr/>
                    <a:lstStyle/>
                    <a:p>
                      <a:pPr>
                        <a:spcAft>
                          <a:spcPts val="0"/>
                        </a:spcAft>
                      </a:pPr>
                      <a:r>
                        <a:rPr lang="de-DE" sz="1400">
                          <a:effectLst/>
                        </a:rPr>
                        <a:t>Einordnen </a:t>
                      </a:r>
                    </a:p>
                    <a:p>
                      <a:pPr>
                        <a:spcAft>
                          <a:spcPts val="0"/>
                        </a:spcAft>
                      </a:pPr>
                      <a:r>
                        <a:rPr lang="de-DE" sz="1400">
                          <a:effectLst/>
                        </a:rPr>
                        <a:t> </a:t>
                      </a:r>
                    </a:p>
                    <a:p>
                      <a:pPr>
                        <a:spcAft>
                          <a:spcPts val="0"/>
                        </a:spcAft>
                      </a:pPr>
                      <a:r>
                        <a:rPr lang="de-DE" sz="1400">
                          <a:effectLst/>
                        </a:rPr>
                        <a:t>Zuordnen </a:t>
                      </a:r>
                    </a:p>
                    <a:p>
                      <a:pPr>
                        <a:spcAft>
                          <a:spcPts val="0"/>
                        </a:spcAft>
                      </a:pPr>
                      <a:r>
                        <a:rPr lang="de-DE" sz="1400">
                          <a:effectLst/>
                        </a:rPr>
                        <a:t> </a:t>
                      </a:r>
                      <a:endParaRPr lang="de-DE" sz="1400">
                        <a:effectLst/>
                        <a:latin typeface="Times New Roman"/>
                        <a:ea typeface="Times New Roman"/>
                      </a:endParaRPr>
                    </a:p>
                  </a:txBody>
                  <a:tcPr marL="51941" marR="51941" marT="0" marB="0"/>
                </a:tc>
                <a:tc>
                  <a:txBody>
                    <a:bodyPr/>
                    <a:lstStyle/>
                    <a:p>
                      <a:pPr>
                        <a:spcAft>
                          <a:spcPts val="0"/>
                        </a:spcAft>
                      </a:pPr>
                      <a:r>
                        <a:rPr lang="de-DE" sz="1400">
                          <a:effectLst/>
                        </a:rPr>
                        <a:t>einen bekannten oder erkannten Sachverhalt in einen neuen oder anderen Zusammenhang stellen oder die Position eines Verfassers bezüglich einer bestimmten Religion, Konfession, Denkrichtung etc. unter Verweis auf Textstellen und in Verbindung mit Vorwissen bestimmen </a:t>
                      </a:r>
                      <a:endParaRPr lang="de-DE" sz="1400">
                        <a:effectLst/>
                        <a:latin typeface="Times New Roman"/>
                        <a:ea typeface="Times New Roman"/>
                      </a:endParaRPr>
                    </a:p>
                  </a:txBody>
                  <a:tcPr marL="51941" marR="51941" marT="0" marB="0"/>
                </a:tc>
                <a:extLst>
                  <a:ext uri="{0D108BD9-81ED-4DB2-BD59-A6C34878D82A}">
                    <a16:rowId xmlns:a16="http://schemas.microsoft.com/office/drawing/2014/main" val="10001"/>
                  </a:ext>
                </a:extLst>
              </a:tr>
              <a:tr h="334323">
                <a:tc>
                  <a:txBody>
                    <a:bodyPr/>
                    <a:lstStyle/>
                    <a:p>
                      <a:pPr>
                        <a:spcAft>
                          <a:spcPts val="0"/>
                        </a:spcAft>
                      </a:pPr>
                      <a:r>
                        <a:rPr lang="de-DE" sz="1400">
                          <a:effectLst/>
                        </a:rPr>
                        <a:t>Anwenden </a:t>
                      </a:r>
                    </a:p>
                    <a:p>
                      <a:pPr>
                        <a:spcAft>
                          <a:spcPts val="0"/>
                        </a:spcAft>
                      </a:pPr>
                      <a:r>
                        <a:rPr lang="de-DE" sz="1400">
                          <a:effectLst/>
                        </a:rPr>
                        <a:t> </a:t>
                      </a:r>
                      <a:endParaRPr lang="de-DE" sz="1400">
                        <a:effectLst/>
                        <a:latin typeface="Times New Roman"/>
                        <a:ea typeface="Times New Roman"/>
                      </a:endParaRPr>
                    </a:p>
                  </a:txBody>
                  <a:tcPr marL="51941" marR="51941" marT="0" marB="0"/>
                </a:tc>
                <a:tc>
                  <a:txBody>
                    <a:bodyPr/>
                    <a:lstStyle/>
                    <a:p>
                      <a:pPr>
                        <a:spcAft>
                          <a:spcPts val="0"/>
                        </a:spcAft>
                      </a:pPr>
                      <a:r>
                        <a:rPr lang="de-DE" sz="1400">
                          <a:effectLst/>
                        </a:rPr>
                        <a:t>einen bekannten Sachverhalt oder eine bekannte Methode auf etwas Neues beziehen </a:t>
                      </a:r>
                      <a:endParaRPr lang="de-DE" sz="1400">
                        <a:effectLst/>
                        <a:latin typeface="Times New Roman"/>
                        <a:ea typeface="Times New Roman"/>
                      </a:endParaRPr>
                    </a:p>
                  </a:txBody>
                  <a:tcPr marL="51941" marR="51941" marT="0" marB="0"/>
                </a:tc>
                <a:extLst>
                  <a:ext uri="{0D108BD9-81ED-4DB2-BD59-A6C34878D82A}">
                    <a16:rowId xmlns:a16="http://schemas.microsoft.com/office/drawing/2014/main" val="10002"/>
                  </a:ext>
                </a:extLst>
              </a:tr>
              <a:tr h="501484">
                <a:tc>
                  <a:txBody>
                    <a:bodyPr/>
                    <a:lstStyle/>
                    <a:p>
                      <a:pPr>
                        <a:spcAft>
                          <a:spcPts val="0"/>
                        </a:spcAft>
                      </a:pPr>
                      <a:r>
                        <a:rPr lang="de-DE" sz="1400">
                          <a:effectLst/>
                        </a:rPr>
                        <a:t>Belegen </a:t>
                      </a:r>
                    </a:p>
                    <a:p>
                      <a:pPr>
                        <a:spcAft>
                          <a:spcPts val="0"/>
                        </a:spcAft>
                      </a:pPr>
                      <a:r>
                        <a:rPr lang="de-DE" sz="1400">
                          <a:effectLst/>
                        </a:rPr>
                        <a:t>Nachweisen </a:t>
                      </a:r>
                    </a:p>
                    <a:p>
                      <a:pPr>
                        <a:spcAft>
                          <a:spcPts val="0"/>
                        </a:spcAft>
                      </a:pPr>
                      <a:r>
                        <a:rPr lang="de-DE" sz="1400">
                          <a:effectLst/>
                        </a:rPr>
                        <a:t> </a:t>
                      </a:r>
                      <a:endParaRPr lang="de-DE" sz="1400">
                        <a:effectLst/>
                        <a:latin typeface="Times New Roman"/>
                        <a:ea typeface="Times New Roman"/>
                      </a:endParaRPr>
                    </a:p>
                  </a:txBody>
                  <a:tcPr marL="51941" marR="51941" marT="0" marB="0"/>
                </a:tc>
                <a:tc>
                  <a:txBody>
                    <a:bodyPr/>
                    <a:lstStyle/>
                    <a:p>
                      <a:pPr>
                        <a:spcAft>
                          <a:spcPts val="0"/>
                        </a:spcAft>
                      </a:pPr>
                      <a:r>
                        <a:rPr lang="de-DE" sz="1400">
                          <a:effectLst/>
                        </a:rPr>
                        <a:t>Aussagen durch Textstellen oder bekannte Sachverhalte stützen </a:t>
                      </a:r>
                      <a:endParaRPr lang="de-DE" sz="1400">
                        <a:effectLst/>
                        <a:latin typeface="Times New Roman"/>
                        <a:ea typeface="Times New Roman"/>
                      </a:endParaRPr>
                    </a:p>
                  </a:txBody>
                  <a:tcPr marL="51941" marR="51941" marT="0" marB="0"/>
                </a:tc>
                <a:extLst>
                  <a:ext uri="{0D108BD9-81ED-4DB2-BD59-A6C34878D82A}">
                    <a16:rowId xmlns:a16="http://schemas.microsoft.com/office/drawing/2014/main" val="10003"/>
                  </a:ext>
                </a:extLst>
              </a:tr>
              <a:tr h="334323">
                <a:tc>
                  <a:txBody>
                    <a:bodyPr/>
                    <a:lstStyle/>
                    <a:p>
                      <a:pPr>
                        <a:spcAft>
                          <a:spcPts val="0"/>
                        </a:spcAft>
                      </a:pPr>
                      <a:r>
                        <a:rPr lang="de-DE" sz="1400">
                          <a:effectLst/>
                        </a:rPr>
                        <a:t>Begründen </a:t>
                      </a:r>
                    </a:p>
                    <a:p>
                      <a:pPr>
                        <a:spcAft>
                          <a:spcPts val="0"/>
                        </a:spcAft>
                      </a:pPr>
                      <a:r>
                        <a:rPr lang="de-DE" sz="1400">
                          <a:effectLst/>
                        </a:rPr>
                        <a:t> </a:t>
                      </a:r>
                      <a:endParaRPr lang="de-DE" sz="1400">
                        <a:effectLst/>
                        <a:latin typeface="Times New Roman"/>
                        <a:ea typeface="Times New Roman"/>
                      </a:endParaRPr>
                    </a:p>
                  </a:txBody>
                  <a:tcPr marL="51941" marR="51941" marT="0" marB="0"/>
                </a:tc>
                <a:tc>
                  <a:txBody>
                    <a:bodyPr/>
                    <a:lstStyle/>
                    <a:p>
                      <a:pPr>
                        <a:spcAft>
                          <a:spcPts val="0"/>
                        </a:spcAft>
                      </a:pPr>
                      <a:r>
                        <a:rPr lang="de-DE" sz="1400">
                          <a:effectLst/>
                        </a:rPr>
                        <a:t>Aussagen durch Argumente stützen </a:t>
                      </a:r>
                    </a:p>
                    <a:p>
                      <a:pPr>
                        <a:spcAft>
                          <a:spcPts val="0"/>
                        </a:spcAft>
                      </a:pPr>
                      <a:r>
                        <a:rPr lang="de-DE" sz="1400">
                          <a:effectLst/>
                        </a:rPr>
                        <a:t> </a:t>
                      </a:r>
                      <a:endParaRPr lang="de-DE" sz="1400">
                        <a:effectLst/>
                        <a:latin typeface="Times New Roman"/>
                        <a:ea typeface="Times New Roman"/>
                      </a:endParaRPr>
                    </a:p>
                  </a:txBody>
                  <a:tcPr marL="51941" marR="51941" marT="0" marB="0"/>
                </a:tc>
                <a:extLst>
                  <a:ext uri="{0D108BD9-81ED-4DB2-BD59-A6C34878D82A}">
                    <a16:rowId xmlns:a16="http://schemas.microsoft.com/office/drawing/2014/main" val="10004"/>
                  </a:ext>
                </a:extLst>
              </a:tr>
              <a:tr h="501484">
                <a:tc>
                  <a:txBody>
                    <a:bodyPr/>
                    <a:lstStyle/>
                    <a:p>
                      <a:pPr>
                        <a:spcAft>
                          <a:spcPts val="0"/>
                        </a:spcAft>
                      </a:pPr>
                      <a:r>
                        <a:rPr lang="de-DE" sz="1400">
                          <a:effectLst/>
                        </a:rPr>
                        <a:t>Erläutern </a:t>
                      </a:r>
                    </a:p>
                    <a:p>
                      <a:pPr>
                        <a:spcAft>
                          <a:spcPts val="0"/>
                        </a:spcAft>
                      </a:pPr>
                      <a:r>
                        <a:rPr lang="de-DE" sz="1400">
                          <a:effectLst/>
                        </a:rPr>
                        <a:t>Erklären </a:t>
                      </a:r>
                    </a:p>
                    <a:p>
                      <a:pPr>
                        <a:spcAft>
                          <a:spcPts val="0"/>
                        </a:spcAft>
                      </a:pPr>
                      <a:r>
                        <a:rPr lang="de-DE" sz="1400">
                          <a:effectLst/>
                        </a:rPr>
                        <a:t>Entfalten </a:t>
                      </a:r>
                      <a:endParaRPr lang="de-DE" sz="1400">
                        <a:effectLst/>
                        <a:latin typeface="Times New Roman"/>
                        <a:ea typeface="Times New Roman"/>
                      </a:endParaRPr>
                    </a:p>
                  </a:txBody>
                  <a:tcPr marL="51941" marR="51941" marT="0" marB="0"/>
                </a:tc>
                <a:tc>
                  <a:txBody>
                    <a:bodyPr/>
                    <a:lstStyle/>
                    <a:p>
                      <a:pPr>
                        <a:spcAft>
                          <a:spcPts val="0"/>
                        </a:spcAft>
                      </a:pPr>
                      <a:r>
                        <a:rPr lang="de-DE" sz="1400">
                          <a:effectLst/>
                        </a:rPr>
                        <a:t>einen Sachverhalt, eine These etc. ggf. mit zusätzlichen Informationen und Beispielen nachvollziehbar veranschaulichen </a:t>
                      </a:r>
                      <a:endParaRPr lang="de-DE" sz="1400">
                        <a:effectLst/>
                        <a:latin typeface="Times New Roman"/>
                        <a:ea typeface="Times New Roman"/>
                      </a:endParaRPr>
                    </a:p>
                  </a:txBody>
                  <a:tcPr marL="51941" marR="51941" marT="0" marB="0"/>
                </a:tc>
                <a:extLst>
                  <a:ext uri="{0D108BD9-81ED-4DB2-BD59-A6C34878D82A}">
                    <a16:rowId xmlns:a16="http://schemas.microsoft.com/office/drawing/2014/main" val="10005"/>
                  </a:ext>
                </a:extLst>
              </a:tr>
              <a:tr h="501484">
                <a:tc>
                  <a:txBody>
                    <a:bodyPr/>
                    <a:lstStyle/>
                    <a:p>
                      <a:pPr>
                        <a:spcAft>
                          <a:spcPts val="0"/>
                        </a:spcAft>
                      </a:pPr>
                      <a:r>
                        <a:rPr lang="de-DE" sz="1400">
                          <a:effectLst/>
                        </a:rPr>
                        <a:t>Herausarbeiten </a:t>
                      </a:r>
                    </a:p>
                    <a:p>
                      <a:pPr>
                        <a:spcAft>
                          <a:spcPts val="0"/>
                        </a:spcAft>
                      </a:pPr>
                      <a:r>
                        <a:rPr lang="de-DE" sz="1400">
                          <a:effectLst/>
                        </a:rPr>
                        <a:t> </a:t>
                      </a:r>
                      <a:endParaRPr lang="de-DE" sz="1400">
                        <a:effectLst/>
                        <a:latin typeface="Times New Roman"/>
                        <a:ea typeface="Times New Roman"/>
                      </a:endParaRPr>
                    </a:p>
                  </a:txBody>
                  <a:tcPr marL="51941" marR="51941" marT="0" marB="0"/>
                </a:tc>
                <a:tc>
                  <a:txBody>
                    <a:bodyPr/>
                    <a:lstStyle/>
                    <a:p>
                      <a:pPr>
                        <a:spcAft>
                          <a:spcPts val="0"/>
                        </a:spcAft>
                      </a:pPr>
                      <a:r>
                        <a:rPr lang="de-DE" sz="1400">
                          <a:effectLst/>
                        </a:rPr>
                        <a:t>aus Aussagen eines Textes einen Sachverhalt oder eine Position erkennen und darstellen </a:t>
                      </a:r>
                    </a:p>
                    <a:p>
                      <a:pPr>
                        <a:spcAft>
                          <a:spcPts val="0"/>
                        </a:spcAft>
                      </a:pPr>
                      <a:r>
                        <a:rPr lang="de-DE" sz="1400">
                          <a:effectLst/>
                        </a:rPr>
                        <a:t> </a:t>
                      </a:r>
                      <a:endParaRPr lang="de-DE" sz="1400">
                        <a:effectLst/>
                        <a:latin typeface="Times New Roman"/>
                        <a:ea typeface="Times New Roman"/>
                      </a:endParaRPr>
                    </a:p>
                  </a:txBody>
                  <a:tcPr marL="51941" marR="51941" marT="0" marB="0"/>
                </a:tc>
                <a:extLst>
                  <a:ext uri="{0D108BD9-81ED-4DB2-BD59-A6C34878D82A}">
                    <a16:rowId xmlns:a16="http://schemas.microsoft.com/office/drawing/2014/main" val="10006"/>
                  </a:ext>
                </a:extLst>
              </a:tr>
              <a:tr h="501484">
                <a:tc>
                  <a:txBody>
                    <a:bodyPr/>
                    <a:lstStyle/>
                    <a:p>
                      <a:pPr>
                        <a:spcAft>
                          <a:spcPts val="0"/>
                        </a:spcAft>
                      </a:pPr>
                      <a:r>
                        <a:rPr lang="de-DE" sz="1400">
                          <a:effectLst/>
                        </a:rPr>
                        <a:t>Vergleichen </a:t>
                      </a:r>
                    </a:p>
                    <a:p>
                      <a:pPr>
                        <a:spcAft>
                          <a:spcPts val="0"/>
                        </a:spcAft>
                      </a:pPr>
                      <a:r>
                        <a:rPr lang="de-DE" sz="1400">
                          <a:effectLst/>
                        </a:rPr>
                        <a:t> </a:t>
                      </a:r>
                      <a:endParaRPr lang="de-DE" sz="1400">
                        <a:effectLst/>
                        <a:latin typeface="Times New Roman"/>
                        <a:ea typeface="Times New Roman"/>
                      </a:endParaRPr>
                    </a:p>
                  </a:txBody>
                  <a:tcPr marL="51941" marR="51941" marT="0" marB="0"/>
                </a:tc>
                <a:tc>
                  <a:txBody>
                    <a:bodyPr/>
                    <a:lstStyle/>
                    <a:p>
                      <a:pPr>
                        <a:spcAft>
                          <a:spcPts val="0"/>
                        </a:spcAft>
                      </a:pPr>
                      <a:r>
                        <a:rPr lang="de-DE" sz="1400">
                          <a:effectLst/>
                        </a:rPr>
                        <a:t>nach vorgegebenen oder selbst gewählten Gesichtspunkten Gemeinsamkeiten, Ähnlichkeiten und Unterschiede ermitteln und darstellen </a:t>
                      </a:r>
                      <a:endParaRPr lang="de-DE" sz="1400">
                        <a:effectLst/>
                        <a:latin typeface="Times New Roman"/>
                        <a:ea typeface="Times New Roman"/>
                      </a:endParaRPr>
                    </a:p>
                  </a:txBody>
                  <a:tcPr marL="51941" marR="51941" marT="0" marB="0"/>
                </a:tc>
                <a:extLst>
                  <a:ext uri="{0D108BD9-81ED-4DB2-BD59-A6C34878D82A}">
                    <a16:rowId xmlns:a16="http://schemas.microsoft.com/office/drawing/2014/main" val="10007"/>
                  </a:ext>
                </a:extLst>
              </a:tr>
              <a:tr h="501484">
                <a:tc>
                  <a:txBody>
                    <a:bodyPr/>
                    <a:lstStyle/>
                    <a:p>
                      <a:pPr>
                        <a:spcAft>
                          <a:spcPts val="0"/>
                        </a:spcAft>
                      </a:pPr>
                      <a:r>
                        <a:rPr lang="de-DE" sz="1400">
                          <a:effectLst/>
                        </a:rPr>
                        <a:t>Analysieren </a:t>
                      </a:r>
                    </a:p>
                    <a:p>
                      <a:pPr>
                        <a:spcAft>
                          <a:spcPts val="0"/>
                        </a:spcAft>
                      </a:pPr>
                      <a:r>
                        <a:rPr lang="de-DE" sz="1400">
                          <a:effectLst/>
                        </a:rPr>
                        <a:t>Untersuchen </a:t>
                      </a:r>
                    </a:p>
                    <a:p>
                      <a:pPr>
                        <a:spcAft>
                          <a:spcPts val="0"/>
                        </a:spcAft>
                      </a:pPr>
                      <a:r>
                        <a:rPr lang="de-DE" sz="1400">
                          <a:effectLst/>
                        </a:rPr>
                        <a:t> </a:t>
                      </a:r>
                      <a:endParaRPr lang="de-DE" sz="1400">
                        <a:effectLst/>
                        <a:latin typeface="Times New Roman"/>
                        <a:ea typeface="Times New Roman"/>
                      </a:endParaRPr>
                    </a:p>
                  </a:txBody>
                  <a:tcPr marL="51941" marR="51941" marT="0" marB="0"/>
                </a:tc>
                <a:tc>
                  <a:txBody>
                    <a:bodyPr/>
                    <a:lstStyle/>
                    <a:p>
                      <a:pPr>
                        <a:spcAft>
                          <a:spcPts val="0"/>
                        </a:spcAft>
                      </a:pPr>
                      <a:r>
                        <a:rPr lang="de-DE" sz="1400">
                          <a:effectLst/>
                        </a:rPr>
                        <a:t>unter gezielter Fragestellung Elemente, Strukturmerkmale und Zusammenhänge systematisch erschließen und darstellen </a:t>
                      </a:r>
                      <a:endParaRPr lang="de-DE" sz="1400">
                        <a:effectLst/>
                        <a:latin typeface="Times New Roman"/>
                        <a:ea typeface="Times New Roman"/>
                      </a:endParaRPr>
                    </a:p>
                  </a:txBody>
                  <a:tcPr marL="51941" marR="51941" marT="0" marB="0"/>
                </a:tc>
                <a:extLst>
                  <a:ext uri="{0D108BD9-81ED-4DB2-BD59-A6C34878D82A}">
                    <a16:rowId xmlns:a16="http://schemas.microsoft.com/office/drawing/2014/main" val="10008"/>
                  </a:ext>
                </a:extLst>
              </a:tr>
              <a:tr h="334323">
                <a:tc>
                  <a:txBody>
                    <a:bodyPr/>
                    <a:lstStyle/>
                    <a:p>
                      <a:pPr>
                        <a:spcAft>
                          <a:spcPts val="0"/>
                        </a:spcAft>
                      </a:pPr>
                      <a:r>
                        <a:rPr lang="de-DE" sz="1400">
                          <a:effectLst/>
                        </a:rPr>
                        <a:t>In Beziehung setzen </a:t>
                      </a:r>
                      <a:endParaRPr lang="de-DE" sz="1400">
                        <a:effectLst/>
                        <a:latin typeface="Times New Roman"/>
                        <a:ea typeface="Times New Roman"/>
                      </a:endParaRPr>
                    </a:p>
                  </a:txBody>
                  <a:tcPr marL="51941" marR="51941" marT="0" marB="0"/>
                </a:tc>
                <a:tc>
                  <a:txBody>
                    <a:bodyPr/>
                    <a:lstStyle/>
                    <a:p>
                      <a:pPr>
                        <a:spcAft>
                          <a:spcPts val="0"/>
                        </a:spcAft>
                      </a:pPr>
                      <a:r>
                        <a:rPr lang="de-DE" sz="1400" dirty="0">
                          <a:effectLst/>
                        </a:rPr>
                        <a:t>Zusammenhänge unter vorgegebenen oder selbst gewählten Gesichtspunkten begründet herstellen </a:t>
                      </a:r>
                      <a:endParaRPr lang="de-DE" sz="1400" dirty="0">
                        <a:effectLst/>
                        <a:latin typeface="Times New Roman"/>
                        <a:ea typeface="Times New Roman"/>
                      </a:endParaRPr>
                    </a:p>
                  </a:txBody>
                  <a:tcPr marL="51941" marR="51941" marT="0" marB="0"/>
                </a:tc>
                <a:extLst>
                  <a:ext uri="{0D108BD9-81ED-4DB2-BD59-A6C34878D82A}">
                    <a16:rowId xmlns:a16="http://schemas.microsoft.com/office/drawing/2014/main" val="10009"/>
                  </a:ext>
                </a:extLst>
              </a:tr>
            </a:tbl>
          </a:graphicData>
        </a:graphic>
      </p:graphicFrame>
      <p:sp>
        <p:nvSpPr>
          <p:cNvPr id="3" name="Textfeld 2"/>
          <p:cNvSpPr txBox="1"/>
          <p:nvPr/>
        </p:nvSpPr>
        <p:spPr>
          <a:xfrm>
            <a:off x="611560" y="147990"/>
            <a:ext cx="2654894" cy="369332"/>
          </a:xfrm>
          <a:prstGeom prst="rect">
            <a:avLst/>
          </a:prstGeom>
          <a:noFill/>
        </p:spPr>
        <p:txBody>
          <a:bodyPr wrap="none" rtlCol="0">
            <a:spAutoFit/>
          </a:bodyPr>
          <a:lstStyle/>
          <a:p>
            <a:r>
              <a:rPr lang="de-DE" dirty="0" smtClean="0"/>
              <a:t>Anforderungsbereich II:</a:t>
            </a:r>
            <a:endParaRPr lang="de-DE" dirty="0"/>
          </a:p>
        </p:txBody>
      </p:sp>
    </p:spTree>
    <p:extLst>
      <p:ext uri="{BB962C8B-B14F-4D97-AF65-F5344CB8AC3E}">
        <p14:creationId xmlns:p14="http://schemas.microsoft.com/office/powerpoint/2010/main" val="39853868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p:cNvGraphicFramePr>
            <a:graphicFrameLocks noGrp="1"/>
          </p:cNvGraphicFramePr>
          <p:nvPr>
            <p:extLst/>
          </p:nvPr>
        </p:nvGraphicFramePr>
        <p:xfrm>
          <a:off x="467544" y="404664"/>
          <a:ext cx="8064896" cy="6430748"/>
        </p:xfrm>
        <a:graphic>
          <a:graphicData uri="http://schemas.openxmlformats.org/drawingml/2006/table">
            <a:tbl>
              <a:tblPr firstRow="1" firstCol="1" lastRow="1" lastCol="1" bandRow="1" bandCol="1">
                <a:tableStyleId>{5C22544A-7EE6-4342-B048-85BDC9FD1C3A}</a:tableStyleId>
              </a:tblPr>
              <a:tblGrid>
                <a:gridCol w="2211343">
                  <a:extLst>
                    <a:ext uri="{9D8B030D-6E8A-4147-A177-3AD203B41FA5}">
                      <a16:colId xmlns:a16="http://schemas.microsoft.com/office/drawing/2014/main" val="20000"/>
                    </a:ext>
                  </a:extLst>
                </a:gridCol>
                <a:gridCol w="5853553">
                  <a:extLst>
                    <a:ext uri="{9D8B030D-6E8A-4147-A177-3AD203B41FA5}">
                      <a16:colId xmlns:a16="http://schemas.microsoft.com/office/drawing/2014/main" val="20001"/>
                    </a:ext>
                  </a:extLst>
                </a:gridCol>
              </a:tblGrid>
              <a:tr h="309634">
                <a:tc>
                  <a:txBody>
                    <a:bodyPr/>
                    <a:lstStyle/>
                    <a:p>
                      <a:pPr>
                        <a:spcAft>
                          <a:spcPts val="0"/>
                        </a:spcAft>
                      </a:pPr>
                      <a:r>
                        <a:rPr lang="de-DE" sz="1200">
                          <a:effectLst/>
                        </a:rPr>
                        <a:t>Operatoren</a:t>
                      </a:r>
                    </a:p>
                    <a:p>
                      <a:pPr>
                        <a:spcAft>
                          <a:spcPts val="0"/>
                        </a:spcAft>
                      </a:pPr>
                      <a:r>
                        <a:rPr lang="de-DE" sz="1200">
                          <a:effectLst/>
                        </a:rPr>
                        <a:t> </a:t>
                      </a:r>
                      <a:endParaRPr lang="de-DE" sz="1200">
                        <a:effectLst/>
                        <a:latin typeface="Times New Roman"/>
                        <a:ea typeface="Times New Roman"/>
                      </a:endParaRPr>
                    </a:p>
                  </a:txBody>
                  <a:tcPr marL="36359" marR="36359" marT="0" marB="0"/>
                </a:tc>
                <a:tc>
                  <a:txBody>
                    <a:bodyPr/>
                    <a:lstStyle/>
                    <a:p>
                      <a:pPr>
                        <a:spcAft>
                          <a:spcPts val="0"/>
                        </a:spcAft>
                      </a:pPr>
                      <a:r>
                        <a:rPr lang="de-DE" sz="1200">
                          <a:effectLst/>
                        </a:rPr>
                        <a:t>Definitionen</a:t>
                      </a:r>
                    </a:p>
                    <a:p>
                      <a:pPr>
                        <a:spcAft>
                          <a:spcPts val="0"/>
                        </a:spcAft>
                      </a:pPr>
                      <a:r>
                        <a:rPr lang="de-DE" sz="1200">
                          <a:effectLst/>
                        </a:rPr>
                        <a:t> </a:t>
                      </a:r>
                      <a:endParaRPr lang="de-DE" sz="1200">
                        <a:effectLst/>
                        <a:latin typeface="Times New Roman"/>
                        <a:ea typeface="Times New Roman"/>
                      </a:endParaRPr>
                    </a:p>
                  </a:txBody>
                  <a:tcPr marL="36359" marR="36359" marT="0" marB="0"/>
                </a:tc>
                <a:extLst>
                  <a:ext uri="{0D108BD9-81ED-4DB2-BD59-A6C34878D82A}">
                    <a16:rowId xmlns:a16="http://schemas.microsoft.com/office/drawing/2014/main" val="10000"/>
                  </a:ext>
                </a:extLst>
              </a:tr>
              <a:tr h="619268">
                <a:tc>
                  <a:txBody>
                    <a:bodyPr/>
                    <a:lstStyle/>
                    <a:p>
                      <a:pPr>
                        <a:spcAft>
                          <a:spcPts val="0"/>
                        </a:spcAft>
                      </a:pPr>
                      <a:r>
                        <a:rPr lang="de-DE" sz="1200">
                          <a:effectLst/>
                        </a:rPr>
                        <a:t>Sich auseinandersetzen mit </a:t>
                      </a:r>
                    </a:p>
                    <a:p>
                      <a:pPr>
                        <a:spcAft>
                          <a:spcPts val="0"/>
                        </a:spcAft>
                      </a:pPr>
                      <a:r>
                        <a:rPr lang="de-DE" sz="1200">
                          <a:effectLst/>
                        </a:rPr>
                        <a:t> </a:t>
                      </a:r>
                      <a:endParaRPr lang="de-DE" sz="1200">
                        <a:effectLst/>
                        <a:latin typeface="Times New Roman"/>
                        <a:ea typeface="Times New Roman"/>
                      </a:endParaRPr>
                    </a:p>
                  </a:txBody>
                  <a:tcPr marL="36359" marR="36359" marT="0" marB="0"/>
                </a:tc>
                <a:tc>
                  <a:txBody>
                    <a:bodyPr/>
                    <a:lstStyle/>
                    <a:p>
                      <a:pPr>
                        <a:spcAft>
                          <a:spcPts val="0"/>
                        </a:spcAft>
                      </a:pPr>
                      <a:r>
                        <a:rPr lang="de-DE" sz="1200">
                          <a:effectLst/>
                        </a:rPr>
                        <a:t>ein begründetes eigenes Urteil zu einer Position oder einem dargestellten Sachverhalt entwickeln </a:t>
                      </a:r>
                    </a:p>
                    <a:p>
                      <a:pPr>
                        <a:spcAft>
                          <a:spcPts val="0"/>
                        </a:spcAft>
                      </a:pPr>
                      <a:r>
                        <a:rPr lang="de-DE" sz="1200">
                          <a:effectLst/>
                        </a:rPr>
                        <a:t> </a:t>
                      </a:r>
                      <a:endParaRPr lang="de-DE" sz="1200">
                        <a:effectLst/>
                        <a:latin typeface="Times New Roman"/>
                        <a:ea typeface="Times New Roman"/>
                      </a:endParaRPr>
                    </a:p>
                  </a:txBody>
                  <a:tcPr marL="36359" marR="36359" marT="0" marB="0"/>
                </a:tc>
                <a:extLst>
                  <a:ext uri="{0D108BD9-81ED-4DB2-BD59-A6C34878D82A}">
                    <a16:rowId xmlns:a16="http://schemas.microsoft.com/office/drawing/2014/main" val="10001"/>
                  </a:ext>
                </a:extLst>
              </a:tr>
              <a:tr h="1083720">
                <a:tc>
                  <a:txBody>
                    <a:bodyPr/>
                    <a:lstStyle/>
                    <a:p>
                      <a:pPr>
                        <a:spcAft>
                          <a:spcPts val="0"/>
                        </a:spcAft>
                      </a:pPr>
                      <a:r>
                        <a:rPr lang="de-DE" sz="1200">
                          <a:effectLst/>
                        </a:rPr>
                        <a:t>Beurteilen </a:t>
                      </a:r>
                    </a:p>
                    <a:p>
                      <a:pPr>
                        <a:spcAft>
                          <a:spcPts val="0"/>
                        </a:spcAft>
                      </a:pPr>
                      <a:r>
                        <a:rPr lang="de-DE" sz="1200">
                          <a:effectLst/>
                        </a:rPr>
                        <a:t>Bewerten </a:t>
                      </a:r>
                    </a:p>
                    <a:p>
                      <a:pPr>
                        <a:spcAft>
                          <a:spcPts val="0"/>
                        </a:spcAft>
                      </a:pPr>
                      <a:r>
                        <a:rPr lang="de-DE" sz="1200">
                          <a:effectLst/>
                        </a:rPr>
                        <a:t>Stellung nehmen </a:t>
                      </a:r>
                    </a:p>
                    <a:p>
                      <a:pPr>
                        <a:spcAft>
                          <a:spcPts val="0"/>
                        </a:spcAft>
                      </a:pPr>
                      <a:r>
                        <a:rPr lang="de-DE" sz="1200">
                          <a:effectLst/>
                        </a:rPr>
                        <a:t>einen begründeten Standpunkt einnehmen </a:t>
                      </a:r>
                    </a:p>
                    <a:p>
                      <a:pPr>
                        <a:spcAft>
                          <a:spcPts val="0"/>
                        </a:spcAft>
                      </a:pPr>
                      <a:r>
                        <a:rPr lang="de-DE" sz="1200">
                          <a:effectLst/>
                        </a:rPr>
                        <a:t> </a:t>
                      </a:r>
                      <a:endParaRPr lang="de-DE" sz="1200">
                        <a:effectLst/>
                        <a:latin typeface="Times New Roman"/>
                        <a:ea typeface="Times New Roman"/>
                      </a:endParaRPr>
                    </a:p>
                  </a:txBody>
                  <a:tcPr marL="36359" marR="36359" marT="0" marB="0"/>
                </a:tc>
                <a:tc>
                  <a:txBody>
                    <a:bodyPr/>
                    <a:lstStyle/>
                    <a:p>
                      <a:pPr>
                        <a:spcAft>
                          <a:spcPts val="0"/>
                        </a:spcAft>
                      </a:pPr>
                      <a:r>
                        <a:rPr lang="de-DE" sz="1200">
                          <a:effectLst/>
                        </a:rPr>
                        <a:t>zu einem Sachverhalt unter Verwendung von Fachwissen und Fachmethoden sich begründet positionieren (Sach- bzw. Werturteil) </a:t>
                      </a:r>
                    </a:p>
                    <a:p>
                      <a:pPr>
                        <a:spcAft>
                          <a:spcPts val="0"/>
                        </a:spcAft>
                      </a:pPr>
                      <a:r>
                        <a:rPr lang="de-DE" sz="1200">
                          <a:effectLst/>
                        </a:rPr>
                        <a:t> </a:t>
                      </a:r>
                      <a:endParaRPr lang="de-DE" sz="1200">
                        <a:effectLst/>
                        <a:latin typeface="Times New Roman"/>
                        <a:ea typeface="Times New Roman"/>
                      </a:endParaRPr>
                    </a:p>
                  </a:txBody>
                  <a:tcPr marL="36359" marR="36359" marT="0" marB="0"/>
                </a:tc>
                <a:extLst>
                  <a:ext uri="{0D108BD9-81ED-4DB2-BD59-A6C34878D82A}">
                    <a16:rowId xmlns:a16="http://schemas.microsoft.com/office/drawing/2014/main" val="10002"/>
                  </a:ext>
                </a:extLst>
              </a:tr>
              <a:tr h="774086">
                <a:tc>
                  <a:txBody>
                    <a:bodyPr/>
                    <a:lstStyle/>
                    <a:p>
                      <a:pPr>
                        <a:spcAft>
                          <a:spcPts val="0"/>
                        </a:spcAft>
                      </a:pPr>
                      <a:r>
                        <a:rPr lang="de-DE" sz="1200">
                          <a:effectLst/>
                        </a:rPr>
                        <a:t>Erörtern </a:t>
                      </a:r>
                    </a:p>
                    <a:p>
                      <a:pPr>
                        <a:spcAft>
                          <a:spcPts val="0"/>
                        </a:spcAft>
                      </a:pPr>
                      <a:r>
                        <a:rPr lang="de-DE" sz="1200">
                          <a:effectLst/>
                        </a:rPr>
                        <a:t> </a:t>
                      </a:r>
                      <a:endParaRPr lang="de-DE" sz="1200">
                        <a:effectLst/>
                        <a:latin typeface="Times New Roman"/>
                        <a:ea typeface="Times New Roman"/>
                      </a:endParaRPr>
                    </a:p>
                  </a:txBody>
                  <a:tcPr marL="36359" marR="36359" marT="0" marB="0"/>
                </a:tc>
                <a:tc>
                  <a:txBody>
                    <a:bodyPr/>
                    <a:lstStyle/>
                    <a:p>
                      <a:pPr>
                        <a:spcAft>
                          <a:spcPts val="0"/>
                        </a:spcAft>
                      </a:pPr>
                      <a:r>
                        <a:rPr lang="de-DE" sz="1200">
                          <a:effectLst/>
                        </a:rPr>
                        <a:t>die Vielschichtigkeit eines Beurteilungsproblems erkennen und darstellen, dazu Thesen erfassen bzw. aufstellen, Argumente formulieren, nachvollziehbare Zusammenhänge herstellen und dabei eine begründete Schlussfolgerung erarbeiten (dialektische Erörterung) </a:t>
                      </a:r>
                      <a:endParaRPr lang="de-DE" sz="1200">
                        <a:effectLst/>
                        <a:latin typeface="Times New Roman"/>
                        <a:ea typeface="Times New Roman"/>
                      </a:endParaRPr>
                    </a:p>
                  </a:txBody>
                  <a:tcPr marL="36359" marR="36359" marT="0" marB="0"/>
                </a:tc>
                <a:extLst>
                  <a:ext uri="{0D108BD9-81ED-4DB2-BD59-A6C34878D82A}">
                    <a16:rowId xmlns:a16="http://schemas.microsoft.com/office/drawing/2014/main" val="10003"/>
                  </a:ext>
                </a:extLst>
              </a:tr>
              <a:tr h="464452">
                <a:tc>
                  <a:txBody>
                    <a:bodyPr/>
                    <a:lstStyle/>
                    <a:p>
                      <a:pPr>
                        <a:spcAft>
                          <a:spcPts val="0"/>
                        </a:spcAft>
                      </a:pPr>
                      <a:r>
                        <a:rPr lang="de-DE" sz="1200">
                          <a:effectLst/>
                        </a:rPr>
                        <a:t>Prüfen </a:t>
                      </a:r>
                    </a:p>
                    <a:p>
                      <a:pPr>
                        <a:spcAft>
                          <a:spcPts val="0"/>
                        </a:spcAft>
                      </a:pPr>
                      <a:r>
                        <a:rPr lang="de-DE" sz="1200">
                          <a:effectLst/>
                        </a:rPr>
                        <a:t>Überprüfen </a:t>
                      </a:r>
                    </a:p>
                    <a:p>
                      <a:pPr>
                        <a:spcAft>
                          <a:spcPts val="0"/>
                        </a:spcAft>
                      </a:pPr>
                      <a:r>
                        <a:rPr lang="de-DE" sz="1200">
                          <a:effectLst/>
                        </a:rPr>
                        <a:t> </a:t>
                      </a:r>
                      <a:endParaRPr lang="de-DE" sz="1200">
                        <a:effectLst/>
                        <a:latin typeface="Times New Roman"/>
                        <a:ea typeface="Times New Roman"/>
                      </a:endParaRPr>
                    </a:p>
                  </a:txBody>
                  <a:tcPr marL="36359" marR="36359" marT="0" marB="0"/>
                </a:tc>
                <a:tc>
                  <a:txBody>
                    <a:bodyPr/>
                    <a:lstStyle/>
                    <a:p>
                      <a:pPr>
                        <a:spcAft>
                          <a:spcPts val="0"/>
                        </a:spcAft>
                      </a:pPr>
                      <a:r>
                        <a:rPr lang="de-DE" sz="1200">
                          <a:effectLst/>
                        </a:rPr>
                        <a:t>eine Meinung, Aussage, These, Argumentation nachvollziehen, kritisch befragen und auf der Grundlage erworbener Fachkenntnisse begründet beurteilen </a:t>
                      </a:r>
                      <a:endParaRPr lang="de-DE" sz="1200">
                        <a:effectLst/>
                        <a:latin typeface="Times New Roman"/>
                        <a:ea typeface="Times New Roman"/>
                      </a:endParaRPr>
                    </a:p>
                  </a:txBody>
                  <a:tcPr marL="36359" marR="36359" marT="0" marB="0"/>
                </a:tc>
                <a:extLst>
                  <a:ext uri="{0D108BD9-81ED-4DB2-BD59-A6C34878D82A}">
                    <a16:rowId xmlns:a16="http://schemas.microsoft.com/office/drawing/2014/main" val="10004"/>
                  </a:ext>
                </a:extLst>
              </a:tr>
              <a:tr h="619268">
                <a:tc>
                  <a:txBody>
                    <a:bodyPr/>
                    <a:lstStyle/>
                    <a:p>
                      <a:pPr>
                        <a:spcAft>
                          <a:spcPts val="0"/>
                        </a:spcAft>
                      </a:pPr>
                      <a:r>
                        <a:rPr lang="de-DE" sz="1200">
                          <a:effectLst/>
                        </a:rPr>
                        <a:t>Interpretieren </a:t>
                      </a:r>
                    </a:p>
                    <a:p>
                      <a:pPr>
                        <a:spcAft>
                          <a:spcPts val="0"/>
                        </a:spcAft>
                      </a:pPr>
                      <a:r>
                        <a:rPr lang="de-DE" sz="1200">
                          <a:effectLst/>
                        </a:rPr>
                        <a:t> </a:t>
                      </a:r>
                      <a:endParaRPr lang="de-DE" sz="1200">
                        <a:effectLst/>
                        <a:latin typeface="Times New Roman"/>
                        <a:ea typeface="Times New Roman"/>
                      </a:endParaRPr>
                    </a:p>
                  </a:txBody>
                  <a:tcPr marL="36359" marR="36359" marT="0" marB="0"/>
                </a:tc>
                <a:tc>
                  <a:txBody>
                    <a:bodyPr/>
                    <a:lstStyle/>
                    <a:p>
                      <a:pPr>
                        <a:spcAft>
                          <a:spcPts val="0"/>
                        </a:spcAft>
                      </a:pPr>
                      <a:r>
                        <a:rPr lang="de-DE" sz="1200">
                          <a:effectLst/>
                        </a:rPr>
                        <a:t>einen Text oder ein anderes Material (Bild, Karikatur, Ton-dokument, Film etc) sachgemäß analysieren und auf der Basis methodisch reflektierten Deutens zu einer schlüssigen Gesamtauslegung gelangen </a:t>
                      </a:r>
                      <a:endParaRPr lang="de-DE" sz="1200">
                        <a:effectLst/>
                        <a:latin typeface="Times New Roman"/>
                        <a:ea typeface="Times New Roman"/>
                      </a:endParaRPr>
                    </a:p>
                  </a:txBody>
                  <a:tcPr marL="36359" marR="36359" marT="0" marB="0"/>
                </a:tc>
                <a:extLst>
                  <a:ext uri="{0D108BD9-81ED-4DB2-BD59-A6C34878D82A}">
                    <a16:rowId xmlns:a16="http://schemas.microsoft.com/office/drawing/2014/main" val="10005"/>
                  </a:ext>
                </a:extLst>
              </a:tr>
              <a:tr h="464452">
                <a:tc>
                  <a:txBody>
                    <a:bodyPr/>
                    <a:lstStyle/>
                    <a:p>
                      <a:pPr>
                        <a:spcAft>
                          <a:spcPts val="0"/>
                        </a:spcAft>
                      </a:pPr>
                      <a:r>
                        <a:rPr lang="de-DE" sz="1200">
                          <a:effectLst/>
                        </a:rPr>
                        <a:t>Gestalten </a:t>
                      </a:r>
                    </a:p>
                    <a:p>
                      <a:pPr>
                        <a:spcAft>
                          <a:spcPts val="0"/>
                        </a:spcAft>
                      </a:pPr>
                      <a:r>
                        <a:rPr lang="de-DE" sz="1200">
                          <a:effectLst/>
                        </a:rPr>
                        <a:t>Entwerfen </a:t>
                      </a:r>
                    </a:p>
                    <a:p>
                      <a:pPr>
                        <a:spcAft>
                          <a:spcPts val="0"/>
                        </a:spcAft>
                      </a:pPr>
                      <a:r>
                        <a:rPr lang="de-DE" sz="1200">
                          <a:effectLst/>
                        </a:rPr>
                        <a:t> </a:t>
                      </a:r>
                      <a:endParaRPr lang="de-DE" sz="1200">
                        <a:effectLst/>
                        <a:latin typeface="Times New Roman"/>
                        <a:ea typeface="Times New Roman"/>
                      </a:endParaRPr>
                    </a:p>
                  </a:txBody>
                  <a:tcPr marL="36359" marR="36359" marT="0" marB="0"/>
                </a:tc>
                <a:tc>
                  <a:txBody>
                    <a:bodyPr/>
                    <a:lstStyle/>
                    <a:p>
                      <a:pPr>
                        <a:spcAft>
                          <a:spcPts val="0"/>
                        </a:spcAft>
                      </a:pPr>
                      <a:r>
                        <a:rPr lang="de-DE" sz="1200">
                          <a:effectLst/>
                        </a:rPr>
                        <a:t>sich textbezogen kreativ mit einer Fragestellung auseinander setzen </a:t>
                      </a:r>
                    </a:p>
                    <a:p>
                      <a:pPr>
                        <a:spcAft>
                          <a:spcPts val="0"/>
                        </a:spcAft>
                      </a:pPr>
                      <a:r>
                        <a:rPr lang="de-DE" sz="1200">
                          <a:effectLst/>
                        </a:rPr>
                        <a:t> </a:t>
                      </a:r>
                      <a:endParaRPr lang="de-DE" sz="1200">
                        <a:effectLst/>
                        <a:latin typeface="Times New Roman"/>
                        <a:ea typeface="Times New Roman"/>
                      </a:endParaRPr>
                    </a:p>
                  </a:txBody>
                  <a:tcPr marL="36359" marR="36359" marT="0" marB="0"/>
                </a:tc>
                <a:extLst>
                  <a:ext uri="{0D108BD9-81ED-4DB2-BD59-A6C34878D82A}">
                    <a16:rowId xmlns:a16="http://schemas.microsoft.com/office/drawing/2014/main" val="10006"/>
                  </a:ext>
                </a:extLst>
              </a:tr>
              <a:tr h="1083720">
                <a:tc>
                  <a:txBody>
                    <a:bodyPr/>
                    <a:lstStyle/>
                    <a:p>
                      <a:pPr>
                        <a:spcAft>
                          <a:spcPts val="0"/>
                        </a:spcAft>
                      </a:pPr>
                      <a:r>
                        <a:rPr lang="de-DE" sz="1200">
                          <a:effectLst/>
                        </a:rPr>
                        <a:t>Stellung nehmen aus der Sicht von … </a:t>
                      </a:r>
                    </a:p>
                    <a:p>
                      <a:pPr>
                        <a:spcAft>
                          <a:spcPts val="0"/>
                        </a:spcAft>
                      </a:pPr>
                      <a:r>
                        <a:rPr lang="de-DE" sz="1200">
                          <a:effectLst/>
                        </a:rPr>
                        <a:t>eine Erwiderung formulieren aus der Sicht von… </a:t>
                      </a:r>
                    </a:p>
                    <a:p>
                      <a:pPr>
                        <a:spcAft>
                          <a:spcPts val="0"/>
                        </a:spcAft>
                      </a:pPr>
                      <a:r>
                        <a:rPr lang="de-DE" sz="1200">
                          <a:effectLst/>
                        </a:rPr>
                        <a:t> </a:t>
                      </a:r>
                      <a:endParaRPr lang="de-DE" sz="1200">
                        <a:effectLst/>
                        <a:latin typeface="Times New Roman"/>
                        <a:ea typeface="Times New Roman"/>
                      </a:endParaRPr>
                    </a:p>
                  </a:txBody>
                  <a:tcPr marL="36359" marR="36359" marT="0" marB="0"/>
                </a:tc>
                <a:tc>
                  <a:txBody>
                    <a:bodyPr/>
                    <a:lstStyle/>
                    <a:p>
                      <a:pPr>
                        <a:spcAft>
                          <a:spcPts val="0"/>
                        </a:spcAft>
                      </a:pPr>
                      <a:r>
                        <a:rPr lang="de-DE" sz="1200">
                          <a:effectLst/>
                        </a:rPr>
                        <a:t>eine unbekannte Position, Argumentation oder Theorie aus der Perspektive einer bekannten Position beleuchten oder in Frage stellen und ein begründetes Urteil abgeben </a:t>
                      </a:r>
                    </a:p>
                    <a:p>
                      <a:pPr>
                        <a:spcAft>
                          <a:spcPts val="0"/>
                        </a:spcAft>
                      </a:pPr>
                      <a:r>
                        <a:rPr lang="de-DE" sz="1200">
                          <a:effectLst/>
                        </a:rPr>
                        <a:t> </a:t>
                      </a:r>
                      <a:endParaRPr lang="de-DE" sz="1200">
                        <a:effectLst/>
                        <a:latin typeface="Times New Roman"/>
                        <a:ea typeface="Times New Roman"/>
                      </a:endParaRPr>
                    </a:p>
                  </a:txBody>
                  <a:tcPr marL="36359" marR="36359" marT="0" marB="0"/>
                </a:tc>
                <a:extLst>
                  <a:ext uri="{0D108BD9-81ED-4DB2-BD59-A6C34878D82A}">
                    <a16:rowId xmlns:a16="http://schemas.microsoft.com/office/drawing/2014/main" val="10007"/>
                  </a:ext>
                </a:extLst>
              </a:tr>
              <a:tr h="774086">
                <a:tc>
                  <a:txBody>
                    <a:bodyPr/>
                    <a:lstStyle/>
                    <a:p>
                      <a:pPr>
                        <a:spcAft>
                          <a:spcPts val="0"/>
                        </a:spcAft>
                      </a:pPr>
                      <a:r>
                        <a:rPr lang="de-DE" sz="1200">
                          <a:effectLst/>
                        </a:rPr>
                        <a:t>Konsequenzen aufzeigen </a:t>
                      </a:r>
                    </a:p>
                    <a:p>
                      <a:pPr>
                        <a:spcAft>
                          <a:spcPts val="0"/>
                        </a:spcAft>
                      </a:pPr>
                      <a:r>
                        <a:rPr lang="de-DE" sz="1200">
                          <a:effectLst/>
                        </a:rPr>
                        <a:t>Perspektiven entwickeln </a:t>
                      </a:r>
                    </a:p>
                    <a:p>
                      <a:pPr>
                        <a:spcAft>
                          <a:spcPts val="0"/>
                        </a:spcAft>
                      </a:pPr>
                      <a:r>
                        <a:rPr lang="de-DE" sz="1200">
                          <a:effectLst/>
                        </a:rPr>
                        <a:t> </a:t>
                      </a:r>
                      <a:endParaRPr lang="de-DE" sz="1200">
                        <a:effectLst/>
                        <a:latin typeface="Times New Roman"/>
                        <a:ea typeface="Times New Roman"/>
                      </a:endParaRPr>
                    </a:p>
                  </a:txBody>
                  <a:tcPr marL="36359" marR="36359" marT="0" marB="0"/>
                </a:tc>
                <a:tc>
                  <a:txBody>
                    <a:bodyPr/>
                    <a:lstStyle/>
                    <a:p>
                      <a:pPr>
                        <a:spcAft>
                          <a:spcPts val="0"/>
                        </a:spcAft>
                      </a:pPr>
                      <a:r>
                        <a:rPr lang="de-DE" sz="1200" dirty="0">
                          <a:effectLst/>
                        </a:rPr>
                        <a:t>Schlussfolgerungen ziehen; Perspektiven, Modelle, Handlungsmöglichkeiten, Konzepte u. a. entfalten </a:t>
                      </a:r>
                    </a:p>
                    <a:p>
                      <a:pPr>
                        <a:spcAft>
                          <a:spcPts val="0"/>
                        </a:spcAft>
                      </a:pPr>
                      <a:r>
                        <a:rPr lang="de-DE" sz="1200" dirty="0">
                          <a:effectLst/>
                        </a:rPr>
                        <a:t> </a:t>
                      </a:r>
                      <a:endParaRPr lang="de-DE" sz="1200" dirty="0">
                        <a:effectLst/>
                        <a:latin typeface="Times New Roman"/>
                        <a:ea typeface="Times New Roman"/>
                      </a:endParaRPr>
                    </a:p>
                  </a:txBody>
                  <a:tcPr marL="36359" marR="36359" marT="0" marB="0"/>
                </a:tc>
                <a:extLst>
                  <a:ext uri="{0D108BD9-81ED-4DB2-BD59-A6C34878D82A}">
                    <a16:rowId xmlns:a16="http://schemas.microsoft.com/office/drawing/2014/main" val="10008"/>
                  </a:ext>
                </a:extLst>
              </a:tr>
            </a:tbl>
          </a:graphicData>
        </a:graphic>
      </p:graphicFrame>
      <p:sp>
        <p:nvSpPr>
          <p:cNvPr id="3" name="Textfeld 2"/>
          <p:cNvSpPr txBox="1"/>
          <p:nvPr/>
        </p:nvSpPr>
        <p:spPr>
          <a:xfrm>
            <a:off x="467544" y="26359"/>
            <a:ext cx="2733441" cy="369332"/>
          </a:xfrm>
          <a:prstGeom prst="rect">
            <a:avLst/>
          </a:prstGeom>
          <a:noFill/>
        </p:spPr>
        <p:txBody>
          <a:bodyPr wrap="none" rtlCol="0">
            <a:spAutoFit/>
          </a:bodyPr>
          <a:lstStyle/>
          <a:p>
            <a:r>
              <a:rPr lang="de-DE" dirty="0" smtClean="0"/>
              <a:t>Anforderungsbereich III:</a:t>
            </a:r>
            <a:endParaRPr lang="de-DE" dirty="0"/>
          </a:p>
        </p:txBody>
      </p:sp>
      <p:sp>
        <p:nvSpPr>
          <p:cNvPr id="4" name="Pfeil nach unten 3">
            <a:hlinkClick r:id="rId2" action="ppaction://hlinksldjump"/>
          </p:cNvPr>
          <p:cNvSpPr/>
          <p:nvPr/>
        </p:nvSpPr>
        <p:spPr>
          <a:xfrm flipV="1">
            <a:off x="8748464" y="5517232"/>
            <a:ext cx="216024" cy="57606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6592989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Lehrversuche - Übersicht</a:t>
            </a:r>
            <a:endParaRPr lang="de-DE" dirty="0"/>
          </a:p>
        </p:txBody>
      </p:sp>
      <p:graphicFrame>
        <p:nvGraphicFramePr>
          <p:cNvPr id="3" name="Tabelle 2"/>
          <p:cNvGraphicFramePr>
            <a:graphicFrameLocks noGrp="1"/>
          </p:cNvGraphicFramePr>
          <p:nvPr>
            <p:extLst>
              <p:ext uri="{D42A27DB-BD31-4B8C-83A1-F6EECF244321}">
                <p14:modId xmlns:p14="http://schemas.microsoft.com/office/powerpoint/2010/main" val="1973535860"/>
              </p:ext>
            </p:extLst>
          </p:nvPr>
        </p:nvGraphicFramePr>
        <p:xfrm>
          <a:off x="822960" y="1916832"/>
          <a:ext cx="7543800" cy="3840480"/>
        </p:xfrm>
        <a:graphic>
          <a:graphicData uri="http://schemas.openxmlformats.org/drawingml/2006/table">
            <a:tbl>
              <a:tblPr firstRow="1" bandRow="1">
                <a:tableStyleId>{5C22544A-7EE6-4342-B048-85BDC9FD1C3A}</a:tableStyleId>
              </a:tblPr>
              <a:tblGrid>
                <a:gridCol w="1508760">
                  <a:extLst>
                    <a:ext uri="{9D8B030D-6E8A-4147-A177-3AD203B41FA5}">
                      <a16:colId xmlns:a16="http://schemas.microsoft.com/office/drawing/2014/main" val="262947530"/>
                    </a:ext>
                  </a:extLst>
                </a:gridCol>
                <a:gridCol w="1508760">
                  <a:extLst>
                    <a:ext uri="{9D8B030D-6E8A-4147-A177-3AD203B41FA5}">
                      <a16:colId xmlns:a16="http://schemas.microsoft.com/office/drawing/2014/main" val="1314413330"/>
                    </a:ext>
                  </a:extLst>
                </a:gridCol>
                <a:gridCol w="1508760">
                  <a:extLst>
                    <a:ext uri="{9D8B030D-6E8A-4147-A177-3AD203B41FA5}">
                      <a16:colId xmlns:a16="http://schemas.microsoft.com/office/drawing/2014/main" val="2203229181"/>
                    </a:ext>
                  </a:extLst>
                </a:gridCol>
                <a:gridCol w="1508760">
                  <a:extLst>
                    <a:ext uri="{9D8B030D-6E8A-4147-A177-3AD203B41FA5}">
                      <a16:colId xmlns:a16="http://schemas.microsoft.com/office/drawing/2014/main" val="3599792959"/>
                    </a:ext>
                  </a:extLst>
                </a:gridCol>
                <a:gridCol w="1508760">
                  <a:extLst>
                    <a:ext uri="{9D8B030D-6E8A-4147-A177-3AD203B41FA5}">
                      <a16:colId xmlns:a16="http://schemas.microsoft.com/office/drawing/2014/main" val="2028431130"/>
                    </a:ext>
                  </a:extLst>
                </a:gridCol>
              </a:tblGrid>
              <a:tr h="370840">
                <a:tc>
                  <a:txBody>
                    <a:bodyPr/>
                    <a:lstStyle/>
                    <a:p>
                      <a:r>
                        <a:rPr lang="de-DE" dirty="0" smtClean="0"/>
                        <a:t>Name</a:t>
                      </a:r>
                      <a:endParaRPr lang="de-DE" dirty="0"/>
                    </a:p>
                  </a:txBody>
                  <a:tcPr/>
                </a:tc>
                <a:tc>
                  <a:txBody>
                    <a:bodyPr/>
                    <a:lstStyle/>
                    <a:p>
                      <a:pPr marL="0" indent="0">
                        <a:buNone/>
                      </a:pPr>
                      <a:r>
                        <a:rPr lang="de-DE" dirty="0" smtClean="0"/>
                        <a:t>1.</a:t>
                      </a:r>
                      <a:r>
                        <a:rPr lang="de-DE" baseline="0" dirty="0" smtClean="0"/>
                        <a:t> Lehrversuch</a:t>
                      </a:r>
                      <a:endParaRPr lang="de-DE" dirty="0"/>
                    </a:p>
                  </a:txBody>
                  <a:tcPr/>
                </a:tc>
                <a:tc>
                  <a:txBody>
                    <a:bodyPr/>
                    <a:lstStyle/>
                    <a:p>
                      <a:r>
                        <a:rPr lang="de-DE" dirty="0" smtClean="0"/>
                        <a:t>2.</a:t>
                      </a:r>
                      <a:r>
                        <a:rPr lang="de-DE" baseline="0" dirty="0" smtClean="0"/>
                        <a:t> Lehrversuch </a:t>
                      </a:r>
                      <a:endParaRPr lang="de-DE" dirty="0"/>
                    </a:p>
                  </a:txBody>
                  <a:tcPr/>
                </a:tc>
                <a:tc>
                  <a:txBody>
                    <a:bodyPr/>
                    <a:lstStyle/>
                    <a:p>
                      <a:r>
                        <a:rPr lang="de-DE" dirty="0" smtClean="0"/>
                        <a:t>3. Lehrversuch</a:t>
                      </a:r>
                      <a:endParaRPr lang="de-DE" dirty="0"/>
                    </a:p>
                  </a:txBody>
                  <a:tcPr/>
                </a:tc>
                <a:tc>
                  <a:txBody>
                    <a:bodyPr/>
                    <a:lstStyle/>
                    <a:p>
                      <a:r>
                        <a:rPr lang="de-DE" dirty="0" smtClean="0"/>
                        <a:t>4. Lehrversuch</a:t>
                      </a:r>
                      <a:endParaRPr lang="de-DE" dirty="0"/>
                    </a:p>
                  </a:txBody>
                  <a:tcPr/>
                </a:tc>
                <a:extLst>
                  <a:ext uri="{0D108BD9-81ED-4DB2-BD59-A6C34878D82A}">
                    <a16:rowId xmlns:a16="http://schemas.microsoft.com/office/drawing/2014/main" val="4099828319"/>
                  </a:ext>
                </a:extLst>
              </a:tr>
              <a:tr h="370840">
                <a:tc>
                  <a:txBody>
                    <a:bodyPr/>
                    <a:lstStyle/>
                    <a:p>
                      <a:r>
                        <a:rPr lang="de-DE" dirty="0" smtClean="0"/>
                        <a:t>Frühauf</a:t>
                      </a:r>
                      <a:endParaRPr lang="de-DE" dirty="0"/>
                    </a:p>
                  </a:txBody>
                  <a:tcPr/>
                </a:tc>
                <a:tc>
                  <a:txBody>
                    <a:bodyPr/>
                    <a:lstStyle/>
                    <a:p>
                      <a:r>
                        <a:rPr lang="de-DE" dirty="0" smtClean="0"/>
                        <a:t>Di.</a:t>
                      </a:r>
                      <a:r>
                        <a:rPr lang="de-DE" baseline="0" dirty="0" smtClean="0"/>
                        <a:t> 10.10. Q11</a:t>
                      </a:r>
                      <a:endParaRPr lang="de-DE" dirty="0"/>
                    </a:p>
                  </a:txBody>
                  <a:tcPr/>
                </a:tc>
                <a:tc>
                  <a:txBody>
                    <a:bodyPr/>
                    <a:lstStyle/>
                    <a:p>
                      <a:r>
                        <a:rPr lang="de-DE" dirty="0" smtClean="0"/>
                        <a:t>Di. 17.10. 9ab</a:t>
                      </a:r>
                      <a:endParaRPr lang="de-DE" dirty="0"/>
                    </a:p>
                  </a:txBody>
                  <a:tcPr/>
                </a:tc>
                <a:tc>
                  <a:txBody>
                    <a:bodyPr/>
                    <a:lstStyle/>
                    <a:p>
                      <a:r>
                        <a:rPr lang="de-DE" dirty="0" smtClean="0"/>
                        <a:t>Mo. 23.10. 7bc</a:t>
                      </a:r>
                      <a:endParaRPr lang="de-DE" dirty="0"/>
                    </a:p>
                  </a:txBody>
                  <a:tcPr/>
                </a:tc>
                <a:tc>
                  <a:txBody>
                    <a:bodyPr/>
                    <a:lstStyle/>
                    <a:p>
                      <a:endParaRPr lang="de-DE"/>
                    </a:p>
                  </a:txBody>
                  <a:tcPr/>
                </a:tc>
                <a:extLst>
                  <a:ext uri="{0D108BD9-81ED-4DB2-BD59-A6C34878D82A}">
                    <a16:rowId xmlns:a16="http://schemas.microsoft.com/office/drawing/2014/main" val="1698360261"/>
                  </a:ext>
                </a:extLst>
              </a:tr>
              <a:tr h="370840">
                <a:tc>
                  <a:txBody>
                    <a:bodyPr/>
                    <a:lstStyle/>
                    <a:p>
                      <a:r>
                        <a:rPr lang="de-DE" dirty="0" smtClean="0"/>
                        <a:t>Lange</a:t>
                      </a:r>
                      <a:endParaRPr lang="de-DE" dirty="0"/>
                    </a:p>
                  </a:txBody>
                  <a:tcPr/>
                </a:tc>
                <a:tc>
                  <a:txBody>
                    <a:bodyPr/>
                    <a:lstStyle/>
                    <a:p>
                      <a:r>
                        <a:rPr lang="de-DE" dirty="0" smtClean="0"/>
                        <a:t>Di. 10.10. 9ab</a:t>
                      </a:r>
                      <a:endParaRPr lang="de-DE" dirty="0"/>
                    </a:p>
                  </a:txBody>
                  <a:tcPr/>
                </a:tc>
                <a:tc>
                  <a:txBody>
                    <a:bodyPr/>
                    <a:lstStyle/>
                    <a:p>
                      <a:r>
                        <a:rPr lang="de-DE" dirty="0" smtClean="0"/>
                        <a:t>Mo. 16.10. 7bc</a:t>
                      </a:r>
                      <a:endParaRPr lang="de-DE" dirty="0"/>
                    </a:p>
                  </a:txBody>
                  <a:tcPr/>
                </a:tc>
                <a:tc>
                  <a:txBody>
                    <a:bodyPr/>
                    <a:lstStyle/>
                    <a:p>
                      <a:r>
                        <a:rPr lang="de-DE" dirty="0" smtClean="0"/>
                        <a:t>Di.</a:t>
                      </a:r>
                      <a:r>
                        <a:rPr lang="de-DE" baseline="0" dirty="0" smtClean="0"/>
                        <a:t> 17.10 Q11</a:t>
                      </a:r>
                      <a:endParaRPr lang="de-DE" dirty="0"/>
                    </a:p>
                  </a:txBody>
                  <a:tcPr/>
                </a:tc>
                <a:tc>
                  <a:txBody>
                    <a:bodyPr/>
                    <a:lstStyle/>
                    <a:p>
                      <a:endParaRPr lang="de-DE"/>
                    </a:p>
                  </a:txBody>
                  <a:tcPr/>
                </a:tc>
                <a:extLst>
                  <a:ext uri="{0D108BD9-81ED-4DB2-BD59-A6C34878D82A}">
                    <a16:rowId xmlns:a16="http://schemas.microsoft.com/office/drawing/2014/main" val="338620197"/>
                  </a:ext>
                </a:extLst>
              </a:tr>
              <a:tr h="370840">
                <a:tc>
                  <a:txBody>
                    <a:bodyPr/>
                    <a:lstStyle/>
                    <a:p>
                      <a:r>
                        <a:rPr lang="de-DE" dirty="0" smtClean="0"/>
                        <a:t>Sauter </a:t>
                      </a:r>
                      <a:endParaRPr lang="de-DE" dirty="0"/>
                    </a:p>
                  </a:txBody>
                  <a:tcPr/>
                </a:tc>
                <a:tc>
                  <a:txBody>
                    <a:bodyPr/>
                    <a:lstStyle/>
                    <a:p>
                      <a:r>
                        <a:rPr lang="de-DE" dirty="0" smtClean="0"/>
                        <a:t>Di.</a:t>
                      </a:r>
                      <a:r>
                        <a:rPr lang="de-DE" baseline="0" dirty="0" smtClean="0"/>
                        <a:t> 10.10. 9ab</a:t>
                      </a:r>
                      <a:endParaRPr lang="de-DE" dirty="0"/>
                    </a:p>
                  </a:txBody>
                  <a:tcPr/>
                </a:tc>
                <a:tc>
                  <a:txBody>
                    <a:bodyPr/>
                    <a:lstStyle/>
                    <a:p>
                      <a:r>
                        <a:rPr lang="de-DE" dirty="0" smtClean="0"/>
                        <a:t>Mi. 11.10. Q12</a:t>
                      </a:r>
                      <a:endParaRPr lang="de-DE" dirty="0"/>
                    </a:p>
                  </a:txBody>
                  <a:tcPr/>
                </a:tc>
                <a:tc>
                  <a:txBody>
                    <a:bodyPr/>
                    <a:lstStyle/>
                    <a:p>
                      <a:r>
                        <a:rPr lang="de-DE" dirty="0" smtClean="0"/>
                        <a:t>Di. 17.10. Q11</a:t>
                      </a:r>
                      <a:endParaRPr lang="de-DE" dirty="0"/>
                    </a:p>
                  </a:txBody>
                  <a:tcPr/>
                </a:tc>
                <a:tc>
                  <a:txBody>
                    <a:bodyPr/>
                    <a:lstStyle/>
                    <a:p>
                      <a:r>
                        <a:rPr lang="de-DE" dirty="0" smtClean="0"/>
                        <a:t>Do. 26.10. 7bc</a:t>
                      </a:r>
                      <a:endParaRPr lang="de-DE" dirty="0"/>
                    </a:p>
                  </a:txBody>
                  <a:tcPr/>
                </a:tc>
                <a:extLst>
                  <a:ext uri="{0D108BD9-81ED-4DB2-BD59-A6C34878D82A}">
                    <a16:rowId xmlns:a16="http://schemas.microsoft.com/office/drawing/2014/main" val="1886796483"/>
                  </a:ext>
                </a:extLst>
              </a:tr>
              <a:tr h="370840">
                <a:tc>
                  <a:txBody>
                    <a:bodyPr/>
                    <a:lstStyle/>
                    <a:p>
                      <a:r>
                        <a:rPr lang="de-DE" dirty="0" smtClean="0"/>
                        <a:t>Wagenpfahl</a:t>
                      </a:r>
                      <a:endParaRPr lang="de-DE" dirty="0"/>
                    </a:p>
                  </a:txBody>
                  <a:tcPr/>
                </a:tc>
                <a:tc>
                  <a:txBody>
                    <a:bodyPr/>
                    <a:lstStyle/>
                    <a:p>
                      <a:r>
                        <a:rPr lang="de-DE" dirty="0" smtClean="0"/>
                        <a:t>Mi.</a:t>
                      </a:r>
                      <a:r>
                        <a:rPr lang="de-DE" baseline="0" dirty="0" smtClean="0"/>
                        <a:t> 11.10. Q12</a:t>
                      </a:r>
                      <a:endParaRPr lang="de-DE" dirty="0"/>
                    </a:p>
                  </a:txBody>
                  <a:tcPr/>
                </a:tc>
                <a:tc>
                  <a:txBody>
                    <a:bodyPr/>
                    <a:lstStyle/>
                    <a:p>
                      <a:r>
                        <a:rPr lang="de-DE" dirty="0" smtClean="0"/>
                        <a:t>Di.</a:t>
                      </a:r>
                      <a:r>
                        <a:rPr lang="de-DE" baseline="0" dirty="0" smtClean="0"/>
                        <a:t> 17.10. 9ab</a:t>
                      </a:r>
                      <a:endParaRPr lang="de-DE" dirty="0"/>
                    </a:p>
                  </a:txBody>
                  <a:tcPr/>
                </a:tc>
                <a:tc>
                  <a:txBody>
                    <a:bodyPr/>
                    <a:lstStyle/>
                    <a:p>
                      <a:r>
                        <a:rPr lang="de-DE" dirty="0" smtClean="0"/>
                        <a:t>Do. 19.10. 7bc</a:t>
                      </a:r>
                      <a:endParaRPr lang="de-DE" dirty="0"/>
                    </a:p>
                  </a:txBody>
                  <a:tcPr/>
                </a:tc>
                <a:tc>
                  <a:txBody>
                    <a:bodyPr/>
                    <a:lstStyle/>
                    <a:p>
                      <a:r>
                        <a:rPr lang="de-DE" dirty="0" smtClean="0"/>
                        <a:t>Di. 24.10. Q11</a:t>
                      </a:r>
                      <a:endParaRPr lang="de-DE" dirty="0"/>
                    </a:p>
                  </a:txBody>
                  <a:tcPr/>
                </a:tc>
                <a:extLst>
                  <a:ext uri="{0D108BD9-81ED-4DB2-BD59-A6C34878D82A}">
                    <a16:rowId xmlns:a16="http://schemas.microsoft.com/office/drawing/2014/main" val="1252554030"/>
                  </a:ext>
                </a:extLst>
              </a:tr>
              <a:tr h="370840">
                <a:tc>
                  <a:txBody>
                    <a:bodyPr/>
                    <a:lstStyle/>
                    <a:p>
                      <a:r>
                        <a:rPr lang="de-DE" dirty="0" smtClean="0"/>
                        <a:t>Walter</a:t>
                      </a:r>
                      <a:endParaRPr lang="de-DE" dirty="0"/>
                    </a:p>
                  </a:txBody>
                  <a:tcPr/>
                </a:tc>
                <a:tc>
                  <a:txBody>
                    <a:bodyPr/>
                    <a:lstStyle/>
                    <a:p>
                      <a:r>
                        <a:rPr lang="de-DE" dirty="0" smtClean="0"/>
                        <a:t>Mo. 09.10.</a:t>
                      </a:r>
                      <a:r>
                        <a:rPr lang="de-DE" baseline="0" dirty="0" smtClean="0"/>
                        <a:t> 7bc</a:t>
                      </a:r>
                      <a:endParaRPr lang="de-DE" dirty="0"/>
                    </a:p>
                  </a:txBody>
                  <a:tcPr/>
                </a:tc>
                <a:tc>
                  <a:txBody>
                    <a:bodyPr/>
                    <a:lstStyle/>
                    <a:p>
                      <a:r>
                        <a:rPr lang="de-DE" dirty="0" smtClean="0"/>
                        <a:t>Di. 10.10. Q11</a:t>
                      </a:r>
                      <a:endParaRPr lang="de-DE" dirty="0"/>
                    </a:p>
                  </a:txBody>
                  <a:tcPr/>
                </a:tc>
                <a:tc>
                  <a:txBody>
                    <a:bodyPr/>
                    <a:lstStyle/>
                    <a:p>
                      <a:r>
                        <a:rPr lang="de-DE" dirty="0" smtClean="0"/>
                        <a:t>Di. 24.10. 9ab</a:t>
                      </a:r>
                    </a:p>
                    <a:p>
                      <a:endParaRPr lang="de-DE" dirty="0"/>
                    </a:p>
                  </a:txBody>
                  <a:tcPr/>
                </a:tc>
                <a:tc>
                  <a:txBody>
                    <a:bodyPr/>
                    <a:lstStyle/>
                    <a:p>
                      <a:endParaRPr lang="de-DE" dirty="0"/>
                    </a:p>
                  </a:txBody>
                  <a:tcPr/>
                </a:tc>
                <a:extLst>
                  <a:ext uri="{0D108BD9-81ED-4DB2-BD59-A6C34878D82A}">
                    <a16:rowId xmlns:a16="http://schemas.microsoft.com/office/drawing/2014/main" val="784632533"/>
                  </a:ext>
                </a:extLst>
              </a:tr>
            </a:tbl>
          </a:graphicData>
        </a:graphic>
      </p:graphicFrame>
    </p:spTree>
    <p:extLst>
      <p:ext uri="{BB962C8B-B14F-4D97-AF65-F5344CB8AC3E}">
        <p14:creationId xmlns:p14="http://schemas.microsoft.com/office/powerpoint/2010/main" val="4777960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2. Fragen im RU</a:t>
            </a:r>
            <a:endParaRPr lang="de-DE" dirty="0"/>
          </a:p>
        </p:txBody>
      </p:sp>
      <p:sp>
        <p:nvSpPr>
          <p:cNvPr id="4" name="Textfeld 3"/>
          <p:cNvSpPr txBox="1"/>
          <p:nvPr/>
        </p:nvSpPr>
        <p:spPr>
          <a:xfrm>
            <a:off x="822960" y="1844824"/>
            <a:ext cx="7239177" cy="4401205"/>
          </a:xfrm>
          <a:prstGeom prst="rect">
            <a:avLst/>
          </a:prstGeom>
          <a:noFill/>
        </p:spPr>
        <p:txBody>
          <a:bodyPr wrap="square" rtlCol="0">
            <a:spAutoFit/>
          </a:bodyPr>
          <a:lstStyle/>
          <a:p>
            <a:pPr lvl="0"/>
            <a:r>
              <a:rPr lang="de-DE" sz="2000" b="1" dirty="0" smtClean="0">
                <a:latin typeface="+mj-lt"/>
              </a:rPr>
              <a:t>Grundfunktionen der Frage</a:t>
            </a:r>
          </a:p>
          <a:p>
            <a:pPr lvl="0"/>
            <a:endParaRPr lang="de-DE" sz="2000" b="1" dirty="0" smtClean="0">
              <a:latin typeface="+mj-lt"/>
            </a:endParaRPr>
          </a:p>
          <a:p>
            <a:pPr lvl="0">
              <a:buFont typeface="Courier New" pitchFamily="49" charset="0"/>
              <a:buChar char="o"/>
            </a:pPr>
            <a:r>
              <a:rPr lang="de-DE" dirty="0" smtClean="0"/>
              <a:t> Entwicklung und Steuerung des Unterrichtsgesprächs </a:t>
            </a:r>
            <a:r>
              <a:rPr lang="de-DE" dirty="0" smtClean="0"/>
              <a:t/>
            </a:r>
            <a:br>
              <a:rPr lang="de-DE" dirty="0" smtClean="0"/>
            </a:br>
            <a:r>
              <a:rPr lang="de-DE" dirty="0" smtClean="0"/>
              <a:t>(Lehrer-Schüler-Gespräch als wesentliches Elemente im RU)</a:t>
            </a:r>
            <a:endParaRPr lang="de-DE" sz="2400" dirty="0" smtClean="0"/>
          </a:p>
          <a:p>
            <a:pPr lvl="0">
              <a:buFont typeface="Courier New" pitchFamily="49" charset="0"/>
              <a:buChar char="o"/>
            </a:pPr>
            <a:r>
              <a:rPr lang="de-DE" dirty="0" smtClean="0"/>
              <a:t> Polarisierung und Provokation (Motivierung, </a:t>
            </a:r>
            <a:r>
              <a:rPr lang="de-DE" dirty="0" smtClean="0"/>
              <a:t>Übergänge, Zusammenfassungen)</a:t>
            </a:r>
            <a:endParaRPr lang="de-DE" sz="2400" dirty="0" smtClean="0"/>
          </a:p>
          <a:p>
            <a:pPr lvl="0">
              <a:buFont typeface="Courier New" pitchFamily="49" charset="0"/>
              <a:buChar char="o"/>
            </a:pPr>
            <a:r>
              <a:rPr lang="de-DE" dirty="0" smtClean="0"/>
              <a:t> Aktivierung (Motivierung, </a:t>
            </a:r>
            <a:r>
              <a:rPr lang="de-DE" dirty="0" smtClean="0"/>
              <a:t>Übergänge, Weitergabe von Schülerbeiträgen)</a:t>
            </a:r>
            <a:endParaRPr lang="de-DE" sz="2400" dirty="0" smtClean="0"/>
          </a:p>
          <a:p>
            <a:pPr lvl="0">
              <a:buFont typeface="Courier New" pitchFamily="49" charset="0"/>
              <a:buChar char="o"/>
            </a:pPr>
            <a:r>
              <a:rPr lang="de-DE" dirty="0" smtClean="0"/>
              <a:t> Überprüfung (Lernzielkontrolle, Rechenschaftsablage)</a:t>
            </a:r>
          </a:p>
          <a:p>
            <a:pPr lvl="0"/>
            <a:endParaRPr lang="de-DE" sz="2400" dirty="0" smtClean="0"/>
          </a:p>
          <a:p>
            <a:pPr marL="285750" indent="-285750">
              <a:buFont typeface="Wingdings"/>
              <a:buChar char="à"/>
            </a:pPr>
            <a:r>
              <a:rPr lang="de-DE" dirty="0" smtClean="0"/>
              <a:t>Dabei ist zwischen </a:t>
            </a:r>
            <a:r>
              <a:rPr lang="de-DE" i="1" u="sng" dirty="0" smtClean="0"/>
              <a:t>mündlicher</a:t>
            </a:r>
            <a:r>
              <a:rPr lang="de-DE" dirty="0" smtClean="0"/>
              <a:t> und </a:t>
            </a:r>
            <a:r>
              <a:rPr lang="de-DE" i="1" u="sng" dirty="0" smtClean="0"/>
              <a:t>schriftlicher</a:t>
            </a:r>
            <a:r>
              <a:rPr lang="de-DE" dirty="0" smtClean="0"/>
              <a:t> Fragestellung zu 	unterscheiden. </a:t>
            </a:r>
          </a:p>
          <a:p>
            <a:pPr marL="342900" indent="-342900">
              <a:buFont typeface="Wingdings"/>
              <a:buChar char="à"/>
            </a:pPr>
            <a:r>
              <a:rPr lang="de-DE" dirty="0" smtClean="0"/>
              <a:t>Es ist gelegentlich geboten, </a:t>
            </a:r>
            <a:r>
              <a:rPr lang="de-DE" dirty="0" smtClean="0"/>
              <a:t>schriftlich </a:t>
            </a:r>
            <a:r>
              <a:rPr lang="de-DE" dirty="0" smtClean="0"/>
              <a:t>Fragen bzw. Arbeitsaufträge </a:t>
            </a:r>
            <a:r>
              <a:rPr lang="de-DE" dirty="0" smtClean="0"/>
              <a:t>über </a:t>
            </a:r>
            <a:r>
              <a:rPr lang="de-DE" dirty="0" err="1" smtClean="0"/>
              <a:t>DokuCam</a:t>
            </a:r>
            <a:r>
              <a:rPr lang="de-DE" dirty="0" smtClean="0"/>
              <a:t> </a:t>
            </a:r>
            <a:r>
              <a:rPr lang="de-DE" dirty="0" smtClean="0"/>
              <a:t>bzw. Tafel vorzulegen! Z.B. um Schülerarbeitsphasen zu </a:t>
            </a:r>
            <a:r>
              <a:rPr lang="de-DE" dirty="0" smtClean="0"/>
              <a:t>begleiten und auch organisatorisch zu rahmen</a:t>
            </a:r>
            <a:endParaRPr lang="de-DE" dirty="0" smtClean="0"/>
          </a:p>
          <a:p>
            <a:endParaRPr lang="de-DE" dirty="0"/>
          </a:p>
        </p:txBody>
      </p:sp>
    </p:spTree>
    <p:extLst>
      <p:ext uri="{BB962C8B-B14F-4D97-AF65-F5344CB8AC3E}">
        <p14:creationId xmlns:p14="http://schemas.microsoft.com/office/powerpoint/2010/main" val="21778147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2. Fragen im RU</a:t>
            </a:r>
            <a:endParaRPr lang="de-DE" dirty="0"/>
          </a:p>
        </p:txBody>
      </p:sp>
      <p:sp>
        <p:nvSpPr>
          <p:cNvPr id="4" name="Textfeld 3"/>
          <p:cNvSpPr txBox="1"/>
          <p:nvPr/>
        </p:nvSpPr>
        <p:spPr>
          <a:xfrm>
            <a:off x="846706" y="1916832"/>
            <a:ext cx="7520054" cy="4370427"/>
          </a:xfrm>
          <a:prstGeom prst="rect">
            <a:avLst/>
          </a:prstGeom>
          <a:noFill/>
        </p:spPr>
        <p:txBody>
          <a:bodyPr wrap="square" rtlCol="0">
            <a:spAutoFit/>
          </a:bodyPr>
          <a:lstStyle/>
          <a:p>
            <a:r>
              <a:rPr lang="de-DE" sz="2000" b="1" dirty="0" smtClean="0">
                <a:latin typeface="+mj-lt"/>
              </a:rPr>
              <a:t>Wie kann ich fragen?</a:t>
            </a:r>
          </a:p>
          <a:p>
            <a:endParaRPr lang="de-DE" dirty="0" smtClean="0"/>
          </a:p>
          <a:p>
            <a:pPr>
              <a:buFont typeface="Courier New" pitchFamily="49" charset="0"/>
              <a:buChar char="o"/>
            </a:pPr>
            <a:r>
              <a:rPr lang="de-DE" dirty="0" smtClean="0"/>
              <a:t> Ich muss wissen, welche </a:t>
            </a:r>
            <a:r>
              <a:rPr lang="de-DE" b="1" u="sng" dirty="0" smtClean="0"/>
              <a:t>Funktion</a:t>
            </a:r>
            <a:r>
              <a:rPr lang="de-DE" dirty="0" smtClean="0"/>
              <a:t> die Frage haben soll!</a:t>
            </a:r>
          </a:p>
          <a:p>
            <a:pPr>
              <a:buFont typeface="Courier New" pitchFamily="49" charset="0"/>
              <a:buChar char="o"/>
            </a:pPr>
            <a:endParaRPr lang="de-DE" sz="2400" dirty="0" smtClean="0"/>
          </a:p>
          <a:p>
            <a:pPr lvl="0">
              <a:buFont typeface="Courier New" pitchFamily="49" charset="0"/>
              <a:buChar char="o"/>
            </a:pPr>
            <a:r>
              <a:rPr lang="de-DE" dirty="0" smtClean="0"/>
              <a:t> Operator oder Fragewort müssen am Anfang stehen.</a:t>
            </a:r>
          </a:p>
          <a:p>
            <a:pPr lvl="0"/>
            <a:endParaRPr lang="de-DE" dirty="0" smtClean="0"/>
          </a:p>
          <a:p>
            <a:pPr lvl="0"/>
            <a:r>
              <a:rPr lang="de-DE" i="1" u="sng" dirty="0" smtClean="0"/>
              <a:t>Beispiele: </a:t>
            </a:r>
          </a:p>
          <a:p>
            <a:pPr lvl="0"/>
            <a:r>
              <a:rPr lang="de-DE" b="1" dirty="0" smtClean="0"/>
              <a:t>Operatoren:	</a:t>
            </a:r>
            <a:r>
              <a:rPr lang="de-DE" dirty="0" smtClean="0"/>
              <a:t>Beschreibt, Fasst zusammen, Überlegt, Ordnet zu, …</a:t>
            </a:r>
          </a:p>
          <a:p>
            <a:pPr lvl="0"/>
            <a:r>
              <a:rPr lang="de-DE" b="1" dirty="0" smtClean="0"/>
              <a:t>Sachfrage</a:t>
            </a:r>
            <a:r>
              <a:rPr lang="de-DE" dirty="0" smtClean="0"/>
              <a:t>: 	Was? Wer? Nenne! usw., </a:t>
            </a:r>
          </a:p>
          <a:p>
            <a:pPr lvl="0"/>
            <a:r>
              <a:rPr lang="de-DE" b="1" dirty="0" smtClean="0"/>
              <a:t>Begründung</a:t>
            </a:r>
            <a:r>
              <a:rPr lang="de-DE" dirty="0" smtClean="0"/>
              <a:t>: 	Warum? Erkläre! usw., </a:t>
            </a:r>
          </a:p>
          <a:p>
            <a:pPr lvl="0"/>
            <a:r>
              <a:rPr lang="de-DE" b="1" dirty="0" smtClean="0"/>
              <a:t>Wertung</a:t>
            </a:r>
            <a:r>
              <a:rPr lang="de-DE" dirty="0" smtClean="0"/>
              <a:t>: 	Erläutere, ob...; Zeige, inwiefern... ; Vergleiche... usw.</a:t>
            </a:r>
            <a:endParaRPr lang="de-DE" sz="2400" dirty="0" smtClean="0"/>
          </a:p>
          <a:p>
            <a:pPr lvl="0"/>
            <a:endParaRPr lang="de-DE" dirty="0" smtClean="0"/>
          </a:p>
          <a:p>
            <a:pPr lvl="0"/>
            <a:r>
              <a:rPr lang="de-DE" dirty="0" smtClean="0"/>
              <a:t>Liste </a:t>
            </a:r>
            <a:r>
              <a:rPr lang="de-DE" dirty="0"/>
              <a:t>der Operatoren: </a:t>
            </a:r>
            <a:r>
              <a:rPr lang="de-DE" dirty="0">
                <a:hlinkClick r:id="rId2"/>
              </a:rPr>
              <a:t>https://</a:t>
            </a:r>
            <a:r>
              <a:rPr lang="de-DE" dirty="0" smtClean="0">
                <a:hlinkClick r:id="rId2"/>
              </a:rPr>
              <a:t>www.isb.bayern.de/download/10685/epa_kath_religion.pdf</a:t>
            </a:r>
            <a:r>
              <a:rPr lang="de-DE" dirty="0" smtClean="0"/>
              <a:t> </a:t>
            </a:r>
            <a:endParaRPr lang="de-DE" dirty="0" smtClean="0"/>
          </a:p>
          <a:p>
            <a:endParaRPr lang="de-DE" dirty="0"/>
          </a:p>
        </p:txBody>
      </p:sp>
    </p:spTree>
    <p:extLst>
      <p:ext uri="{BB962C8B-B14F-4D97-AF65-F5344CB8AC3E}">
        <p14:creationId xmlns:p14="http://schemas.microsoft.com/office/powerpoint/2010/main" val="31436737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2. Fragen / Operatoren im RU</a:t>
            </a:r>
            <a:endParaRPr lang="de-DE" dirty="0"/>
          </a:p>
        </p:txBody>
      </p:sp>
      <p:pic>
        <p:nvPicPr>
          <p:cNvPr id="3" name="Grafik 2"/>
          <p:cNvPicPr>
            <a:picLocks noChangeAspect="1"/>
          </p:cNvPicPr>
          <p:nvPr/>
        </p:nvPicPr>
        <p:blipFill>
          <a:blip r:embed="rId2"/>
          <a:stretch>
            <a:fillRect/>
          </a:stretch>
        </p:blipFill>
        <p:spPr>
          <a:xfrm>
            <a:off x="971600" y="2348880"/>
            <a:ext cx="6969025" cy="3988800"/>
          </a:xfrm>
          <a:prstGeom prst="rect">
            <a:avLst/>
          </a:prstGeom>
        </p:spPr>
      </p:pic>
      <p:sp>
        <p:nvSpPr>
          <p:cNvPr id="4" name="Textfeld 3"/>
          <p:cNvSpPr txBox="1"/>
          <p:nvPr/>
        </p:nvSpPr>
        <p:spPr>
          <a:xfrm>
            <a:off x="971600" y="1988840"/>
            <a:ext cx="6919908" cy="369332"/>
          </a:xfrm>
          <a:prstGeom prst="rect">
            <a:avLst/>
          </a:prstGeom>
          <a:noFill/>
        </p:spPr>
        <p:txBody>
          <a:bodyPr wrap="none" rtlCol="0">
            <a:spAutoFit/>
          </a:bodyPr>
          <a:lstStyle/>
          <a:p>
            <a:r>
              <a:rPr lang="de-DE" dirty="0" smtClean="0"/>
              <a:t>Verwenden Sie bewusst Operatoren und beachten Sie Ihre Erwartungen:</a:t>
            </a:r>
            <a:endParaRPr lang="de-DE" dirty="0"/>
          </a:p>
        </p:txBody>
      </p:sp>
      <p:sp>
        <p:nvSpPr>
          <p:cNvPr id="5" name="Pfeil nach rechts 4">
            <a:hlinkClick r:id="rId3" action="ppaction://hlinksldjump"/>
          </p:cNvPr>
          <p:cNvSpPr/>
          <p:nvPr/>
        </p:nvSpPr>
        <p:spPr>
          <a:xfrm>
            <a:off x="8172400" y="5733256"/>
            <a:ext cx="432048"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5640312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2. Fragen im RU</a:t>
            </a:r>
            <a:endParaRPr lang="de-DE" dirty="0"/>
          </a:p>
        </p:txBody>
      </p:sp>
      <p:sp>
        <p:nvSpPr>
          <p:cNvPr id="3" name="Textfeld 2"/>
          <p:cNvSpPr txBox="1"/>
          <p:nvPr/>
        </p:nvSpPr>
        <p:spPr>
          <a:xfrm>
            <a:off x="1142977" y="2000240"/>
            <a:ext cx="7000924" cy="3785652"/>
          </a:xfrm>
          <a:prstGeom prst="rect">
            <a:avLst/>
          </a:prstGeom>
          <a:noFill/>
        </p:spPr>
        <p:txBody>
          <a:bodyPr wrap="square" rtlCol="0">
            <a:spAutoFit/>
          </a:bodyPr>
          <a:lstStyle/>
          <a:p>
            <a:pPr lvl="0">
              <a:buFont typeface="Courier New" pitchFamily="49" charset="0"/>
              <a:buChar char="o"/>
            </a:pPr>
            <a:r>
              <a:rPr lang="de-DE" dirty="0" smtClean="0"/>
              <a:t> Die Frage muss </a:t>
            </a:r>
            <a:r>
              <a:rPr lang="de-DE" b="1" u="sng" dirty="0" smtClean="0"/>
              <a:t>verständlich</a:t>
            </a:r>
            <a:r>
              <a:rPr lang="de-DE" dirty="0" smtClean="0"/>
              <a:t> sein. </a:t>
            </a:r>
          </a:p>
          <a:p>
            <a:pPr lvl="0"/>
            <a:endParaRPr lang="de-DE" dirty="0" smtClean="0"/>
          </a:p>
          <a:p>
            <a:pPr lvl="0" algn="ctr"/>
            <a:r>
              <a:rPr lang="de-DE" i="1" dirty="0" smtClean="0"/>
              <a:t>Verwenden Sie also eine klare, altersadäquate Sprache, vermeiden Sie dagegen lange, verwickelte </a:t>
            </a:r>
            <a:r>
              <a:rPr lang="de-DE" i="1" dirty="0" smtClean="0"/>
              <a:t>Fragesätze</a:t>
            </a:r>
            <a:r>
              <a:rPr lang="de-DE" i="1" dirty="0"/>
              <a:t> </a:t>
            </a:r>
            <a:r>
              <a:rPr lang="de-DE" i="1" dirty="0" smtClean="0"/>
              <a:t>mit (vielen) Nebensätzen</a:t>
            </a:r>
          </a:p>
          <a:p>
            <a:pPr lvl="0" algn="ctr"/>
            <a:r>
              <a:rPr lang="de-DE" i="1" dirty="0" smtClean="0"/>
              <a:t>Vermeiden Sie Fachtermini, die nur Sie kennen.</a:t>
            </a:r>
          </a:p>
          <a:p>
            <a:pPr lvl="0" algn="ctr"/>
            <a:endParaRPr lang="de-DE" dirty="0" smtClean="0"/>
          </a:p>
          <a:p>
            <a:pPr lvl="0">
              <a:buFont typeface="Courier New" pitchFamily="49" charset="0"/>
              <a:buChar char="o"/>
            </a:pPr>
            <a:r>
              <a:rPr lang="de-DE" dirty="0" smtClean="0"/>
              <a:t> Das Aufrufen sollte am Ende der Frage erfolgen, damit alle Schüler sich zunächst angesprochen wissen (Ausnahme RA).</a:t>
            </a:r>
          </a:p>
          <a:p>
            <a:pPr lvl="0"/>
            <a:endParaRPr lang="de-DE" sz="2400" dirty="0" smtClean="0"/>
          </a:p>
          <a:p>
            <a:pPr lvl="0">
              <a:buFont typeface="Courier New" pitchFamily="49" charset="0"/>
              <a:buChar char="o"/>
            </a:pPr>
            <a:r>
              <a:rPr lang="de-DE" dirty="0" smtClean="0"/>
              <a:t> Lassen Sie nach einer klug und sinnvoll gestellten Fragen ruhig etwas </a:t>
            </a:r>
            <a:r>
              <a:rPr lang="de-DE" b="1" u="sng" dirty="0" smtClean="0"/>
              <a:t>Zeit zum Nachdenken</a:t>
            </a:r>
            <a:r>
              <a:rPr lang="de-DE" dirty="0" smtClean="0"/>
              <a:t>, damit auch langsamere Schüler die Gelegenheit haben, sich zu </a:t>
            </a:r>
            <a:r>
              <a:rPr lang="de-DE" dirty="0" smtClean="0"/>
              <a:t>melden: Halten Sie das Fragezeichen aus!!!</a:t>
            </a:r>
            <a:endParaRPr lang="de-DE" sz="2400" dirty="0" smtClean="0"/>
          </a:p>
          <a:p>
            <a:endParaRPr lang="de-DE" dirty="0"/>
          </a:p>
        </p:txBody>
      </p:sp>
    </p:spTree>
    <p:extLst>
      <p:ext uri="{BB962C8B-B14F-4D97-AF65-F5344CB8AC3E}">
        <p14:creationId xmlns:p14="http://schemas.microsoft.com/office/powerpoint/2010/main" val="23389695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2. Fragen im RU</a:t>
            </a:r>
            <a:endParaRPr lang="de-DE" dirty="0"/>
          </a:p>
        </p:txBody>
      </p:sp>
      <p:sp>
        <p:nvSpPr>
          <p:cNvPr id="3" name="Textfeld 2"/>
          <p:cNvSpPr txBox="1"/>
          <p:nvPr/>
        </p:nvSpPr>
        <p:spPr>
          <a:xfrm>
            <a:off x="500034" y="1785926"/>
            <a:ext cx="8286808" cy="4278094"/>
          </a:xfrm>
          <a:prstGeom prst="rect">
            <a:avLst/>
          </a:prstGeom>
          <a:noFill/>
        </p:spPr>
        <p:txBody>
          <a:bodyPr wrap="square" rtlCol="0">
            <a:spAutoFit/>
          </a:bodyPr>
          <a:lstStyle/>
          <a:p>
            <a:pPr lvl="0"/>
            <a:r>
              <a:rPr lang="de-DE" sz="2000" b="1" dirty="0" smtClean="0">
                <a:latin typeface="+mj-lt"/>
              </a:rPr>
              <a:t>Welche Fragen sollte ich vermeiden?</a:t>
            </a:r>
          </a:p>
          <a:p>
            <a:pPr lvl="0"/>
            <a:endParaRPr lang="de-DE" dirty="0" smtClean="0"/>
          </a:p>
          <a:p>
            <a:pPr lvl="0">
              <a:buFont typeface="Courier New" pitchFamily="49" charset="0"/>
              <a:buChar char="o"/>
            </a:pPr>
            <a:r>
              <a:rPr lang="de-DE" dirty="0" smtClean="0"/>
              <a:t> Definitionsfragen oder Wertungsfragen über noch nicht geklärte Sachverhalte</a:t>
            </a:r>
            <a:r>
              <a:rPr lang="de-DE" dirty="0" smtClean="0"/>
              <a:t>, am 	besten begleitet von einem „Wisst ihr nicht, dass…“ o.ä.</a:t>
            </a:r>
            <a:endParaRPr lang="de-DE" dirty="0" smtClean="0"/>
          </a:p>
          <a:p>
            <a:pPr lvl="0">
              <a:buFont typeface="Courier New" pitchFamily="49" charset="0"/>
              <a:buChar char="o"/>
            </a:pPr>
            <a:endParaRPr lang="de-DE" dirty="0" smtClean="0"/>
          </a:p>
          <a:p>
            <a:pPr lvl="0">
              <a:buFont typeface="Courier New" pitchFamily="49" charset="0"/>
              <a:buChar char="o"/>
            </a:pPr>
            <a:r>
              <a:rPr lang="de-DE" dirty="0" smtClean="0"/>
              <a:t> Kettenfragen (auch wenn die Ausgangsfrage offensichtlich nicht verstanden </a:t>
            </a:r>
            <a:r>
              <a:rPr lang="de-DE" dirty="0" smtClean="0"/>
              <a:t>wurde</a:t>
            </a:r>
            <a:r>
              <a:rPr lang="de-DE" dirty="0" smtClean="0"/>
              <a:t>; </a:t>
            </a:r>
            <a:r>
              <a:rPr lang="de-DE" dirty="0" smtClean="0"/>
              <a:t>	lieber </a:t>
            </a:r>
            <a:r>
              <a:rPr lang="de-DE" dirty="0" smtClean="0"/>
              <a:t>neu einsetzen</a:t>
            </a:r>
            <a:r>
              <a:rPr lang="de-DE" dirty="0" smtClean="0"/>
              <a:t>), genauso wenig gleich die eigene Frage erklären</a:t>
            </a:r>
            <a:endParaRPr lang="de-DE" dirty="0" smtClean="0"/>
          </a:p>
          <a:p>
            <a:pPr lvl="0"/>
            <a:endParaRPr lang="de-DE" dirty="0" smtClean="0"/>
          </a:p>
          <a:p>
            <a:pPr lvl="0">
              <a:buFont typeface="Courier New" pitchFamily="49" charset="0"/>
              <a:buChar char="o"/>
            </a:pPr>
            <a:r>
              <a:rPr lang="de-DE" dirty="0" smtClean="0"/>
              <a:t> Suggestivfragen! (Häufig verstecken </a:t>
            </a:r>
            <a:r>
              <a:rPr lang="de-DE" dirty="0" smtClean="0"/>
              <a:t>sich diese </a:t>
            </a:r>
            <a:r>
              <a:rPr lang="de-DE" dirty="0" smtClean="0"/>
              <a:t>in „Entscheidungsfragen“, </a:t>
            </a:r>
            <a:br>
              <a:rPr lang="de-DE" dirty="0" smtClean="0"/>
            </a:br>
            <a:r>
              <a:rPr lang="de-DE" dirty="0" smtClean="0"/>
              <a:t>	z.B. Wer hat richtig gehandelt? Würdest du das auch so sehen? Wer 	von </a:t>
            </a:r>
            <a:r>
              <a:rPr lang="de-DE" dirty="0" smtClean="0"/>
              <a:t>	beiden </a:t>
            </a:r>
            <a:r>
              <a:rPr lang="de-DE" dirty="0" smtClean="0"/>
              <a:t>hat wohl Recht? usw.)</a:t>
            </a:r>
          </a:p>
          <a:p>
            <a:pPr lvl="0"/>
            <a:endParaRPr lang="de-DE" dirty="0" smtClean="0"/>
          </a:p>
          <a:p>
            <a:pPr lvl="0">
              <a:buFont typeface="Courier New" pitchFamily="49" charset="0"/>
              <a:buChar char="o"/>
            </a:pPr>
            <a:r>
              <a:rPr lang="de-DE" dirty="0" smtClean="0"/>
              <a:t> </a:t>
            </a:r>
            <a:r>
              <a:rPr lang="de-DE" dirty="0" smtClean="0"/>
              <a:t>Fragen oder Aufforderungen, </a:t>
            </a:r>
            <a:r>
              <a:rPr lang="de-DE" dirty="0" smtClean="0"/>
              <a:t>die dem Schüler ein Bekenntnis oder die Preisgabe der </a:t>
            </a:r>
            <a:r>
              <a:rPr lang="de-DE" dirty="0" smtClean="0"/>
              <a:t>	persönlichen Situation </a:t>
            </a:r>
            <a:r>
              <a:rPr lang="de-DE" dirty="0" smtClean="0"/>
              <a:t>abverlangen.</a:t>
            </a:r>
          </a:p>
          <a:p>
            <a:endParaRPr lang="de-DE" dirty="0"/>
          </a:p>
        </p:txBody>
      </p:sp>
    </p:spTree>
    <p:extLst>
      <p:ext uri="{BB962C8B-B14F-4D97-AF65-F5344CB8AC3E}">
        <p14:creationId xmlns:p14="http://schemas.microsoft.com/office/powerpoint/2010/main" val="26648790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2. Fragen im RU</a:t>
            </a:r>
            <a:endParaRPr lang="de-DE" dirty="0"/>
          </a:p>
        </p:txBody>
      </p:sp>
      <p:sp>
        <p:nvSpPr>
          <p:cNvPr id="3" name="Textfeld 2"/>
          <p:cNvSpPr txBox="1"/>
          <p:nvPr/>
        </p:nvSpPr>
        <p:spPr>
          <a:xfrm>
            <a:off x="500034" y="1714488"/>
            <a:ext cx="8215370" cy="3170099"/>
          </a:xfrm>
          <a:prstGeom prst="rect">
            <a:avLst/>
          </a:prstGeom>
          <a:noFill/>
        </p:spPr>
        <p:txBody>
          <a:bodyPr wrap="square" rtlCol="0">
            <a:spAutoFit/>
          </a:bodyPr>
          <a:lstStyle/>
          <a:p>
            <a:r>
              <a:rPr lang="de-DE" sz="2000" b="1" dirty="0" smtClean="0">
                <a:latin typeface="+mj-lt"/>
              </a:rPr>
              <a:t>Wie sollte ich nicht fragen?</a:t>
            </a:r>
          </a:p>
          <a:p>
            <a:endParaRPr lang="de-DE" dirty="0" smtClean="0"/>
          </a:p>
          <a:p>
            <a:pPr lvl="0">
              <a:buFont typeface="Courier New" pitchFamily="49" charset="0"/>
              <a:buChar char="o"/>
            </a:pPr>
            <a:r>
              <a:rPr lang="de-DE" dirty="0" smtClean="0"/>
              <a:t> keine Ergänzungsfragen in Art eines Lückentextes (Maria ist die Mutter von?)</a:t>
            </a:r>
          </a:p>
          <a:p>
            <a:pPr lvl="0"/>
            <a:endParaRPr lang="de-DE" dirty="0" smtClean="0"/>
          </a:p>
          <a:p>
            <a:pPr lvl="0">
              <a:buFont typeface="Courier New" pitchFamily="49" charset="0"/>
              <a:buChar char="o"/>
            </a:pPr>
            <a:r>
              <a:rPr lang="de-DE" dirty="0" smtClean="0"/>
              <a:t> keine Inversionen (Maria ist die Mutter von wem?)</a:t>
            </a:r>
          </a:p>
          <a:p>
            <a:pPr lvl="0"/>
            <a:endParaRPr lang="de-DE" dirty="0" smtClean="0"/>
          </a:p>
          <a:p>
            <a:pPr lvl="0">
              <a:buFont typeface="Courier New" pitchFamily="49" charset="0"/>
              <a:buChar char="o"/>
            </a:pPr>
            <a:r>
              <a:rPr lang="de-DE" dirty="0" smtClean="0"/>
              <a:t> kein Frageschnellfeuer (vgl. Kettenfragen), </a:t>
            </a:r>
            <a:br>
              <a:rPr lang="de-DE" dirty="0" smtClean="0"/>
            </a:br>
            <a:r>
              <a:rPr lang="de-DE" dirty="0" smtClean="0"/>
              <a:t>	das den Schülern keine Gelegenheit zum Nachdenken gibt,</a:t>
            </a:r>
          </a:p>
          <a:p>
            <a:pPr lvl="0">
              <a:buFont typeface="Courier New" pitchFamily="49" charset="0"/>
              <a:buChar char="o"/>
            </a:pPr>
            <a:endParaRPr lang="de-DE" dirty="0" smtClean="0"/>
          </a:p>
          <a:p>
            <a:pPr lvl="0">
              <a:buFont typeface="Courier New" pitchFamily="49" charset="0"/>
              <a:buChar char="o"/>
            </a:pPr>
            <a:r>
              <a:rPr lang="de-DE" dirty="0" smtClean="0"/>
              <a:t> keine Füllfragen während anderer Arbeitsphasen (GA, TA, HE)</a:t>
            </a:r>
          </a:p>
          <a:p>
            <a:endParaRPr lang="de-DE" dirty="0"/>
          </a:p>
        </p:txBody>
      </p:sp>
    </p:spTree>
    <p:extLst>
      <p:ext uri="{BB962C8B-B14F-4D97-AF65-F5344CB8AC3E}">
        <p14:creationId xmlns:p14="http://schemas.microsoft.com/office/powerpoint/2010/main" val="1274937020"/>
      </p:ext>
    </p:extLst>
  </p:cSld>
  <p:clrMapOvr>
    <a:masterClrMapping/>
  </p:clrMapOvr>
  <p:timing>
    <p:tnLst>
      <p:par>
        <p:cTn id="1" dur="indefinite" restart="never" nodeType="tmRoot"/>
      </p:par>
    </p:tnLst>
  </p:timing>
</p:sld>
</file>

<file path=ppt/theme/theme1.xml><?xml version="1.0" encoding="utf-8"?>
<a:theme xmlns:a="http://schemas.openxmlformats.org/drawingml/2006/main" name="Rückblick">
  <a:themeElements>
    <a:clrScheme name="Rückblick">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Rückblick">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ückblick">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02006FA4-1611-4B07-AF7F-85CF6D20EB3E}"/>
    </a:ext>
  </a:extLst>
</a:theme>
</file>

<file path=docProps/app.xml><?xml version="1.0" encoding="utf-8"?>
<Properties xmlns="http://schemas.openxmlformats.org/officeDocument/2006/extended-properties" xmlns:vt="http://schemas.openxmlformats.org/officeDocument/2006/docPropsVTypes">
  <Template>Retrospect</Template>
  <TotalTime>0</TotalTime>
  <Words>1494</Words>
  <Application>Microsoft Office PowerPoint</Application>
  <PresentationFormat>Bildschirmpräsentation (4:3)</PresentationFormat>
  <Paragraphs>256</Paragraphs>
  <Slides>22</Slides>
  <Notes>0</Notes>
  <HiddenSlides>0</HiddenSlides>
  <MMClips>0</MMClips>
  <ScaleCrop>false</ScaleCrop>
  <HeadingPairs>
    <vt:vector size="6" baseType="variant">
      <vt:variant>
        <vt:lpstr>Verwendete Schriftarten</vt:lpstr>
      </vt:variant>
      <vt:variant>
        <vt:i4>7</vt:i4>
      </vt:variant>
      <vt:variant>
        <vt:lpstr>Design</vt:lpstr>
      </vt:variant>
      <vt:variant>
        <vt:i4>1</vt:i4>
      </vt:variant>
      <vt:variant>
        <vt:lpstr>Folientitel</vt:lpstr>
      </vt:variant>
      <vt:variant>
        <vt:i4>22</vt:i4>
      </vt:variant>
    </vt:vector>
  </HeadingPairs>
  <TitlesOfParts>
    <vt:vector size="30" baseType="lpstr">
      <vt:lpstr>Arial</vt:lpstr>
      <vt:lpstr>Calibri</vt:lpstr>
      <vt:lpstr>Calibri Light</vt:lpstr>
      <vt:lpstr>Courier New</vt:lpstr>
      <vt:lpstr>Garamond</vt:lpstr>
      <vt:lpstr>Times New Roman</vt:lpstr>
      <vt:lpstr>Wingdings</vt:lpstr>
      <vt:lpstr>Rückblick</vt:lpstr>
      <vt:lpstr>PowerPoint-Präsentation</vt:lpstr>
      <vt:lpstr>1. Organisatorisches</vt:lpstr>
      <vt:lpstr>Lehrversuche - Übersicht</vt:lpstr>
      <vt:lpstr>2. Fragen im RU</vt:lpstr>
      <vt:lpstr>2. Fragen im RU</vt:lpstr>
      <vt:lpstr>2. Fragen / Operatoren im RU</vt:lpstr>
      <vt:lpstr>2. Fragen im RU</vt:lpstr>
      <vt:lpstr>2. Fragen im RU</vt:lpstr>
      <vt:lpstr>2. Fragen im RU</vt:lpstr>
      <vt:lpstr>2. Fragen im RU</vt:lpstr>
      <vt:lpstr>2. Fragen im RU</vt:lpstr>
      <vt:lpstr>3. Blick in den LehrplanPLUS:  KR7 Lernbereich: 1 Auf dem Weg zu mir selbst: Herausforderungen im Jugendalter (ca. 10 Std.)</vt:lpstr>
      <vt:lpstr>KR7 Lernbereich 1: Auf dem Weg zu mir selbst: Herausforderungen im Jugendalter (ca. 10 Std.)</vt:lpstr>
      <vt:lpstr>PowerPoint-Präsentation</vt:lpstr>
      <vt:lpstr>PowerPoint-Präsentation</vt:lpstr>
      <vt:lpstr>PowerPoint-Präsentation</vt:lpstr>
      <vt:lpstr>PowerPoint-Präsentation</vt:lpstr>
      <vt:lpstr>4. Leistungserhebung im RU</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Gerald Mackenrodt</dc:creator>
  <cp:lastModifiedBy>Gerald Mackenrodt</cp:lastModifiedBy>
  <cp:revision>65</cp:revision>
  <dcterms:created xsi:type="dcterms:W3CDTF">2008-09-18T17:53:13Z</dcterms:created>
  <dcterms:modified xsi:type="dcterms:W3CDTF">2017-10-15T16:58:59Z</dcterms:modified>
</cp:coreProperties>
</file>