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77" r:id="rId4"/>
    <p:sldId id="262" r:id="rId5"/>
    <p:sldId id="289" r:id="rId6"/>
    <p:sldId id="290" r:id="rId7"/>
    <p:sldId id="291" r:id="rId8"/>
    <p:sldId id="293" r:id="rId9"/>
    <p:sldId id="278" r:id="rId10"/>
    <p:sldId id="279" r:id="rId11"/>
    <p:sldId id="280" r:id="rId12"/>
    <p:sldId id="292" r:id="rId13"/>
    <p:sldId id="281" r:id="rId14"/>
    <p:sldId id="282" r:id="rId15"/>
    <p:sldId id="283" r:id="rId16"/>
    <p:sldId id="284" r:id="rId17"/>
    <p:sldId id="285" r:id="rId18"/>
    <p:sldId id="286" r:id="rId19"/>
    <p:sldId id="263" r:id="rId20"/>
    <p:sldId id="264" r:id="rId21"/>
    <p:sldId id="265" r:id="rId22"/>
    <p:sldId id="266" r:id="rId23"/>
    <p:sldId id="267"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23.10.2017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23.10.2017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23.10.2017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161329" y="4725144"/>
            <a:ext cx="2956900" cy="369332"/>
          </a:xfrm>
          <a:prstGeom prst="rect">
            <a:avLst/>
          </a:prstGeom>
          <a:noFill/>
        </p:spPr>
        <p:txBody>
          <a:bodyPr wrap="none" rtlCol="0">
            <a:spAutoFit/>
          </a:bodyPr>
          <a:lstStyle/>
          <a:p>
            <a:r>
              <a:rPr lang="de-DE" dirty="0"/>
              <a:t>6. Fachsitzung am 16.10.2017</a:t>
            </a:r>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a:t>
            </a:r>
            <a:r>
              <a:rPr lang="de-DE" dirty="0" smtClean="0"/>
              <a:t>. </a:t>
            </a:r>
            <a:r>
              <a:rPr lang="de-DE" dirty="0" smtClean="0"/>
              <a:t>Religion erleben</a:t>
            </a:r>
            <a:endParaRPr lang="de-DE" dirty="0"/>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smtClean="0"/>
              <a:t>Deutungs- und Partizipationskompetenz</a:t>
            </a:r>
          </a:p>
          <a:p>
            <a:pPr>
              <a:buFontTx/>
              <a:buChar char="-"/>
            </a:pPr>
            <a:r>
              <a:rPr lang="de-DE" dirty="0" smtClean="0"/>
              <a:t>Primäres Reflexionsmodell heute nicht mehr tragfähig: Erfahrungserweiterung und Deutung von Erfahrungen müssen als Aufgaben des </a:t>
            </a:r>
            <a:r>
              <a:rPr lang="de-DE" dirty="0" smtClean="0"/>
              <a:t>RU wahrgenommen werden</a:t>
            </a:r>
            <a:endParaRPr lang="de-DE" dirty="0" smtClean="0"/>
          </a:p>
          <a:p>
            <a:pPr>
              <a:buFontTx/>
              <a:buChar char="-"/>
            </a:pPr>
            <a:r>
              <a:rPr lang="de-DE" dirty="0" smtClean="0"/>
              <a:t> Wenn Voraussetzungen der lernenden Schüler ernst genommen werden, dann müssen neben reflexiven auch andere Präsentationsformen im RU gewählt werden.</a:t>
            </a:r>
          </a:p>
          <a:p>
            <a:pPr>
              <a:buFontTx/>
              <a:buChar char="-"/>
            </a:pPr>
            <a:endParaRPr lang="de-DE" dirty="0" smtClean="0"/>
          </a:p>
          <a:p>
            <a:r>
              <a:rPr lang="de-DE" b="1" u="sng" dirty="0" smtClean="0"/>
              <a:t>Chancen eines praktischen Lernens im RU </a:t>
            </a:r>
            <a:r>
              <a:rPr lang="de-DE" dirty="0" smtClean="0"/>
              <a:t>(nach Matthias Bahr, 2000):</a:t>
            </a:r>
          </a:p>
          <a:p>
            <a:pPr>
              <a:buFontTx/>
              <a:buChar char="-"/>
            </a:pPr>
            <a:r>
              <a:rPr lang="de-DE" dirty="0" smtClean="0"/>
              <a:t> Dem Glauben als dem „Glauben in der Konkretion“ begegnen</a:t>
            </a:r>
          </a:p>
          <a:p>
            <a:pPr>
              <a:buFontTx/>
              <a:buChar char="-"/>
            </a:pPr>
            <a:r>
              <a:rPr lang="de-DE" dirty="0" smtClean="0"/>
              <a:t> Gestaltungskraft des Glaubens für das Handeln erleben</a:t>
            </a:r>
          </a:p>
          <a:p>
            <a:pPr>
              <a:buFontTx/>
              <a:buChar char="-"/>
            </a:pPr>
            <a:r>
              <a:rPr lang="de-DE" dirty="0" smtClean="0"/>
              <a:t> Solidarische und emanzipatorische Grundperspektive des Glaubens wahrnehmen</a:t>
            </a:r>
          </a:p>
          <a:p>
            <a:pPr>
              <a:buFontTx/>
              <a:buChar char="-"/>
            </a:pPr>
            <a:r>
              <a:rPr lang="de-DE" dirty="0" smtClean="0"/>
              <a:t> An der Überwindung der Diskrepanz von Urteilen und Handeln arbeiten</a:t>
            </a:r>
          </a:p>
          <a:p>
            <a:pPr>
              <a:buFontTx/>
              <a:buChar char="-"/>
            </a:pPr>
            <a:r>
              <a:rPr lang="de-DE" dirty="0" smtClean="0"/>
              <a:t> Kirche als „Kirche in der Welt“ verstehen lernen</a:t>
            </a:r>
          </a:p>
          <a:p>
            <a:pPr>
              <a:buFontTx/>
              <a:buChar char="-"/>
            </a:pPr>
            <a:r>
              <a:rPr lang="de-DE" dirty="0" smtClean="0"/>
              <a:t> Im schöpferischen Handeln sein Menschsein vollziehen</a:t>
            </a:r>
            <a:endParaRPr lang="de-DE" dirty="0"/>
          </a:p>
        </p:txBody>
      </p:sp>
    </p:spTree>
    <p:extLst>
      <p:ext uri="{BB962C8B-B14F-4D97-AF65-F5344CB8AC3E}">
        <p14:creationId xmlns:p14="http://schemas.microsoft.com/office/powerpoint/2010/main" val="2619894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Deutungs-Kompetenz</a:t>
            </a:r>
            <a:endParaRPr lang="de-DE" dirty="0"/>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Partizipations-Kompetenz</a:t>
            </a:r>
            <a:endParaRPr lang="de-DE" dirty="0"/>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ermöglicht tieferes Verständnis des eigenen und fremden Handelns</a:t>
            </a:r>
            <a:endParaRPr lang="de-DE" sz="1600" dirty="0"/>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erweiterte Erfahrung und Wissen</a:t>
            </a:r>
            <a:endParaRPr lang="de-DE" sz="1600" dirty="0"/>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Religionsunterricht</a:t>
            </a:r>
            <a:endParaRPr lang="de-DE" dirty="0">
              <a:solidFill>
                <a:schemeClr val="tx1"/>
              </a:solidFill>
            </a:endParaRP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Religiöse Kompetenz: „Wissen mit Erfahrungen erweitern“</a:t>
            </a:r>
            <a:endParaRPr lang="de-DE" dirty="0">
              <a:solidFill>
                <a:schemeClr val="tx1"/>
              </a:solidFill>
            </a:endParaRP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smtClean="0"/>
              <a:t>Mendl</a:t>
            </a:r>
            <a:r>
              <a:rPr lang="de-DE" sz="1100" dirty="0" smtClean="0"/>
              <a:t>, S.28</a:t>
            </a:r>
            <a:endParaRPr lang="de-DE" sz="1100" dirty="0"/>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smtClean="0"/>
              <a:t>These Hans </a:t>
            </a:r>
            <a:r>
              <a:rPr lang="de-DE" dirty="0" err="1" smtClean="0"/>
              <a:t>Mendls</a:t>
            </a:r>
            <a:r>
              <a:rPr lang="de-DE" dirty="0" smtClean="0"/>
              <a:t>:</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smtClean="0">
                <a:latin typeface="Lucida Sans Unicode" pitchFamily="34" charset="0"/>
                <a:cs typeface="Lucida Sans Unicode" pitchFamily="34" charset="0"/>
              </a:rPr>
              <a:t>Reflexionsmodell</a:t>
            </a:r>
            <a:r>
              <a:rPr lang="de-DE" sz="2400" dirty="0" smtClean="0">
                <a:latin typeface="Lucida Sans Unicode" pitchFamily="34" charset="0"/>
                <a:cs typeface="Lucida Sans Unicode" pitchFamily="34" charset="0"/>
              </a:rPr>
              <a:t> schulischen Lernens heute als </a:t>
            </a:r>
            <a:r>
              <a:rPr lang="de-DE" sz="2400" dirty="0" err="1" smtClean="0">
                <a:latin typeface="Lucida Sans Unicode" pitchFamily="34" charset="0"/>
                <a:cs typeface="Lucida Sans Unicode" pitchFamily="34" charset="0"/>
              </a:rPr>
              <a:t>defizient</a:t>
            </a:r>
            <a:r>
              <a:rPr lang="de-DE" sz="2400" dirty="0" smtClean="0">
                <a:latin typeface="Lucida Sans Unicode" pitchFamily="34" charset="0"/>
                <a:cs typeface="Lucida Sans Unicode" pitchFamily="34" charset="0"/>
              </a:rPr>
              <a:t>; es sollte deshalb mit </a:t>
            </a:r>
            <a:r>
              <a:rPr lang="de-DE" sz="2400" b="1" dirty="0" smtClean="0">
                <a:latin typeface="Lucida Sans Unicode" pitchFamily="34" charset="0"/>
                <a:cs typeface="Lucida Sans Unicode" pitchFamily="34" charset="0"/>
              </a:rPr>
              <a:t>inszenierenden Elementen ergänzt </a:t>
            </a:r>
            <a:r>
              <a:rPr lang="de-DE" sz="2400" dirty="0" smtClean="0">
                <a:latin typeface="Lucida Sans Unicode" pitchFamily="34" charset="0"/>
                <a:cs typeface="Lucida Sans Unicode" pitchFamily="34" charset="0"/>
              </a:rPr>
              <a:t>– nicht durch sie ersetzt! – werden.“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1155285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smtClean="0"/>
              <a:t>Hans Schmid:</a:t>
            </a:r>
          </a:p>
          <a:p>
            <a:endParaRPr lang="de-DE" dirty="0" smtClean="0"/>
          </a:p>
          <a:p>
            <a:r>
              <a:rPr lang="de-DE" sz="2400" dirty="0" smtClean="0">
                <a:latin typeface="Lucida Sans Unicode" pitchFamily="34" charset="0"/>
                <a:cs typeface="Lucida Sans Unicode" pitchFamily="34" charset="0"/>
              </a:rPr>
              <a:t>„die dissoziativen (»reden über«) mit assoziativen (»reden mit«) Elementen ergänzen“</a:t>
            </a:r>
            <a:endParaRPr lang="de-DE" sz="2400" dirty="0">
              <a:latin typeface="Lucida Sans Unicode" pitchFamily="34" charset="0"/>
              <a:cs typeface="Lucida Sans Unicode" pitchFamily="34" charset="0"/>
            </a:endParaRP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smtClean="0">
                <a:latin typeface="Arial" pitchFamily="34" charset="0"/>
                <a:cs typeface="Arial" pitchFamily="34" charset="0"/>
              </a:rPr>
              <a:t>Ignatius von Loyola (Exerzitien):</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»Nicht das Vielwissen sättigt die Seele und gibt ihr Genüge, sondern das Fühlen und Kosten der Dinge von innen.«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3867326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smtClean="0"/>
              <a:t>Wortherkunft, Wortbedeutung</a:t>
            </a:r>
          </a:p>
          <a:p>
            <a:r>
              <a:rPr lang="de-DE" dirty="0" smtClean="0"/>
              <a:t>- </a:t>
            </a:r>
            <a:r>
              <a:rPr lang="de-DE" i="1" dirty="0" smtClean="0"/>
              <a:t>per </a:t>
            </a:r>
            <a:r>
              <a:rPr lang="de-DE" i="1" dirty="0" err="1" smtClean="0"/>
              <a:t>formam</a:t>
            </a:r>
            <a:r>
              <a:rPr lang="de-DE" i="1" dirty="0" smtClean="0"/>
              <a:t> (lat.): durch die Form</a:t>
            </a:r>
          </a:p>
          <a:p>
            <a:r>
              <a:rPr lang="de-DE" dirty="0" smtClean="0"/>
              <a:t>- </a:t>
            </a:r>
            <a:r>
              <a:rPr lang="de-DE" i="1" dirty="0" err="1" smtClean="0"/>
              <a:t>to</a:t>
            </a:r>
            <a:r>
              <a:rPr lang="de-DE" i="1" dirty="0" smtClean="0"/>
              <a:t> </a:t>
            </a:r>
            <a:r>
              <a:rPr lang="de-DE" i="1" dirty="0" err="1" smtClean="0"/>
              <a:t>perform</a:t>
            </a:r>
            <a:r>
              <a:rPr lang="de-DE" i="1" dirty="0" smtClean="0"/>
              <a:t> (engl.): etwas tun, aufführen, „in eine Handlung umsetzen“</a:t>
            </a:r>
          </a:p>
          <a:p>
            <a:r>
              <a:rPr lang="en-US" dirty="0" smtClean="0"/>
              <a:t>- </a:t>
            </a:r>
            <a:r>
              <a:rPr lang="en-US" i="1" dirty="0" err="1" smtClean="0"/>
              <a:t>performativ</a:t>
            </a:r>
            <a:r>
              <a:rPr lang="en-US" i="1" dirty="0" smtClean="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smtClean="0">
                <a:latin typeface="+mj-lt"/>
              </a:rPr>
              <a:t>Performativer Religionsunterricht</a:t>
            </a:r>
            <a:endParaRPr lang="de-DE" sz="2400" b="1" dirty="0">
              <a:latin typeface="+mj-lt"/>
            </a:endParaRP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smtClean="0"/>
              <a:t>Performativer Religionsunterricht:</a:t>
            </a:r>
          </a:p>
          <a:p>
            <a:r>
              <a:rPr lang="de-DE" dirty="0" smtClean="0"/>
              <a:t>- Religiöse Inhalte werden durch eine Inszenierung in eine bestimmte Form 	gebracht</a:t>
            </a:r>
          </a:p>
          <a:p>
            <a:pPr>
              <a:buFontTx/>
              <a:buChar char="-"/>
            </a:pPr>
            <a:r>
              <a:rPr lang="de-DE" dirty="0" smtClean="0"/>
              <a:t> Mehr als Reden über Religion</a:t>
            </a:r>
          </a:p>
          <a:p>
            <a:pPr>
              <a:buFontTx/>
              <a:buChar char="-"/>
            </a:pPr>
            <a:r>
              <a:rPr lang="de-DE" dirty="0" smtClean="0"/>
              <a:t> Körper und Raum werden im Religionsunterricht „inszeniert“</a:t>
            </a:r>
            <a:endParaRPr lang="de-DE" dirty="0"/>
          </a:p>
        </p:txBody>
      </p:sp>
    </p:spTree>
    <p:extLst>
      <p:ext uri="{BB962C8B-B14F-4D97-AF65-F5344CB8AC3E}">
        <p14:creationId xmlns:p14="http://schemas.microsoft.com/office/powerpoint/2010/main" val="263366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smtClean="0">
                <a:latin typeface="+mj-lt"/>
              </a:rPr>
              <a:t>Performance</a:t>
            </a:r>
          </a:p>
          <a:p>
            <a:r>
              <a:rPr lang="de-DE" dirty="0" smtClean="0"/>
              <a:t>- Stammt aus dem Bereich der Kommunikationswissenschaft</a:t>
            </a:r>
          </a:p>
          <a:p>
            <a:pPr>
              <a:buFontTx/>
              <a:buChar char="-"/>
            </a:pPr>
            <a:r>
              <a:rPr lang="de-DE" dirty="0" smtClean="0"/>
              <a:t> Überwiegend im Theater bei Sprechakten zu finden:</a:t>
            </a:r>
          </a:p>
          <a:p>
            <a:r>
              <a:rPr lang="de-DE" dirty="0" smtClean="0"/>
              <a:t>	durch eine sprachliche Handlung setzt mit dem Verlauten bereits eine 	Wirklichkeit mit ein</a:t>
            </a:r>
          </a:p>
          <a:p>
            <a:endParaRPr lang="de-DE" dirty="0" smtClean="0"/>
          </a:p>
          <a:p>
            <a:r>
              <a:rPr lang="de-DE" dirty="0" smtClean="0"/>
              <a:t>- Inszenierung:</a:t>
            </a:r>
          </a:p>
          <a:p>
            <a:r>
              <a:rPr lang="de-DE" dirty="0" smtClean="0"/>
              <a:t>	- Verwandlung von Texten in Sprechakte</a:t>
            </a:r>
          </a:p>
          <a:p>
            <a:r>
              <a:rPr lang="de-DE" dirty="0" smtClean="0"/>
              <a:t>	- ein Vorgang, bei dem etwas „in Form“ kommt</a:t>
            </a:r>
          </a:p>
        </p:txBody>
      </p:sp>
    </p:spTree>
    <p:extLst>
      <p:ext uri="{BB962C8B-B14F-4D97-AF65-F5344CB8AC3E}">
        <p14:creationId xmlns:p14="http://schemas.microsoft.com/office/powerpoint/2010/main" val="3674840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smtClean="0">
                <a:latin typeface="+mj-lt"/>
              </a:rPr>
              <a:t>Konsequenzen für einen performativen RU</a:t>
            </a:r>
          </a:p>
          <a:p>
            <a:r>
              <a:rPr lang="de-DE" sz="2000" b="1" dirty="0" smtClean="0">
                <a:latin typeface="+mj-lt"/>
              </a:rPr>
              <a:t>„Inszenierungsfelder“ (</a:t>
            </a:r>
            <a:r>
              <a:rPr lang="de-DE" sz="2000" b="1" dirty="0" err="1" smtClean="0">
                <a:latin typeface="+mj-lt"/>
              </a:rPr>
              <a:t>Mendl</a:t>
            </a:r>
            <a:r>
              <a:rPr lang="de-DE" sz="2000" b="1" dirty="0" smtClean="0">
                <a:latin typeface="+mj-lt"/>
              </a:rPr>
              <a:t>)</a:t>
            </a:r>
          </a:p>
          <a:p>
            <a:endParaRPr lang="de-DE" dirty="0" smtClean="0"/>
          </a:p>
          <a:p>
            <a:pPr>
              <a:buFontTx/>
              <a:buChar char="-"/>
            </a:pPr>
            <a:r>
              <a:rPr lang="de-DE" dirty="0" smtClean="0"/>
              <a:t>nicht nur »über« Religion sprechen, sondern das Fach so konzipieren, dass Kinder und Jugendliche mit ihren Fragen und Bedürfnissen im Mittelpunkt stehen</a:t>
            </a:r>
          </a:p>
          <a:p>
            <a:pPr>
              <a:buFontTx/>
              <a:buChar char="-"/>
            </a:pPr>
            <a:r>
              <a:rPr lang="de-DE" dirty="0" smtClean="0"/>
              <a:t>nicht nur »über« Gemeinde und Gemeinschaft etc. sprechen, sondern Gemeinschaft auf jugendgemäße Weise inszenieren</a:t>
            </a:r>
          </a:p>
          <a:p>
            <a:pPr>
              <a:buFontTx/>
              <a:buChar char="-"/>
            </a:pPr>
            <a:r>
              <a:rPr lang="de-DE" dirty="0" smtClean="0"/>
              <a:t>nicht nur »über« Moral diskutieren, sondern ethisches Verhalten einüben</a:t>
            </a:r>
          </a:p>
          <a:p>
            <a:pPr>
              <a:buFontTx/>
              <a:buChar char="-"/>
            </a:pPr>
            <a:r>
              <a:rPr lang="de-DE" dirty="0" smtClean="0"/>
              <a:t>nicht nur »über« Kirchen nachdenken, sondern in Kirchen Haltungen, Lieder, Riten ausprobieren</a:t>
            </a:r>
          </a:p>
          <a:p>
            <a:pPr>
              <a:buFontTx/>
              <a:buChar char="-"/>
            </a:pPr>
            <a:r>
              <a:rPr lang="de-DE" dirty="0" smtClean="0"/>
              <a:t>nicht nur »über« Meditation reden, sondern meditative Elemente erproben</a:t>
            </a:r>
          </a:p>
          <a:p>
            <a:pPr>
              <a:buFontTx/>
              <a:buChar char="-"/>
            </a:pPr>
            <a:r>
              <a:rPr lang="de-DE" dirty="0" smtClean="0"/>
              <a:t>nicht nur »über« Gebet und Liturgie sprechen, sondern zum experimentellen Beten und liturgischen Handeln anleiten und diese Erfahrung auch reflektieren</a:t>
            </a:r>
          </a:p>
          <a:p>
            <a:pPr>
              <a:buFontTx/>
              <a:buChar char="-"/>
            </a:pPr>
            <a:r>
              <a:rPr lang="de-DE" dirty="0" smtClean="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smtClean="0"/>
              <a:t>nicht nur »über« religiöse Kunstwerke reden, sondern selbst dem Glauben einen künstlerischen Ausdruck verleihen</a:t>
            </a:r>
          </a:p>
          <a:p>
            <a:pPr>
              <a:buFontTx/>
              <a:buChar char="-"/>
            </a:pPr>
            <a:r>
              <a:rPr lang="de-DE" dirty="0" smtClean="0"/>
              <a:t>nicht nur etwas »über« andere Religionen kennen lernen, sondern Menschen einer anderen Religion begegnen</a:t>
            </a:r>
          </a:p>
          <a:p>
            <a:pPr>
              <a:buFontTx/>
              <a:buChar char="-"/>
            </a:pPr>
            <a:r>
              <a:rPr lang="de-DE" dirty="0" smtClean="0"/>
              <a:t>nicht nur »über« Sakramente und ihre Symbole und Symbolhandlungen sprechen, sondern die heilsam Bedeutung ritueller Handlungen (»</a:t>
            </a:r>
            <a:r>
              <a:rPr lang="de-DE" dirty="0" err="1" smtClean="0"/>
              <a:t>to</a:t>
            </a:r>
            <a:r>
              <a:rPr lang="de-DE" dirty="0" smtClean="0"/>
              <a:t> </a:t>
            </a:r>
            <a:r>
              <a:rPr lang="en-US" dirty="0" smtClean="0"/>
              <a:t>do things with words«) </a:t>
            </a:r>
            <a:r>
              <a:rPr lang="en-US" dirty="0" err="1" smtClean="0"/>
              <a:t>erspüren</a:t>
            </a:r>
            <a:endParaRPr lang="en-US" dirty="0" smtClean="0"/>
          </a:p>
          <a:p>
            <a:pPr>
              <a:buFontTx/>
              <a:buChar char="-"/>
            </a:pPr>
            <a:r>
              <a:rPr lang="de-DE" dirty="0" smtClean="0"/>
              <a:t>sich nicht nur »über« Mönche, andere exotische Christen oder </a:t>
            </a:r>
            <a:r>
              <a:rPr lang="de-DE" dirty="0" err="1" smtClean="0"/>
              <a:t>local</a:t>
            </a:r>
            <a:r>
              <a:rPr lang="de-DE" dirty="0" smtClean="0"/>
              <a:t> </a:t>
            </a:r>
            <a:r>
              <a:rPr lang="de-DE" dirty="0" err="1" smtClean="0"/>
              <a:t>heroes</a:t>
            </a:r>
            <a:r>
              <a:rPr lang="de-DE" dirty="0" smtClean="0"/>
              <a:t> wundern, sondern in der Begegnung Nähe und Distanz spüren</a:t>
            </a:r>
          </a:p>
          <a:p>
            <a:pPr>
              <a:buFontTx/>
              <a:buChar char="-"/>
            </a:pPr>
            <a:r>
              <a:rPr lang="de-DE" dirty="0" smtClean="0"/>
              <a:t>nicht nur »über« vergangene Geschichte etwas nachlesen, sondern Erinnerungsorte aufsuchen</a:t>
            </a:r>
            <a:endParaRPr lang="de-DE" dirty="0"/>
          </a:p>
        </p:txBody>
      </p:sp>
    </p:spTree>
    <p:extLst>
      <p:ext uri="{BB962C8B-B14F-4D97-AF65-F5344CB8AC3E}">
        <p14:creationId xmlns:p14="http://schemas.microsoft.com/office/powerpoint/2010/main" val="4010176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a:t>Vorbereitung einer Leistungserhebung im Sinne der Kriterien der einheitlichen Prüfungsanforderungen der KMK:</a:t>
            </a:r>
          </a:p>
          <a:p>
            <a:endParaRPr lang="de-DE" dirty="0"/>
          </a:p>
          <a:p>
            <a:pPr marL="285750" indent="-285750">
              <a:buFontTx/>
              <a:buChar char="-"/>
            </a:pPr>
            <a:r>
              <a:rPr lang="de-DE" dirty="0"/>
              <a:t>Drei Anforderungsbereiche</a:t>
            </a:r>
          </a:p>
          <a:p>
            <a:pPr marL="285750" indent="-285750">
              <a:buFontTx/>
              <a:buChar char="-"/>
            </a:pPr>
            <a:r>
              <a:rPr lang="de-DE" dirty="0"/>
              <a:t>Berücksichtigung bei Stegreifaufgaben etc.</a:t>
            </a:r>
          </a:p>
          <a:p>
            <a:pPr marL="285750" indent="-285750">
              <a:buFontTx/>
              <a:buChar char="-"/>
            </a:pPr>
            <a:r>
              <a:rPr lang="de-DE" dirty="0"/>
              <a:t>Kompetenzorientierte Ausrichtung berücksichtigen: keine reinen Wissensabfragen</a:t>
            </a:r>
          </a:p>
        </p:txBody>
      </p:sp>
      <p:sp>
        <p:nvSpPr>
          <p:cNvPr id="3" name="Titel 2"/>
          <p:cNvSpPr>
            <a:spLocks noGrp="1"/>
          </p:cNvSpPr>
          <p:nvPr>
            <p:ph type="title"/>
          </p:nvPr>
        </p:nvSpPr>
        <p:spPr/>
        <p:txBody>
          <a:bodyPr/>
          <a:lstStyle/>
          <a:p>
            <a:r>
              <a:rPr lang="de-DE" sz="3600" dirty="0"/>
              <a:t>4. Leistungserhebung im RU</a:t>
            </a:r>
          </a:p>
        </p:txBody>
      </p:sp>
    </p:spTree>
    <p:extLst>
      <p:ext uri="{BB962C8B-B14F-4D97-AF65-F5344CB8AC3E}">
        <p14:creationId xmlns:p14="http://schemas.microsoft.com/office/powerpoint/2010/main" val="33452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1. Organisatorisches</a:t>
            </a:r>
          </a:p>
        </p:txBody>
      </p:sp>
      <p:sp>
        <p:nvSpPr>
          <p:cNvPr id="4" name="Textfeld 3"/>
          <p:cNvSpPr txBox="1"/>
          <p:nvPr/>
        </p:nvSpPr>
        <p:spPr>
          <a:xfrm>
            <a:off x="611560" y="2276872"/>
            <a:ext cx="7920880" cy="923330"/>
          </a:xfrm>
          <a:prstGeom prst="rect">
            <a:avLst/>
          </a:prstGeom>
          <a:noFill/>
        </p:spPr>
        <p:txBody>
          <a:bodyPr wrap="square" rtlCol="0">
            <a:spAutoFit/>
          </a:bodyPr>
          <a:lstStyle/>
          <a:p>
            <a:pPr marL="342900" indent="-342900">
              <a:buAutoNum type="arabicParenBoth"/>
            </a:pPr>
            <a:r>
              <a:rPr lang="de-DE" dirty="0" smtClean="0"/>
              <a:t>Termine in dieser Woche: Mittwoch keine Seminarsitzung!</a:t>
            </a:r>
            <a:endParaRPr lang="de-DE" dirty="0"/>
          </a:p>
          <a:p>
            <a:pPr marL="342900" indent="-342900">
              <a:buAutoNum type="arabicParenBoth"/>
            </a:pPr>
            <a:endParaRPr lang="de-DE" dirty="0"/>
          </a:p>
          <a:p>
            <a:pPr marL="342900" indent="-342900">
              <a:buAutoNum type="arabicParenBoth"/>
            </a:pPr>
            <a:r>
              <a:rPr lang="de-DE" dirty="0"/>
              <a:t>Sonstiges</a:t>
            </a:r>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a:t>Hinweis: Operatoren 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a16="http://schemas.microsoft.com/office/drawing/2014/main"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a:t>Anforderungsbereich II:</a:t>
            </a:r>
          </a:p>
        </p:txBody>
      </p:sp>
    </p:spTree>
    <p:extLst>
      <p:ext uri="{BB962C8B-B14F-4D97-AF65-F5344CB8AC3E}">
        <p14:creationId xmlns:p14="http://schemas.microsoft.com/office/powerpoint/2010/main" val="3985386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a16="http://schemas.microsoft.com/office/drawing/2014/main" val="20000"/>
                    </a:ext>
                  </a:extLst>
                </a:gridCol>
                <a:gridCol w="5853553">
                  <a:extLst>
                    <a:ext uri="{9D8B030D-6E8A-4147-A177-3AD203B41FA5}">
                      <a16:colId xmlns:a16="http://schemas.microsoft.com/office/drawing/2014/main"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a16="http://schemas.microsoft.com/office/drawing/2014/main"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a:t>Anforderungsbereich III:</a:t>
            </a:r>
          </a:p>
        </p:txBody>
      </p:sp>
      <p:sp>
        <p:nvSpPr>
          <p:cNvPr id="4" name="Pfeil nach unten 3">
            <a:hlinkClick r:id="rId2" action="ppaction://hlinksldjump"/>
          </p:cNvPr>
          <p:cNvSpPr/>
          <p:nvPr/>
        </p:nvSpPr>
        <p:spPr>
          <a:xfrm flipV="1">
            <a:off x="8748464" y="551723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929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Lehrversuche - Übersicht</a:t>
            </a:r>
          </a:p>
        </p:txBody>
      </p:sp>
      <p:graphicFrame>
        <p:nvGraphicFramePr>
          <p:cNvPr id="3" name="Tabelle 2"/>
          <p:cNvGraphicFramePr>
            <a:graphicFrameLocks noGrp="1"/>
          </p:cNvGraphicFramePr>
          <p:nvPr>
            <p:extLst>
              <p:ext uri="{D42A27DB-BD31-4B8C-83A1-F6EECF244321}">
                <p14:modId xmlns:p14="http://schemas.microsoft.com/office/powerpoint/2010/main" val="1973535860"/>
              </p:ext>
            </p:extLst>
          </p:nvPr>
        </p:nvGraphicFramePr>
        <p:xfrm>
          <a:off x="822960" y="1916832"/>
          <a:ext cx="7543800" cy="3840480"/>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62947530"/>
                    </a:ext>
                  </a:extLst>
                </a:gridCol>
                <a:gridCol w="1508760">
                  <a:extLst>
                    <a:ext uri="{9D8B030D-6E8A-4147-A177-3AD203B41FA5}">
                      <a16:colId xmlns:a16="http://schemas.microsoft.com/office/drawing/2014/main" val="1314413330"/>
                    </a:ext>
                  </a:extLst>
                </a:gridCol>
                <a:gridCol w="1508760">
                  <a:extLst>
                    <a:ext uri="{9D8B030D-6E8A-4147-A177-3AD203B41FA5}">
                      <a16:colId xmlns:a16="http://schemas.microsoft.com/office/drawing/2014/main" val="2203229181"/>
                    </a:ext>
                  </a:extLst>
                </a:gridCol>
                <a:gridCol w="1508760">
                  <a:extLst>
                    <a:ext uri="{9D8B030D-6E8A-4147-A177-3AD203B41FA5}">
                      <a16:colId xmlns:a16="http://schemas.microsoft.com/office/drawing/2014/main" val="3599792959"/>
                    </a:ext>
                  </a:extLst>
                </a:gridCol>
                <a:gridCol w="1508760">
                  <a:extLst>
                    <a:ext uri="{9D8B030D-6E8A-4147-A177-3AD203B41FA5}">
                      <a16:colId xmlns:a16="http://schemas.microsoft.com/office/drawing/2014/main" val="2028431130"/>
                    </a:ext>
                  </a:extLst>
                </a:gridCol>
              </a:tblGrid>
              <a:tr h="370840">
                <a:tc>
                  <a:txBody>
                    <a:bodyPr/>
                    <a:lstStyle/>
                    <a:p>
                      <a:r>
                        <a:rPr lang="de-DE" dirty="0"/>
                        <a:t>Name</a:t>
                      </a:r>
                    </a:p>
                  </a:txBody>
                  <a:tcPr/>
                </a:tc>
                <a:tc>
                  <a:txBody>
                    <a:bodyPr/>
                    <a:lstStyle/>
                    <a:p>
                      <a:pPr marL="0" indent="0">
                        <a:buNone/>
                      </a:pPr>
                      <a:r>
                        <a:rPr lang="de-DE" dirty="0"/>
                        <a:t>1.</a:t>
                      </a:r>
                      <a:r>
                        <a:rPr lang="de-DE" baseline="0" dirty="0"/>
                        <a:t> Lehrversuch</a:t>
                      </a:r>
                      <a:endParaRPr lang="de-DE" dirty="0"/>
                    </a:p>
                  </a:txBody>
                  <a:tcPr/>
                </a:tc>
                <a:tc>
                  <a:txBody>
                    <a:bodyPr/>
                    <a:lstStyle/>
                    <a:p>
                      <a:r>
                        <a:rPr lang="de-DE" dirty="0"/>
                        <a:t>2.</a:t>
                      </a:r>
                      <a:r>
                        <a:rPr lang="de-DE" baseline="0" dirty="0"/>
                        <a:t> Lehrversuch </a:t>
                      </a:r>
                      <a:endParaRPr lang="de-DE" dirty="0"/>
                    </a:p>
                  </a:txBody>
                  <a:tcPr/>
                </a:tc>
                <a:tc>
                  <a:txBody>
                    <a:bodyPr/>
                    <a:lstStyle/>
                    <a:p>
                      <a:r>
                        <a:rPr lang="de-DE" dirty="0"/>
                        <a:t>3. Lehrversuch</a:t>
                      </a:r>
                    </a:p>
                  </a:txBody>
                  <a:tcPr/>
                </a:tc>
                <a:tc>
                  <a:txBody>
                    <a:bodyPr/>
                    <a:lstStyle/>
                    <a:p>
                      <a:r>
                        <a:rPr lang="de-DE" dirty="0"/>
                        <a:t>4. Lehrversuch</a:t>
                      </a:r>
                    </a:p>
                  </a:txBody>
                  <a:tcPr/>
                </a:tc>
                <a:extLst>
                  <a:ext uri="{0D108BD9-81ED-4DB2-BD59-A6C34878D82A}">
                    <a16:rowId xmlns:a16="http://schemas.microsoft.com/office/drawing/2014/main" val="4099828319"/>
                  </a:ext>
                </a:extLst>
              </a:tr>
              <a:tr h="370840">
                <a:tc>
                  <a:txBody>
                    <a:bodyPr/>
                    <a:lstStyle/>
                    <a:p>
                      <a:r>
                        <a:rPr lang="de-DE" dirty="0"/>
                        <a:t>Frühauf</a:t>
                      </a:r>
                    </a:p>
                  </a:txBody>
                  <a:tcPr/>
                </a:tc>
                <a:tc>
                  <a:txBody>
                    <a:bodyPr/>
                    <a:lstStyle/>
                    <a:p>
                      <a:r>
                        <a:rPr lang="de-DE" dirty="0"/>
                        <a:t>Di.</a:t>
                      </a:r>
                      <a:r>
                        <a:rPr lang="de-DE" baseline="0" dirty="0"/>
                        <a:t> 10.10. Q11</a:t>
                      </a:r>
                      <a:endParaRPr lang="de-DE" dirty="0"/>
                    </a:p>
                  </a:txBody>
                  <a:tcPr/>
                </a:tc>
                <a:tc>
                  <a:txBody>
                    <a:bodyPr/>
                    <a:lstStyle/>
                    <a:p>
                      <a:r>
                        <a:rPr lang="de-DE" dirty="0"/>
                        <a:t>Di. 17.10. 9ab</a:t>
                      </a:r>
                    </a:p>
                  </a:txBody>
                  <a:tcPr/>
                </a:tc>
                <a:tc>
                  <a:txBody>
                    <a:bodyPr/>
                    <a:lstStyle/>
                    <a:p>
                      <a:r>
                        <a:rPr lang="de-DE" dirty="0"/>
                        <a:t>Mo. 23.10. 7bc</a:t>
                      </a:r>
                    </a:p>
                  </a:txBody>
                  <a:tcPr/>
                </a:tc>
                <a:tc>
                  <a:txBody>
                    <a:bodyPr/>
                    <a:lstStyle/>
                    <a:p>
                      <a:endParaRPr lang="de-DE"/>
                    </a:p>
                  </a:txBody>
                  <a:tcPr/>
                </a:tc>
                <a:extLst>
                  <a:ext uri="{0D108BD9-81ED-4DB2-BD59-A6C34878D82A}">
                    <a16:rowId xmlns:a16="http://schemas.microsoft.com/office/drawing/2014/main" val="1698360261"/>
                  </a:ext>
                </a:extLst>
              </a:tr>
              <a:tr h="370840">
                <a:tc>
                  <a:txBody>
                    <a:bodyPr/>
                    <a:lstStyle/>
                    <a:p>
                      <a:r>
                        <a:rPr lang="de-DE" dirty="0"/>
                        <a:t>Lange</a:t>
                      </a:r>
                    </a:p>
                  </a:txBody>
                  <a:tcPr/>
                </a:tc>
                <a:tc>
                  <a:txBody>
                    <a:bodyPr/>
                    <a:lstStyle/>
                    <a:p>
                      <a:r>
                        <a:rPr lang="de-DE" dirty="0"/>
                        <a:t>Di. 10.10. 9ab</a:t>
                      </a:r>
                    </a:p>
                  </a:txBody>
                  <a:tcPr/>
                </a:tc>
                <a:tc>
                  <a:txBody>
                    <a:bodyPr/>
                    <a:lstStyle/>
                    <a:p>
                      <a:r>
                        <a:rPr lang="de-DE" dirty="0"/>
                        <a:t>Mo. 16.10. 7bc</a:t>
                      </a:r>
                    </a:p>
                  </a:txBody>
                  <a:tcPr/>
                </a:tc>
                <a:tc>
                  <a:txBody>
                    <a:bodyPr/>
                    <a:lstStyle/>
                    <a:p>
                      <a:r>
                        <a:rPr lang="de-DE" dirty="0"/>
                        <a:t>Di.</a:t>
                      </a:r>
                      <a:r>
                        <a:rPr lang="de-DE" baseline="0" dirty="0"/>
                        <a:t> 17.10 Q11</a:t>
                      </a:r>
                      <a:endParaRPr lang="de-DE" dirty="0"/>
                    </a:p>
                  </a:txBody>
                  <a:tcPr/>
                </a:tc>
                <a:tc>
                  <a:txBody>
                    <a:bodyPr/>
                    <a:lstStyle/>
                    <a:p>
                      <a:endParaRPr lang="de-DE"/>
                    </a:p>
                  </a:txBody>
                  <a:tcPr/>
                </a:tc>
                <a:extLst>
                  <a:ext uri="{0D108BD9-81ED-4DB2-BD59-A6C34878D82A}">
                    <a16:rowId xmlns:a16="http://schemas.microsoft.com/office/drawing/2014/main" val="338620197"/>
                  </a:ext>
                </a:extLst>
              </a:tr>
              <a:tr h="370840">
                <a:tc>
                  <a:txBody>
                    <a:bodyPr/>
                    <a:lstStyle/>
                    <a:p>
                      <a:r>
                        <a:rPr lang="de-DE" dirty="0"/>
                        <a:t>Sauter </a:t>
                      </a:r>
                    </a:p>
                  </a:txBody>
                  <a:tcPr/>
                </a:tc>
                <a:tc>
                  <a:txBody>
                    <a:bodyPr/>
                    <a:lstStyle/>
                    <a:p>
                      <a:r>
                        <a:rPr lang="de-DE" dirty="0"/>
                        <a:t>Di.</a:t>
                      </a:r>
                      <a:r>
                        <a:rPr lang="de-DE" baseline="0" dirty="0"/>
                        <a:t> 10.10. 9ab</a:t>
                      </a:r>
                      <a:endParaRPr lang="de-DE" dirty="0"/>
                    </a:p>
                  </a:txBody>
                  <a:tcPr/>
                </a:tc>
                <a:tc>
                  <a:txBody>
                    <a:bodyPr/>
                    <a:lstStyle/>
                    <a:p>
                      <a:r>
                        <a:rPr lang="de-DE" dirty="0"/>
                        <a:t>Mi. 11.10. Q12</a:t>
                      </a:r>
                    </a:p>
                  </a:txBody>
                  <a:tcPr/>
                </a:tc>
                <a:tc>
                  <a:txBody>
                    <a:bodyPr/>
                    <a:lstStyle/>
                    <a:p>
                      <a:r>
                        <a:rPr lang="de-DE" dirty="0"/>
                        <a:t>Di. 17.10. Q11</a:t>
                      </a:r>
                    </a:p>
                  </a:txBody>
                  <a:tcPr/>
                </a:tc>
                <a:tc>
                  <a:txBody>
                    <a:bodyPr/>
                    <a:lstStyle/>
                    <a:p>
                      <a:r>
                        <a:rPr lang="de-DE" dirty="0"/>
                        <a:t>Do. 26.10. 7bc</a:t>
                      </a:r>
                    </a:p>
                  </a:txBody>
                  <a:tcPr/>
                </a:tc>
                <a:extLst>
                  <a:ext uri="{0D108BD9-81ED-4DB2-BD59-A6C34878D82A}">
                    <a16:rowId xmlns:a16="http://schemas.microsoft.com/office/drawing/2014/main" val="1886796483"/>
                  </a:ext>
                </a:extLst>
              </a:tr>
              <a:tr h="370840">
                <a:tc>
                  <a:txBody>
                    <a:bodyPr/>
                    <a:lstStyle/>
                    <a:p>
                      <a:r>
                        <a:rPr lang="de-DE" dirty="0"/>
                        <a:t>Wagenpfahl</a:t>
                      </a:r>
                    </a:p>
                  </a:txBody>
                  <a:tcPr/>
                </a:tc>
                <a:tc>
                  <a:txBody>
                    <a:bodyPr/>
                    <a:lstStyle/>
                    <a:p>
                      <a:r>
                        <a:rPr lang="de-DE" dirty="0"/>
                        <a:t>Mi.</a:t>
                      </a:r>
                      <a:r>
                        <a:rPr lang="de-DE" baseline="0" dirty="0"/>
                        <a:t> 11.10. Q12</a:t>
                      </a:r>
                      <a:endParaRPr lang="de-DE" dirty="0"/>
                    </a:p>
                  </a:txBody>
                  <a:tcPr/>
                </a:tc>
                <a:tc>
                  <a:txBody>
                    <a:bodyPr/>
                    <a:lstStyle/>
                    <a:p>
                      <a:r>
                        <a:rPr lang="de-DE" dirty="0"/>
                        <a:t>Di.</a:t>
                      </a:r>
                      <a:r>
                        <a:rPr lang="de-DE" baseline="0" dirty="0"/>
                        <a:t> 17.10. 9ab</a:t>
                      </a:r>
                      <a:endParaRPr lang="de-DE" dirty="0"/>
                    </a:p>
                  </a:txBody>
                  <a:tcPr/>
                </a:tc>
                <a:tc>
                  <a:txBody>
                    <a:bodyPr/>
                    <a:lstStyle/>
                    <a:p>
                      <a:r>
                        <a:rPr lang="de-DE" dirty="0"/>
                        <a:t>Do. 19.10. 7bc</a:t>
                      </a:r>
                    </a:p>
                  </a:txBody>
                  <a:tcPr/>
                </a:tc>
                <a:tc>
                  <a:txBody>
                    <a:bodyPr/>
                    <a:lstStyle/>
                    <a:p>
                      <a:r>
                        <a:rPr lang="de-DE" dirty="0"/>
                        <a:t>Di. 24.10. Q11</a:t>
                      </a:r>
                    </a:p>
                  </a:txBody>
                  <a:tcPr/>
                </a:tc>
                <a:extLst>
                  <a:ext uri="{0D108BD9-81ED-4DB2-BD59-A6C34878D82A}">
                    <a16:rowId xmlns:a16="http://schemas.microsoft.com/office/drawing/2014/main" val="1252554030"/>
                  </a:ext>
                </a:extLst>
              </a:tr>
              <a:tr h="370840">
                <a:tc>
                  <a:txBody>
                    <a:bodyPr/>
                    <a:lstStyle/>
                    <a:p>
                      <a:r>
                        <a:rPr lang="de-DE" dirty="0"/>
                        <a:t>Walter</a:t>
                      </a:r>
                    </a:p>
                  </a:txBody>
                  <a:tcPr/>
                </a:tc>
                <a:tc>
                  <a:txBody>
                    <a:bodyPr/>
                    <a:lstStyle/>
                    <a:p>
                      <a:r>
                        <a:rPr lang="de-DE" dirty="0"/>
                        <a:t>Mo. 09.10.</a:t>
                      </a:r>
                      <a:r>
                        <a:rPr lang="de-DE" baseline="0" dirty="0"/>
                        <a:t> 7bc</a:t>
                      </a:r>
                      <a:endParaRPr lang="de-DE" dirty="0"/>
                    </a:p>
                  </a:txBody>
                  <a:tcPr/>
                </a:tc>
                <a:tc>
                  <a:txBody>
                    <a:bodyPr/>
                    <a:lstStyle/>
                    <a:p>
                      <a:r>
                        <a:rPr lang="de-DE" dirty="0"/>
                        <a:t>Di. 10.10. Q11</a:t>
                      </a:r>
                    </a:p>
                  </a:txBody>
                  <a:tcPr/>
                </a:tc>
                <a:tc>
                  <a:txBody>
                    <a:bodyPr/>
                    <a:lstStyle/>
                    <a:p>
                      <a:r>
                        <a:rPr lang="de-DE" dirty="0"/>
                        <a:t>Di. 24.10. 9ab</a:t>
                      </a:r>
                    </a:p>
                    <a:p>
                      <a:endParaRPr lang="de-DE" dirty="0"/>
                    </a:p>
                  </a:txBody>
                  <a:tcPr/>
                </a:tc>
                <a:tc>
                  <a:txBody>
                    <a:bodyPr/>
                    <a:lstStyle/>
                    <a:p>
                      <a:endParaRPr lang="de-DE" dirty="0"/>
                    </a:p>
                  </a:txBody>
                  <a:tcPr/>
                </a:tc>
                <a:extLst>
                  <a:ext uri="{0D108BD9-81ED-4DB2-BD59-A6C34878D82A}">
                    <a16:rowId xmlns:a16="http://schemas.microsoft.com/office/drawing/2014/main" val="784632533"/>
                  </a:ext>
                </a:extLst>
              </a:tr>
            </a:tbl>
          </a:graphicData>
        </a:graphic>
      </p:graphicFrame>
    </p:spTree>
    <p:extLst>
      <p:ext uri="{BB962C8B-B14F-4D97-AF65-F5344CB8AC3E}">
        <p14:creationId xmlns:p14="http://schemas.microsoft.com/office/powerpoint/2010/main" val="477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476672"/>
            <a:ext cx="8424936" cy="6032421"/>
          </a:xfrm>
          <a:prstGeom prst="rect">
            <a:avLst/>
          </a:prstGeom>
          <a:noFill/>
        </p:spPr>
        <p:txBody>
          <a:bodyPr wrap="square" rtlCol="0">
            <a:spAutoFit/>
          </a:bodyPr>
          <a:lstStyle/>
          <a:p>
            <a:pPr algn="just"/>
            <a:r>
              <a:rPr lang="de-DE" dirty="0"/>
              <a:t>Damit die Schülerinnen und Schüler in diesem Sinne zu „</a:t>
            </a:r>
            <a:r>
              <a:rPr lang="de-DE" sz="2000" b="1" i="1" dirty="0"/>
              <a:t>Kapitänen ihres eigenen Lebensschiffs</a:t>
            </a:r>
            <a:r>
              <a:rPr lang="de-DE" dirty="0"/>
              <a:t>“ (</a:t>
            </a:r>
            <a:r>
              <a:rPr lang="de-DE" dirty="0" err="1"/>
              <a:t>Hemel</a:t>
            </a:r>
            <a:r>
              <a:rPr lang="de-DE" dirty="0"/>
              <a:t> 2011) werden können, sind die Lernprozesse im Religionsunterricht auf eine </a:t>
            </a:r>
            <a:r>
              <a:rPr lang="de-DE" sz="2000" b="1" i="1" dirty="0"/>
              <a:t>ganzheitliche Persönlichkeitsbildung </a:t>
            </a:r>
            <a:r>
              <a:rPr lang="de-DE" dirty="0"/>
              <a:t>hin auszurichten. </a:t>
            </a:r>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sz="2000" b="1" i="1" dirty="0"/>
              <a:t>neuen Lernkultur</a:t>
            </a:r>
            <a:r>
              <a:rPr lang="de-DE" dirty="0"/>
              <a:t>, die das eigenständige Lernen der Schülerinnen und Schüler initiiert, begleitet und fördert. Bei dieser Didaktik der Aneignung kommt den Lehrenden eine wichtige </a:t>
            </a:r>
            <a:r>
              <a:rPr lang="de-DE" sz="2000" b="1" i="1" dirty="0"/>
              <a:t>Vermittlerrolle</a:t>
            </a:r>
            <a:r>
              <a:rPr lang="de-DE" sz="2000" dirty="0"/>
              <a:t> </a:t>
            </a:r>
            <a:r>
              <a:rPr lang="de-DE" dirty="0"/>
              <a:t>zu: </a:t>
            </a:r>
            <a:r>
              <a:rPr lang="de-DE" sz="2000"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332025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Religion erleben</a:t>
            </a:r>
            <a:endParaRPr lang="de-DE" dirty="0"/>
          </a:p>
        </p:txBody>
      </p:sp>
      <p:sp>
        <p:nvSpPr>
          <p:cNvPr id="3" name="Textfeld 2"/>
          <p:cNvSpPr txBox="1"/>
          <p:nvPr/>
        </p:nvSpPr>
        <p:spPr>
          <a:xfrm>
            <a:off x="395536" y="2276872"/>
            <a:ext cx="8572560" cy="3970318"/>
          </a:xfrm>
          <a:prstGeom prst="rect">
            <a:avLst/>
          </a:prstGeom>
          <a:noFill/>
        </p:spPr>
        <p:txBody>
          <a:bodyPr wrap="square" rtlCol="0">
            <a:spAutoFit/>
          </a:bodyPr>
          <a:lstStyle/>
          <a:p>
            <a:r>
              <a:rPr lang="de-DE" dirty="0" smtClean="0"/>
              <a:t>Prinzip der Würzburger Synode: 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a:t>
            </a:r>
            <a:r>
              <a:rPr lang="de-DE" dirty="0" smtClean="0"/>
              <a:t>Transformationen: Das „System des eigenen Wissens, der eigenen Erfahrungen und Einstellungen“ erschafft </a:t>
            </a:r>
            <a:r>
              <a:rPr lang="de-DE" smtClean="0"/>
              <a:t>und erhält sich </a:t>
            </a:r>
            <a:r>
              <a:rPr lang="de-DE" dirty="0" smtClean="0"/>
              <a:t>gewissermaßen selbst.</a:t>
            </a:r>
            <a:endParaRPr lang="de-DE" dirty="0" smtClean="0"/>
          </a:p>
          <a:p>
            <a:endParaRPr lang="de-DE" dirty="0" smtClean="0"/>
          </a:p>
        </p:txBody>
      </p:sp>
    </p:spTree>
    <p:extLst>
      <p:ext uri="{BB962C8B-B14F-4D97-AF65-F5344CB8AC3E}">
        <p14:creationId xmlns:p14="http://schemas.microsoft.com/office/powerpoint/2010/main" val="345386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Religion erleben</a:t>
            </a:r>
            <a:endParaRPr lang="de-DE" dirty="0"/>
          </a:p>
        </p:txBody>
      </p:sp>
      <p:sp>
        <p:nvSpPr>
          <p:cNvPr id="3" name="Textfeld 2"/>
          <p:cNvSpPr txBox="1"/>
          <p:nvPr/>
        </p:nvSpPr>
        <p:spPr>
          <a:xfrm>
            <a:off x="308580" y="2060848"/>
            <a:ext cx="8572560" cy="2308324"/>
          </a:xfrm>
          <a:prstGeom prst="rect">
            <a:avLst/>
          </a:prstGeom>
          <a:noFill/>
        </p:spPr>
        <p:txBody>
          <a:bodyPr wrap="square" rtlCol="0">
            <a:spAutoFit/>
          </a:bodyPr>
          <a:lstStyle/>
          <a:p>
            <a:r>
              <a:rPr lang="de-DE" dirty="0" smtClean="0"/>
              <a:t>Es spricht vieles für ein induktives Vorgehen:</a:t>
            </a:r>
          </a:p>
          <a:p>
            <a:endParaRPr lang="de-DE" dirty="0" smtClean="0"/>
          </a:p>
          <a:p>
            <a:r>
              <a:rPr lang="de-DE" dirty="0" smtClean="0"/>
              <a:t>Einmal wird die menschliche Erfahrung als Ausgangspunkt religiöser Reflexion verstanden, zum anderen werden mittels unterschiedlicher Methoden jene Erfahrungen thematisiert, welche sich in verschiedenen Religionstraditionen verdichtet haben, damit sie zu gegenwärtigen Erfahrungen in eine produktive Beziehung gesetzt werden. (Ritter 1998)</a:t>
            </a:r>
          </a:p>
          <a:p>
            <a:endParaRPr lang="de-DE" dirty="0"/>
          </a:p>
        </p:txBody>
      </p:sp>
    </p:spTree>
    <p:extLst>
      <p:ext uri="{BB962C8B-B14F-4D97-AF65-F5344CB8AC3E}">
        <p14:creationId xmlns:p14="http://schemas.microsoft.com/office/powerpoint/2010/main" val="2007782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Religion erleben</a:t>
            </a:r>
            <a:endParaRPr lang="de-DE" dirty="0"/>
          </a:p>
        </p:txBody>
      </p:sp>
      <p:sp>
        <p:nvSpPr>
          <p:cNvPr id="3" name="Textfeld 2"/>
          <p:cNvSpPr txBox="1"/>
          <p:nvPr/>
        </p:nvSpPr>
        <p:spPr>
          <a:xfrm>
            <a:off x="308580" y="2060848"/>
            <a:ext cx="8572560" cy="2308324"/>
          </a:xfrm>
          <a:prstGeom prst="rect">
            <a:avLst/>
          </a:prstGeom>
          <a:noFill/>
        </p:spPr>
        <p:txBody>
          <a:bodyPr wrap="square" rtlCol="0">
            <a:spAutoFit/>
          </a:bodyPr>
          <a:lstStyle/>
          <a:p>
            <a:r>
              <a:rPr lang="de-DE" dirty="0" smtClean="0"/>
              <a:t>Weiterentwicklung des Korrelationsprinzips:</a:t>
            </a:r>
          </a:p>
          <a:p>
            <a:endParaRPr lang="de-DE" dirty="0" smtClean="0"/>
          </a:p>
          <a:p>
            <a:pPr>
              <a:buFontTx/>
              <a:buChar char="-"/>
            </a:pPr>
            <a:r>
              <a:rPr lang="de-DE" dirty="0" smtClean="0"/>
              <a:t> kritisch-produktive Korrelation von Lebenswirklichkeiten (Gottfried Bitter)</a:t>
            </a:r>
          </a:p>
          <a:p>
            <a:pPr>
              <a:buFontTx/>
              <a:buChar char="-"/>
            </a:pPr>
            <a:r>
              <a:rPr lang="de-DE" dirty="0" smtClean="0"/>
              <a:t> </a:t>
            </a:r>
            <a:r>
              <a:rPr lang="de-DE" dirty="0" err="1" smtClean="0"/>
              <a:t>abduktive</a:t>
            </a:r>
            <a:r>
              <a:rPr lang="de-DE" dirty="0" smtClean="0"/>
              <a:t> Korrelation (</a:t>
            </a:r>
            <a:r>
              <a:rPr lang="de-DE" dirty="0" err="1" smtClean="0"/>
              <a:t>Prokopf</a:t>
            </a:r>
            <a:r>
              <a:rPr lang="de-DE" dirty="0" smtClean="0"/>
              <a:t>/</a:t>
            </a:r>
            <a:r>
              <a:rPr lang="de-DE" dirty="0" err="1" smtClean="0"/>
              <a:t>Ziebertz</a:t>
            </a:r>
            <a:r>
              <a:rPr lang="de-DE" dirty="0" smtClean="0"/>
              <a:t>)</a:t>
            </a:r>
          </a:p>
          <a:p>
            <a:pPr>
              <a:buFontTx/>
              <a:buChar char="-"/>
            </a:pPr>
            <a:r>
              <a:rPr lang="de-DE" dirty="0" smtClean="0"/>
              <a:t> Dekonstruktion (</a:t>
            </a:r>
            <a:r>
              <a:rPr lang="de-DE" dirty="0" err="1" smtClean="0"/>
              <a:t>Kropac</a:t>
            </a:r>
            <a:r>
              <a:rPr lang="de-DE" dirty="0" smtClean="0"/>
              <a:t>)</a:t>
            </a:r>
          </a:p>
          <a:p>
            <a:pPr>
              <a:buFontTx/>
              <a:buChar char="-"/>
            </a:pPr>
            <a:r>
              <a:rPr lang="de-DE" dirty="0" smtClean="0"/>
              <a:t> kreativ-dialogische Religionsdidaktik (</a:t>
            </a:r>
            <a:r>
              <a:rPr lang="de-DE" dirty="0" err="1" smtClean="0"/>
              <a:t>Boschki</a:t>
            </a:r>
            <a:r>
              <a:rPr lang="de-DE" dirty="0" smtClean="0"/>
              <a:t>)</a:t>
            </a:r>
          </a:p>
          <a:p>
            <a:pPr>
              <a:buFontTx/>
              <a:buChar char="-"/>
            </a:pPr>
            <a:r>
              <a:rPr lang="de-DE" dirty="0" smtClean="0"/>
              <a:t> pädagogischer Konstruktivismus</a:t>
            </a:r>
          </a:p>
          <a:p>
            <a:pPr>
              <a:buFontTx/>
              <a:buChar char="-"/>
            </a:pPr>
            <a:endParaRPr lang="de-DE" dirty="0"/>
          </a:p>
        </p:txBody>
      </p:sp>
    </p:spTree>
    <p:extLst>
      <p:ext uri="{BB962C8B-B14F-4D97-AF65-F5344CB8AC3E}">
        <p14:creationId xmlns:p14="http://schemas.microsoft.com/office/powerpoint/2010/main" val="821181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endParaRPr lang="de-DE" dirty="0"/>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3968904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a:t>
            </a:r>
            <a:r>
              <a:rPr lang="de-DE" dirty="0" smtClean="0"/>
              <a:t>. </a:t>
            </a:r>
            <a:r>
              <a:rPr lang="de-DE" dirty="0" smtClean="0"/>
              <a:t>Religion erleben</a:t>
            </a:r>
            <a:endParaRPr lang="de-DE" dirty="0"/>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smtClean="0"/>
              <a:t>Grenzen eines „primären Reflexionsmodells“</a:t>
            </a:r>
          </a:p>
          <a:p>
            <a:pPr>
              <a:buFontTx/>
              <a:buChar char="-"/>
            </a:pPr>
            <a:r>
              <a:rPr lang="de-DE" dirty="0" smtClean="0"/>
              <a:t>Auf Wirklichkeit wird nur auf reflektierte Art und Weise zugegriffen. Unterricht ist zunächst kein Ort unmittelbarer religiöser Erfahrung.</a:t>
            </a:r>
          </a:p>
          <a:p>
            <a:pPr>
              <a:buFontTx/>
              <a:buChar char="-"/>
            </a:pPr>
            <a:r>
              <a:rPr lang="de-DE" dirty="0" smtClean="0"/>
              <a:t> Erfahrungen, die mitgebracht werden, sind Grundlage dieses RU, der dann „Ort des Reflektieren und Deutens“ ist.</a:t>
            </a:r>
          </a:p>
          <a:p>
            <a:pPr>
              <a:buFontTx/>
              <a:buChar char="-"/>
            </a:pPr>
            <a:r>
              <a:rPr lang="de-DE" dirty="0" smtClean="0"/>
              <a:t> Es kommt gerade heute nur noch zu einer „Als-ob“-Didaktik, (als ob alle irgendwie geartete religiöse Erfahrungen mitbrächten) und führt schließlich zur Aporie.</a:t>
            </a:r>
          </a:p>
          <a:p>
            <a:pPr>
              <a:buFontTx/>
              <a:buChar char="-"/>
            </a:pPr>
            <a:r>
              <a:rPr lang="de-DE" dirty="0" smtClean="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smtClean="0"/>
              <a:t> Folgen für inhaltliche Gestaltung und Rollenverständnis des Religionslehrers/</a:t>
            </a:r>
            <a:r>
              <a:rPr lang="de-DE" dirty="0" err="1" smtClean="0"/>
              <a:t>lehrerin</a:t>
            </a:r>
            <a:r>
              <a:rPr lang="de-DE" dirty="0" smtClean="0"/>
              <a:t> sind unausweichlich.</a:t>
            </a:r>
          </a:p>
        </p:txBody>
      </p:sp>
    </p:spTree>
    <p:extLst>
      <p:ext uri="{BB962C8B-B14F-4D97-AF65-F5344CB8AC3E}">
        <p14:creationId xmlns:p14="http://schemas.microsoft.com/office/powerpoint/2010/main" val="1700857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1766</Words>
  <Application>Microsoft Office PowerPoint</Application>
  <PresentationFormat>Bildschirmpräsentation (4:3)</PresentationFormat>
  <Paragraphs>248</Paragraphs>
  <Slides>23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23</vt:i4>
      </vt:variant>
    </vt:vector>
  </HeadingPairs>
  <TitlesOfParts>
    <vt:vector size="30" baseType="lpstr">
      <vt:lpstr>Arial</vt:lpstr>
      <vt:lpstr>Calibri</vt:lpstr>
      <vt:lpstr>Calibri Light</vt:lpstr>
      <vt:lpstr>Garamond</vt:lpstr>
      <vt:lpstr>Lucida Sans Unicode</vt:lpstr>
      <vt:lpstr>Times New Roman</vt:lpstr>
      <vt:lpstr>Rückblick</vt:lpstr>
      <vt:lpstr>PowerPoint-Präsentation</vt:lpstr>
      <vt:lpstr>1. Organisatorisches</vt:lpstr>
      <vt:lpstr>Lehrversuche - Übersicht</vt:lpstr>
      <vt:lpstr>PowerPoint-Präsentation</vt:lpstr>
      <vt:lpstr>3. Religion erleben</vt:lpstr>
      <vt:lpstr>3. Religion erleben</vt:lpstr>
      <vt:lpstr>3. Religion erleben</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69</cp:revision>
  <dcterms:created xsi:type="dcterms:W3CDTF">2008-09-18T17:53:13Z</dcterms:created>
  <dcterms:modified xsi:type="dcterms:W3CDTF">2017-10-22T22:18:08Z</dcterms:modified>
</cp:coreProperties>
</file>