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2" r:id="rId1"/>
  </p:sldMasterIdLst>
  <p:sldIdLst>
    <p:sldId id="256" r:id="rId2"/>
    <p:sldId id="275" r:id="rId3"/>
    <p:sldId id="294" r:id="rId4"/>
    <p:sldId id="295" r:id="rId5"/>
    <p:sldId id="296" r:id="rId6"/>
    <p:sldId id="297" r:id="rId7"/>
    <p:sldId id="298" r:id="rId8"/>
    <p:sldId id="293" r:id="rId9"/>
    <p:sldId id="278" r:id="rId10"/>
    <p:sldId id="279" r:id="rId11"/>
    <p:sldId id="280" r:id="rId12"/>
    <p:sldId id="292" r:id="rId13"/>
    <p:sldId id="281" r:id="rId14"/>
    <p:sldId id="282" r:id="rId15"/>
    <p:sldId id="283" r:id="rId16"/>
    <p:sldId id="284" r:id="rId17"/>
    <p:sldId id="285" r:id="rId18"/>
    <p:sldId id="286" r:id="rId19"/>
    <p:sldId id="263" r:id="rId20"/>
    <p:sldId id="264" r:id="rId21"/>
    <p:sldId id="265" r:id="rId22"/>
    <p:sldId id="266" r:id="rId23"/>
    <p:sldId id="267" r:id="rId2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p:cViewPr varScale="1">
        <p:scale>
          <a:sx n="86" d="100"/>
          <a:sy n="86" d="100"/>
        </p:scale>
        <p:origin x="152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Titelmasterformat durch Klicken bearbeiten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16.11.2017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7784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16.11.2017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697448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16.11.2017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583762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16.11.2017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401891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a:t>Titelmasterformat durch Klicken bearbeiten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4763EBB9-EF90-4D54-9F12-28C887A9A25B}" type="datetimeFigureOut">
              <a:rPr lang="de-DE" smtClean="0"/>
              <a:pPr/>
              <a:t>16.11.2017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023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4763EBB9-EF90-4D54-9F12-28C887A9A25B}" type="datetimeFigureOut">
              <a:rPr lang="de-DE" smtClean="0"/>
              <a:pPr/>
              <a:t>16.11.2017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15787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822960" y="2582334"/>
            <a:ext cx="3703320" cy="33782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63440" y="2582334"/>
            <a:ext cx="3703320" cy="33782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4763EBB9-EF90-4D54-9F12-28C887A9A25B}" type="datetimeFigureOut">
              <a:rPr lang="de-DE" smtClean="0"/>
              <a:pPr/>
              <a:t>16.11.2017</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425653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4763EBB9-EF90-4D54-9F12-28C887A9A25B}" type="datetimeFigureOut">
              <a:rPr lang="de-DE" smtClean="0"/>
              <a:pPr/>
              <a:t>16.11.2017</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324864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763EBB9-EF90-4D54-9F12-28C887A9A25B}" type="datetimeFigureOut">
              <a:rPr lang="de-DE" smtClean="0"/>
              <a:pPr/>
              <a:t>16.11.2017</a:t>
            </a:fld>
            <a:endParaRPr lang="de-D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de-DE"/>
          </a:p>
        </p:txBody>
      </p:sp>
      <p:sp>
        <p:nvSpPr>
          <p:cNvPr id="9" name="Slide Number Placeholder 8"/>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617538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de-DE"/>
              <a:t>Titelmasterformat durch Klicken bearbeiten</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4763EBB9-EF90-4D54-9F12-28C887A9A25B}" type="datetimeFigureOut">
              <a:rPr lang="de-DE" smtClean="0"/>
              <a:pPr/>
              <a:t>16.11.2017</a:t>
            </a:fld>
            <a:endParaRPr lang="de-DE"/>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de-D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9B6F910-E374-46B5-9536-3FF320AB95CF}" type="slidenum">
              <a:rPr lang="de-DE" smtClean="0"/>
              <a:pPr/>
              <a:t>‹Nr.›</a:t>
            </a:fld>
            <a:endParaRPr lang="de-DE"/>
          </a:p>
        </p:txBody>
      </p:sp>
    </p:spTree>
    <p:extLst>
      <p:ext uri="{BB962C8B-B14F-4D97-AF65-F5344CB8AC3E}">
        <p14:creationId xmlns:p14="http://schemas.microsoft.com/office/powerpoint/2010/main" val="2324444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4763EBB9-EF90-4D54-9F12-28C887A9A25B}" type="datetimeFigureOut">
              <a:rPr lang="de-DE" smtClean="0"/>
              <a:pPr/>
              <a:t>16.11.2017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994745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763EBB9-EF90-4D54-9F12-28C887A9A25B}" type="datetimeFigureOut">
              <a:rPr lang="de-DE" smtClean="0"/>
              <a:pPr/>
              <a:t>16.11.2017</a:t>
            </a:fld>
            <a:endParaRPr lang="de-DE"/>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de-DE"/>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89B6F910-E374-46B5-9536-3FF320AB95CF}" type="slidenum">
              <a:rPr lang="de-DE" smtClean="0"/>
              <a:pPr/>
              <a:t>‹Nr.›</a:t>
            </a:fld>
            <a:endParaRPr lang="de-DE"/>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9715370"/>
      </p:ext>
    </p:extLst>
  </p:cSld>
  <p:clrMap bg1="lt1" tx1="dk1" bg2="lt2" tx2="dk2" accent1="accent1" accent2="accent2" accent3="accent3" accent4="accent4" accent5="accent5" accent6="accent6" hlink="hlink" folHlink="folHlink"/>
  <p:sldLayoutIdLst>
    <p:sldLayoutId id="2147484183" r:id="rId1"/>
    <p:sldLayoutId id="2147484184" r:id="rId2"/>
    <p:sldLayoutId id="2147484185" r:id="rId3"/>
    <p:sldLayoutId id="2147484186" r:id="rId4"/>
    <p:sldLayoutId id="2147484187" r:id="rId5"/>
    <p:sldLayoutId id="2147484188" r:id="rId6"/>
    <p:sldLayoutId id="2147484189" r:id="rId7"/>
    <p:sldLayoutId id="2147484190" r:id="rId8"/>
    <p:sldLayoutId id="2147484191" r:id="rId9"/>
    <p:sldLayoutId id="2147484192" r:id="rId10"/>
    <p:sldLayoutId id="214748419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TIPPS%20zur%20Planung%20der%20Lehrprobe.docx" TargetMode="External"/><Relationship Id="rId2" Type="http://schemas.openxmlformats.org/officeDocument/2006/relationships/hyperlink" Target="Der%20Lehrprobenentwurf.docx" TargetMode="External"/><Relationship Id="rId1" Type="http://schemas.openxmlformats.org/officeDocument/2006/relationships/slideLayout" Target="../slideLayouts/slideLayout6.xml"/><Relationship Id="rId4" Type="http://schemas.openxmlformats.org/officeDocument/2006/relationships/hyperlink" Target="Deckblatt%20Lehrprobe.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7224" y="1928802"/>
            <a:ext cx="7500990" cy="1846659"/>
          </a:xfrm>
          <a:prstGeom prst="rect">
            <a:avLst/>
          </a:prstGeom>
          <a:noFill/>
        </p:spPr>
        <p:txBody>
          <a:bodyPr wrap="square" rtlCol="0" anchor="ctr">
            <a:spAutoFit/>
          </a:bodyPr>
          <a:lstStyle/>
          <a:p>
            <a:pPr algn="ctr"/>
            <a:r>
              <a:rPr lang="de-DE" sz="3200" dirty="0"/>
              <a:t>Seminar 2017/19</a:t>
            </a:r>
          </a:p>
          <a:p>
            <a:pPr algn="ctr"/>
            <a:r>
              <a:rPr lang="de-DE" sz="3200" dirty="0"/>
              <a:t>am</a:t>
            </a:r>
          </a:p>
          <a:p>
            <a:pPr algn="ctr"/>
            <a:r>
              <a:rPr lang="de-DE" sz="3200" dirty="0"/>
              <a:t>Riemenscheider-Gymnasium Würzburg</a:t>
            </a:r>
          </a:p>
          <a:p>
            <a:pPr algn="ctr"/>
            <a:endParaRPr lang="de-DE" dirty="0"/>
          </a:p>
        </p:txBody>
      </p:sp>
      <p:sp>
        <p:nvSpPr>
          <p:cNvPr id="3" name="Textfeld 2"/>
          <p:cNvSpPr txBox="1"/>
          <p:nvPr/>
        </p:nvSpPr>
        <p:spPr>
          <a:xfrm>
            <a:off x="3070535" y="4725144"/>
            <a:ext cx="3073918" cy="369332"/>
          </a:xfrm>
          <a:prstGeom prst="rect">
            <a:avLst/>
          </a:prstGeom>
          <a:noFill/>
        </p:spPr>
        <p:txBody>
          <a:bodyPr wrap="none" rtlCol="0">
            <a:spAutoFit/>
          </a:bodyPr>
          <a:lstStyle/>
          <a:p>
            <a:r>
              <a:rPr lang="de-DE" dirty="0"/>
              <a:t>14. Fachsitzung am </a:t>
            </a:r>
            <a:r>
              <a:rPr lang="de-DE" dirty="0" smtClean="0"/>
              <a:t>16</a:t>
            </a:r>
            <a:r>
              <a:rPr lang="de-DE" dirty="0" smtClean="0"/>
              <a:t>.11.2017</a:t>
            </a:r>
            <a:endParaRPr lang="de-DE" dirty="0"/>
          </a:p>
        </p:txBody>
      </p:sp>
      <p:sp>
        <p:nvSpPr>
          <p:cNvPr id="4" name="Rechteck 3"/>
          <p:cNvSpPr/>
          <p:nvPr/>
        </p:nvSpPr>
        <p:spPr>
          <a:xfrm>
            <a:off x="1357290" y="285728"/>
            <a:ext cx="6697539" cy="830997"/>
          </a:xfrm>
          <a:prstGeom prst="rect">
            <a:avLst/>
          </a:prstGeom>
        </p:spPr>
        <p:txBody>
          <a:bodyPr wrap="none">
            <a:spAutoFit/>
          </a:bodyPr>
          <a:lstStyle/>
          <a:p>
            <a:r>
              <a:rPr lang="de-DE" sz="4800" dirty="0">
                <a:latin typeface="Garamond" pitchFamily="18" charset="0"/>
              </a:rPr>
              <a:t>Katholische Religionslehre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08580" y="1988840"/>
            <a:ext cx="8572560" cy="3693319"/>
          </a:xfrm>
          <a:prstGeom prst="rect">
            <a:avLst/>
          </a:prstGeom>
          <a:noFill/>
        </p:spPr>
        <p:txBody>
          <a:bodyPr wrap="square" rtlCol="0">
            <a:spAutoFit/>
          </a:bodyPr>
          <a:lstStyle/>
          <a:p>
            <a:r>
              <a:rPr lang="de-DE" b="1" u="sng" dirty="0"/>
              <a:t>Deutungs- und Partizipationskompetenz</a:t>
            </a:r>
          </a:p>
          <a:p>
            <a:pPr>
              <a:buFontTx/>
              <a:buChar char="-"/>
            </a:pPr>
            <a:r>
              <a:rPr lang="de-DE" dirty="0"/>
              <a:t>Primäres Reflexionsmodell heute nicht mehr tragfähig: Erfahrungserweiterung und Deutung von Erfahrungen müssen als Aufgaben des RU wahrgenommen werden</a:t>
            </a:r>
          </a:p>
          <a:p>
            <a:pPr>
              <a:buFontTx/>
              <a:buChar char="-"/>
            </a:pPr>
            <a:r>
              <a:rPr lang="de-DE" dirty="0"/>
              <a:t> Wenn Voraussetzungen der lernenden Schüler ernst genommen werden, dann müssen neben reflexiven auch andere Präsentationsformen im RU gewählt werden.</a:t>
            </a:r>
          </a:p>
          <a:p>
            <a:pPr>
              <a:buFontTx/>
              <a:buChar char="-"/>
            </a:pPr>
            <a:endParaRPr lang="de-DE" dirty="0"/>
          </a:p>
          <a:p>
            <a:r>
              <a:rPr lang="de-DE" b="1" u="sng" dirty="0"/>
              <a:t>Chancen eines praktischen Lernens im RU </a:t>
            </a:r>
            <a:r>
              <a:rPr lang="de-DE" dirty="0"/>
              <a:t>(nach Matthias Bahr, 2000):</a:t>
            </a:r>
          </a:p>
          <a:p>
            <a:pPr>
              <a:buFontTx/>
              <a:buChar char="-"/>
            </a:pPr>
            <a:r>
              <a:rPr lang="de-DE" dirty="0"/>
              <a:t> Dem Glauben als dem „Glauben in der Konkretion“ begegnen</a:t>
            </a:r>
          </a:p>
          <a:p>
            <a:pPr>
              <a:buFontTx/>
              <a:buChar char="-"/>
            </a:pPr>
            <a:r>
              <a:rPr lang="de-DE" dirty="0"/>
              <a:t> Gestaltungskraft des Glaubens für das Handeln erleben</a:t>
            </a:r>
          </a:p>
          <a:p>
            <a:pPr>
              <a:buFontTx/>
              <a:buChar char="-"/>
            </a:pPr>
            <a:r>
              <a:rPr lang="de-DE" dirty="0"/>
              <a:t> Solidarische und emanzipatorische Grundperspektive des Glaubens wahrnehmen</a:t>
            </a:r>
          </a:p>
          <a:p>
            <a:pPr>
              <a:buFontTx/>
              <a:buChar char="-"/>
            </a:pPr>
            <a:r>
              <a:rPr lang="de-DE" dirty="0"/>
              <a:t> An der Überwindung der Diskrepanz von Urteilen und Handeln arbeiten</a:t>
            </a:r>
          </a:p>
          <a:p>
            <a:pPr>
              <a:buFontTx/>
              <a:buChar char="-"/>
            </a:pPr>
            <a:r>
              <a:rPr lang="de-DE" dirty="0"/>
              <a:t> Kirche als „Kirche in der Welt“ verstehen lernen</a:t>
            </a:r>
          </a:p>
          <a:p>
            <a:pPr>
              <a:buFontTx/>
              <a:buChar char="-"/>
            </a:pPr>
            <a:r>
              <a:rPr lang="de-DE" dirty="0"/>
              <a:t> Im schöpferischen Handeln sein Menschsein vollziehen</a:t>
            </a:r>
          </a:p>
        </p:txBody>
      </p:sp>
    </p:spTree>
    <p:extLst>
      <p:ext uri="{BB962C8B-B14F-4D97-AF65-F5344CB8AC3E}">
        <p14:creationId xmlns:p14="http://schemas.microsoft.com/office/powerpoint/2010/main" val="2619894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lipse 2"/>
          <p:cNvSpPr/>
          <p:nvPr/>
        </p:nvSpPr>
        <p:spPr>
          <a:xfrm>
            <a:off x="275063" y="2676285"/>
            <a:ext cx="3071834" cy="150019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Deutungs-Kompetenz</a:t>
            </a:r>
          </a:p>
        </p:txBody>
      </p:sp>
      <p:sp>
        <p:nvSpPr>
          <p:cNvPr id="4" name="Ellipse 3"/>
          <p:cNvSpPr/>
          <p:nvPr/>
        </p:nvSpPr>
        <p:spPr>
          <a:xfrm>
            <a:off x="5652120" y="2688557"/>
            <a:ext cx="3071834" cy="150019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Partizipations-Kompetenz</a:t>
            </a:r>
          </a:p>
        </p:txBody>
      </p:sp>
      <p:sp>
        <p:nvSpPr>
          <p:cNvPr id="5" name="Pfeil nach rechts 4"/>
          <p:cNvSpPr/>
          <p:nvPr/>
        </p:nvSpPr>
        <p:spPr>
          <a:xfrm>
            <a:off x="2800298" y="1339394"/>
            <a:ext cx="3571900"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ermöglicht tieferes Verständnis des eigenen und fremden Handelns</a:t>
            </a:r>
          </a:p>
        </p:txBody>
      </p:sp>
      <p:sp>
        <p:nvSpPr>
          <p:cNvPr id="6" name="Pfeil nach rechts 5"/>
          <p:cNvSpPr/>
          <p:nvPr/>
        </p:nvSpPr>
        <p:spPr>
          <a:xfrm flipH="1">
            <a:off x="2800298" y="3896833"/>
            <a:ext cx="3357586"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erweiterte Erfahrung und Wissen</a:t>
            </a:r>
          </a:p>
        </p:txBody>
      </p:sp>
      <p:sp>
        <p:nvSpPr>
          <p:cNvPr id="7" name="Rechteck 6"/>
          <p:cNvSpPr/>
          <p:nvPr/>
        </p:nvSpPr>
        <p:spPr>
          <a:xfrm>
            <a:off x="299968" y="5565093"/>
            <a:ext cx="8572560"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Religionsunterricht</a:t>
            </a:r>
          </a:p>
        </p:txBody>
      </p:sp>
      <p:sp>
        <p:nvSpPr>
          <p:cNvPr id="9" name="Rechteck 8"/>
          <p:cNvSpPr/>
          <p:nvPr/>
        </p:nvSpPr>
        <p:spPr>
          <a:xfrm>
            <a:off x="299968" y="655976"/>
            <a:ext cx="8572560"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Religiöse Kompetenz: „Wissen mit Erfahrungen erweitern“</a:t>
            </a:r>
          </a:p>
        </p:txBody>
      </p:sp>
      <p:sp>
        <p:nvSpPr>
          <p:cNvPr id="10" name="Textfeld 9"/>
          <p:cNvSpPr txBox="1"/>
          <p:nvPr/>
        </p:nvSpPr>
        <p:spPr>
          <a:xfrm>
            <a:off x="8001024" y="6429396"/>
            <a:ext cx="941283" cy="261610"/>
          </a:xfrm>
          <a:prstGeom prst="rect">
            <a:avLst/>
          </a:prstGeom>
          <a:noFill/>
        </p:spPr>
        <p:txBody>
          <a:bodyPr wrap="none" rtlCol="0">
            <a:spAutoFit/>
          </a:bodyPr>
          <a:lstStyle/>
          <a:p>
            <a:r>
              <a:rPr lang="de-DE" sz="1100" dirty="0" err="1"/>
              <a:t>Mendl</a:t>
            </a:r>
            <a:r>
              <a:rPr lang="de-DE" sz="1100" dirty="0"/>
              <a:t>, S.28</a:t>
            </a:r>
          </a:p>
        </p:txBody>
      </p:sp>
    </p:spTree>
    <p:extLst>
      <p:ext uri="{BB962C8B-B14F-4D97-AF65-F5344CB8AC3E}">
        <p14:creationId xmlns:p14="http://schemas.microsoft.com/office/powerpoint/2010/main" val="226251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blinds(horizontal)">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blinds(horizontal)">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 Religion erleben</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737361"/>
            <a:ext cx="6086475"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7263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428596" y="1714488"/>
            <a:ext cx="8358246" cy="2954655"/>
          </a:xfrm>
          <a:prstGeom prst="rect">
            <a:avLst/>
          </a:prstGeom>
          <a:noFill/>
        </p:spPr>
        <p:txBody>
          <a:bodyPr wrap="square" rtlCol="0">
            <a:spAutoFit/>
          </a:bodyPr>
          <a:lstStyle/>
          <a:p>
            <a:r>
              <a:rPr lang="de-DE" dirty="0"/>
              <a:t>These Hans </a:t>
            </a:r>
            <a:r>
              <a:rPr lang="de-DE" dirty="0" err="1"/>
              <a:t>Mendls</a:t>
            </a:r>
            <a:r>
              <a:rPr lang="de-DE" dirty="0"/>
              <a:t>:</a:t>
            </a:r>
          </a:p>
          <a:p>
            <a:endParaRPr lang="de-DE" sz="2400" dirty="0">
              <a:latin typeface="Lucida Sans Unicode" pitchFamily="34" charset="0"/>
              <a:cs typeface="Lucida Sans Unicode" pitchFamily="34" charset="0"/>
            </a:endParaRPr>
          </a:p>
          <a:p>
            <a:r>
              <a:rPr lang="de-DE" sz="2400" dirty="0">
                <a:latin typeface="Lucida Sans Unicode" pitchFamily="34" charset="0"/>
                <a:cs typeface="Lucida Sans Unicode" pitchFamily="34" charset="0"/>
              </a:rPr>
              <a:t>„Sowohl von den lernenden Subjekten her als auch von der Eigenlogik des Gegenstands »Religion« aus erweist sich ein ausschließliches </a:t>
            </a:r>
            <a:r>
              <a:rPr lang="de-DE" sz="2400" b="1" dirty="0">
                <a:latin typeface="Lucida Sans Unicode" pitchFamily="34" charset="0"/>
                <a:cs typeface="Lucida Sans Unicode" pitchFamily="34" charset="0"/>
              </a:rPr>
              <a:t>Reflexionsmodell</a:t>
            </a:r>
            <a:r>
              <a:rPr lang="de-DE" sz="2400" dirty="0">
                <a:latin typeface="Lucida Sans Unicode" pitchFamily="34" charset="0"/>
                <a:cs typeface="Lucida Sans Unicode" pitchFamily="34" charset="0"/>
              </a:rPr>
              <a:t> schulischen Lernens heute als </a:t>
            </a:r>
            <a:r>
              <a:rPr lang="de-DE" sz="2400" dirty="0" err="1">
                <a:latin typeface="Lucida Sans Unicode" pitchFamily="34" charset="0"/>
                <a:cs typeface="Lucida Sans Unicode" pitchFamily="34" charset="0"/>
              </a:rPr>
              <a:t>defizient</a:t>
            </a:r>
            <a:r>
              <a:rPr lang="de-DE" sz="2400" dirty="0">
                <a:latin typeface="Lucida Sans Unicode" pitchFamily="34" charset="0"/>
                <a:cs typeface="Lucida Sans Unicode" pitchFamily="34" charset="0"/>
              </a:rPr>
              <a:t>; es sollte deshalb mit </a:t>
            </a:r>
            <a:r>
              <a:rPr lang="de-DE" sz="2400" b="1" dirty="0">
                <a:latin typeface="Lucida Sans Unicode" pitchFamily="34" charset="0"/>
                <a:cs typeface="Lucida Sans Unicode" pitchFamily="34" charset="0"/>
              </a:rPr>
              <a:t>inszenierenden Elementen ergänzt </a:t>
            </a:r>
            <a:r>
              <a:rPr lang="de-DE" sz="2400" dirty="0">
                <a:latin typeface="Lucida Sans Unicode" pitchFamily="34" charset="0"/>
                <a:cs typeface="Lucida Sans Unicode" pitchFamily="34" charset="0"/>
              </a:rPr>
              <a:t>– nicht durch sie ersetzt! – werden.“</a:t>
            </a:r>
          </a:p>
        </p:txBody>
      </p:sp>
    </p:spTree>
    <p:extLst>
      <p:ext uri="{BB962C8B-B14F-4D97-AF65-F5344CB8AC3E}">
        <p14:creationId xmlns:p14="http://schemas.microsoft.com/office/powerpoint/2010/main" val="1155285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428596" y="1643050"/>
            <a:ext cx="8215370" cy="1384995"/>
          </a:xfrm>
          <a:prstGeom prst="rect">
            <a:avLst/>
          </a:prstGeom>
          <a:noFill/>
        </p:spPr>
        <p:txBody>
          <a:bodyPr wrap="square" rtlCol="0">
            <a:spAutoFit/>
          </a:bodyPr>
          <a:lstStyle/>
          <a:p>
            <a:r>
              <a:rPr lang="de-DE" dirty="0"/>
              <a:t>Hans Schmid:</a:t>
            </a:r>
          </a:p>
          <a:p>
            <a:endParaRPr lang="de-DE" dirty="0"/>
          </a:p>
          <a:p>
            <a:r>
              <a:rPr lang="de-DE" sz="2400" dirty="0">
                <a:latin typeface="Lucida Sans Unicode" pitchFamily="34" charset="0"/>
                <a:cs typeface="Lucida Sans Unicode" pitchFamily="34" charset="0"/>
              </a:rPr>
              <a:t>„die dissoziativen (»reden über«) mit assoziativen (»reden mit«) Elementen ergänzen“</a:t>
            </a:r>
          </a:p>
        </p:txBody>
      </p:sp>
      <p:sp>
        <p:nvSpPr>
          <p:cNvPr id="4" name="Textfeld 3"/>
          <p:cNvSpPr txBox="1"/>
          <p:nvPr/>
        </p:nvSpPr>
        <p:spPr>
          <a:xfrm>
            <a:off x="500034" y="3214686"/>
            <a:ext cx="8143932" cy="1846659"/>
          </a:xfrm>
          <a:prstGeom prst="rect">
            <a:avLst/>
          </a:prstGeom>
          <a:noFill/>
        </p:spPr>
        <p:txBody>
          <a:bodyPr wrap="square" rtlCol="0">
            <a:spAutoFit/>
          </a:bodyPr>
          <a:lstStyle/>
          <a:p>
            <a:r>
              <a:rPr lang="de-DE" dirty="0">
                <a:latin typeface="Arial" pitchFamily="34" charset="0"/>
                <a:cs typeface="Arial" pitchFamily="34" charset="0"/>
              </a:rPr>
              <a:t>Ignatius von Loyola (Exerzitien):</a:t>
            </a:r>
          </a:p>
          <a:p>
            <a:endParaRPr lang="de-DE" sz="2400" dirty="0">
              <a:latin typeface="Lucida Sans Unicode" pitchFamily="34" charset="0"/>
              <a:cs typeface="Lucida Sans Unicode" pitchFamily="34" charset="0"/>
            </a:endParaRPr>
          </a:p>
          <a:p>
            <a:r>
              <a:rPr lang="de-DE" sz="2400" dirty="0">
                <a:latin typeface="Lucida Sans Unicode" pitchFamily="34" charset="0"/>
                <a:cs typeface="Lucida Sans Unicode" pitchFamily="34" charset="0"/>
              </a:rPr>
              <a:t>»Nicht das Vielwissen sättigt die Seele und gibt ihr Genüge, sondern das Fühlen und Kosten der Dinge von innen.«</a:t>
            </a:r>
          </a:p>
        </p:txBody>
      </p:sp>
    </p:spTree>
    <p:extLst>
      <p:ext uri="{BB962C8B-B14F-4D97-AF65-F5344CB8AC3E}">
        <p14:creationId xmlns:p14="http://schemas.microsoft.com/office/powerpoint/2010/main" val="3867326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428596" y="2428868"/>
            <a:ext cx="8286808" cy="1200329"/>
          </a:xfrm>
          <a:prstGeom prst="rect">
            <a:avLst/>
          </a:prstGeom>
          <a:noFill/>
        </p:spPr>
        <p:txBody>
          <a:bodyPr wrap="square" rtlCol="0">
            <a:spAutoFit/>
          </a:bodyPr>
          <a:lstStyle/>
          <a:p>
            <a:r>
              <a:rPr lang="de-DE" b="1" dirty="0"/>
              <a:t>Wortherkunft, Wortbedeutung</a:t>
            </a:r>
          </a:p>
          <a:p>
            <a:r>
              <a:rPr lang="de-DE" dirty="0"/>
              <a:t>- </a:t>
            </a:r>
            <a:r>
              <a:rPr lang="de-DE" i="1" dirty="0"/>
              <a:t>per </a:t>
            </a:r>
            <a:r>
              <a:rPr lang="de-DE" i="1" dirty="0" err="1"/>
              <a:t>formam</a:t>
            </a:r>
            <a:r>
              <a:rPr lang="de-DE" i="1" dirty="0"/>
              <a:t> (lat.): durch die Form</a:t>
            </a:r>
          </a:p>
          <a:p>
            <a:r>
              <a:rPr lang="de-DE" dirty="0"/>
              <a:t>- </a:t>
            </a:r>
            <a:r>
              <a:rPr lang="de-DE" i="1" dirty="0" err="1"/>
              <a:t>to</a:t>
            </a:r>
            <a:r>
              <a:rPr lang="de-DE" i="1" dirty="0"/>
              <a:t> </a:t>
            </a:r>
            <a:r>
              <a:rPr lang="de-DE" i="1" dirty="0" err="1"/>
              <a:t>perform</a:t>
            </a:r>
            <a:r>
              <a:rPr lang="de-DE" i="1" dirty="0"/>
              <a:t> (engl.): etwas tun, aufführen, „in eine Handlung umsetzen“</a:t>
            </a:r>
          </a:p>
          <a:p>
            <a:r>
              <a:rPr lang="en-US" dirty="0"/>
              <a:t>- </a:t>
            </a:r>
            <a:r>
              <a:rPr lang="en-US" i="1" dirty="0" err="1"/>
              <a:t>performativ</a:t>
            </a:r>
            <a:r>
              <a:rPr lang="en-US" i="1" dirty="0"/>
              <a:t>: “how to do things with words” (John Austin)</a:t>
            </a:r>
            <a:endParaRPr lang="de-DE" dirty="0"/>
          </a:p>
        </p:txBody>
      </p:sp>
      <p:sp>
        <p:nvSpPr>
          <p:cNvPr id="4" name="Textfeld 3"/>
          <p:cNvSpPr txBox="1"/>
          <p:nvPr/>
        </p:nvSpPr>
        <p:spPr>
          <a:xfrm>
            <a:off x="428596" y="1643050"/>
            <a:ext cx="5660524" cy="461665"/>
          </a:xfrm>
          <a:prstGeom prst="rect">
            <a:avLst/>
          </a:prstGeom>
          <a:noFill/>
        </p:spPr>
        <p:txBody>
          <a:bodyPr wrap="none" rtlCol="0">
            <a:spAutoFit/>
          </a:bodyPr>
          <a:lstStyle/>
          <a:p>
            <a:r>
              <a:rPr lang="de-DE" sz="2400" b="1" dirty="0">
                <a:latin typeface="+mj-lt"/>
              </a:rPr>
              <a:t>Performativer Religionsunterricht</a:t>
            </a:r>
          </a:p>
        </p:txBody>
      </p:sp>
      <p:sp>
        <p:nvSpPr>
          <p:cNvPr id="6" name="Textfeld 5"/>
          <p:cNvSpPr txBox="1"/>
          <p:nvPr/>
        </p:nvSpPr>
        <p:spPr>
          <a:xfrm>
            <a:off x="500034" y="3929066"/>
            <a:ext cx="7929618" cy="1477328"/>
          </a:xfrm>
          <a:prstGeom prst="rect">
            <a:avLst/>
          </a:prstGeom>
          <a:noFill/>
        </p:spPr>
        <p:txBody>
          <a:bodyPr wrap="square" rtlCol="0">
            <a:spAutoFit/>
          </a:bodyPr>
          <a:lstStyle/>
          <a:p>
            <a:r>
              <a:rPr lang="de-DE" b="1" dirty="0"/>
              <a:t>Performativer Religionsunterricht:</a:t>
            </a:r>
          </a:p>
          <a:p>
            <a:r>
              <a:rPr lang="de-DE" dirty="0"/>
              <a:t>- Religiöse Inhalte werden durch eine Inszenierung in eine bestimmte Form 	gebracht</a:t>
            </a:r>
          </a:p>
          <a:p>
            <a:pPr>
              <a:buFontTx/>
              <a:buChar char="-"/>
            </a:pPr>
            <a:r>
              <a:rPr lang="de-DE" dirty="0"/>
              <a:t> Mehr als Reden über Religion</a:t>
            </a:r>
          </a:p>
          <a:p>
            <a:pPr>
              <a:buFontTx/>
              <a:buChar char="-"/>
            </a:pPr>
            <a:r>
              <a:rPr lang="de-DE" dirty="0"/>
              <a:t> Körper und Raum werden im Religionsunterricht „inszeniert“</a:t>
            </a:r>
          </a:p>
        </p:txBody>
      </p:sp>
    </p:spTree>
    <p:extLst>
      <p:ext uri="{BB962C8B-B14F-4D97-AF65-F5344CB8AC3E}">
        <p14:creationId xmlns:p14="http://schemas.microsoft.com/office/powerpoint/2010/main" val="263366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57158" y="2214554"/>
            <a:ext cx="8286808" cy="2616101"/>
          </a:xfrm>
          <a:prstGeom prst="rect">
            <a:avLst/>
          </a:prstGeom>
          <a:noFill/>
        </p:spPr>
        <p:txBody>
          <a:bodyPr wrap="square" rtlCol="0">
            <a:spAutoFit/>
          </a:bodyPr>
          <a:lstStyle/>
          <a:p>
            <a:r>
              <a:rPr lang="de-DE" sz="2000" b="1" dirty="0">
                <a:latin typeface="+mj-lt"/>
              </a:rPr>
              <a:t>Performance</a:t>
            </a:r>
          </a:p>
          <a:p>
            <a:r>
              <a:rPr lang="de-DE" dirty="0"/>
              <a:t>- Stammt aus dem Bereich der Kommunikationswissenschaft</a:t>
            </a:r>
          </a:p>
          <a:p>
            <a:pPr>
              <a:buFontTx/>
              <a:buChar char="-"/>
            </a:pPr>
            <a:r>
              <a:rPr lang="de-DE" dirty="0"/>
              <a:t> Überwiegend im Theater bei Sprechakten zu finden:</a:t>
            </a:r>
          </a:p>
          <a:p>
            <a:r>
              <a:rPr lang="de-DE" dirty="0"/>
              <a:t>	durch eine sprachliche Handlung setzt mit dem Verlauten bereits eine 	Wirklichkeit mit ein</a:t>
            </a:r>
          </a:p>
          <a:p>
            <a:endParaRPr lang="de-DE" dirty="0"/>
          </a:p>
          <a:p>
            <a:r>
              <a:rPr lang="de-DE" dirty="0"/>
              <a:t>- Inszenierung:</a:t>
            </a:r>
          </a:p>
          <a:p>
            <a:r>
              <a:rPr lang="de-DE" dirty="0"/>
              <a:t>	- Verwandlung von Texten in Sprechakte</a:t>
            </a:r>
          </a:p>
          <a:p>
            <a:r>
              <a:rPr lang="de-DE" dirty="0"/>
              <a:t>	- ein Vorgang, bei dem etwas „in Form“ kommt</a:t>
            </a:r>
          </a:p>
        </p:txBody>
      </p:sp>
    </p:spTree>
    <p:extLst>
      <p:ext uri="{BB962C8B-B14F-4D97-AF65-F5344CB8AC3E}">
        <p14:creationId xmlns:p14="http://schemas.microsoft.com/office/powerpoint/2010/main" val="3674840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08580" y="1737361"/>
            <a:ext cx="8572560" cy="4585871"/>
          </a:xfrm>
          <a:prstGeom prst="rect">
            <a:avLst/>
          </a:prstGeom>
          <a:noFill/>
        </p:spPr>
        <p:txBody>
          <a:bodyPr wrap="square" rtlCol="0">
            <a:spAutoFit/>
          </a:bodyPr>
          <a:lstStyle/>
          <a:p>
            <a:r>
              <a:rPr lang="de-DE" sz="2000" b="1" dirty="0">
                <a:latin typeface="+mj-lt"/>
              </a:rPr>
              <a:t>Konsequenzen für einen performativen RU</a:t>
            </a:r>
          </a:p>
          <a:p>
            <a:r>
              <a:rPr lang="de-DE" sz="2000" b="1" dirty="0">
                <a:latin typeface="+mj-lt"/>
              </a:rPr>
              <a:t>„Inszenierungsfelder“ (</a:t>
            </a:r>
            <a:r>
              <a:rPr lang="de-DE" sz="2000" b="1" dirty="0" err="1">
                <a:latin typeface="+mj-lt"/>
              </a:rPr>
              <a:t>Mendl</a:t>
            </a:r>
            <a:r>
              <a:rPr lang="de-DE" sz="2000" b="1" dirty="0">
                <a:latin typeface="+mj-lt"/>
              </a:rPr>
              <a:t>)</a:t>
            </a:r>
          </a:p>
          <a:p>
            <a:endParaRPr lang="de-DE" dirty="0"/>
          </a:p>
          <a:p>
            <a:pPr>
              <a:buFontTx/>
              <a:buChar char="-"/>
            </a:pPr>
            <a:r>
              <a:rPr lang="de-DE" dirty="0"/>
              <a:t>nicht nur »über« Religion sprechen, sondern das Fach so konzipieren, dass Kinder und Jugendliche mit ihren Fragen und Bedürfnissen im Mittelpunkt stehen</a:t>
            </a:r>
          </a:p>
          <a:p>
            <a:pPr>
              <a:buFontTx/>
              <a:buChar char="-"/>
            </a:pPr>
            <a:r>
              <a:rPr lang="de-DE" dirty="0"/>
              <a:t>nicht nur »über« Gemeinde und Gemeinschaft etc. sprechen, sondern Gemeinschaft auf jugendgemäße Weise inszenieren</a:t>
            </a:r>
          </a:p>
          <a:p>
            <a:pPr>
              <a:buFontTx/>
              <a:buChar char="-"/>
            </a:pPr>
            <a:r>
              <a:rPr lang="de-DE" dirty="0"/>
              <a:t>nicht nur »über« Moral diskutieren, sondern ethisches Verhalten einüben</a:t>
            </a:r>
          </a:p>
          <a:p>
            <a:pPr>
              <a:buFontTx/>
              <a:buChar char="-"/>
            </a:pPr>
            <a:r>
              <a:rPr lang="de-DE" dirty="0"/>
              <a:t>nicht nur »über« Kirchen nachdenken, sondern in Kirchen Haltungen, Lieder, Riten ausprobieren</a:t>
            </a:r>
          </a:p>
          <a:p>
            <a:pPr>
              <a:buFontTx/>
              <a:buChar char="-"/>
            </a:pPr>
            <a:r>
              <a:rPr lang="de-DE" dirty="0"/>
              <a:t>nicht nur »über« Meditation reden, sondern meditative Elemente erproben</a:t>
            </a:r>
          </a:p>
          <a:p>
            <a:pPr>
              <a:buFontTx/>
              <a:buChar char="-"/>
            </a:pPr>
            <a:r>
              <a:rPr lang="de-DE" dirty="0"/>
              <a:t>nicht nur »über« Gebet und Liturgie sprechen, sondern zum experimentellen Beten und liturgischen Handeln anleiten und diese Erfahrung auch reflektieren</a:t>
            </a:r>
          </a:p>
          <a:p>
            <a:pPr>
              <a:buFontTx/>
              <a:buChar char="-"/>
            </a:pPr>
            <a:r>
              <a:rPr lang="de-DE" dirty="0"/>
              <a:t>nicht nur »über« biblische Texte sprechen, sondern sich von den biblischen Erzählern in Geschichten verwickeln lassen, sie als Spiegelungsfolien und Resonanzräume für eigene Erfahrungen werden lassen</a:t>
            </a:r>
          </a:p>
        </p:txBody>
      </p:sp>
    </p:spTree>
    <p:extLst>
      <p:ext uri="{BB962C8B-B14F-4D97-AF65-F5344CB8AC3E}">
        <p14:creationId xmlns:p14="http://schemas.microsoft.com/office/powerpoint/2010/main" val="661381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Rechteck 2"/>
          <p:cNvSpPr/>
          <p:nvPr/>
        </p:nvSpPr>
        <p:spPr>
          <a:xfrm>
            <a:off x="500034" y="1714488"/>
            <a:ext cx="8215370" cy="3139321"/>
          </a:xfrm>
          <a:prstGeom prst="rect">
            <a:avLst/>
          </a:prstGeom>
        </p:spPr>
        <p:txBody>
          <a:bodyPr wrap="square">
            <a:spAutoFit/>
          </a:bodyPr>
          <a:lstStyle/>
          <a:p>
            <a:pPr>
              <a:buFontTx/>
              <a:buChar char="-"/>
            </a:pPr>
            <a:r>
              <a:rPr lang="de-DE" dirty="0"/>
              <a:t>nicht nur »über« religiöse Kunstwerke reden, sondern selbst dem Glauben einen künstlerischen Ausdruck verleihen</a:t>
            </a:r>
          </a:p>
          <a:p>
            <a:pPr>
              <a:buFontTx/>
              <a:buChar char="-"/>
            </a:pPr>
            <a:r>
              <a:rPr lang="de-DE" dirty="0"/>
              <a:t>nicht nur etwas »über« andere Religionen kennen lernen, sondern Menschen einer anderen Religion begegnen</a:t>
            </a:r>
          </a:p>
          <a:p>
            <a:pPr>
              <a:buFontTx/>
              <a:buChar char="-"/>
            </a:pPr>
            <a:r>
              <a:rPr lang="de-DE" dirty="0"/>
              <a:t>nicht nur »über« Sakramente und ihre Symbole und Symbolhandlungen sprechen, sondern die heilsam Bedeutung ritueller Handlungen (»</a:t>
            </a:r>
            <a:r>
              <a:rPr lang="de-DE" dirty="0" err="1"/>
              <a:t>to</a:t>
            </a:r>
            <a:r>
              <a:rPr lang="de-DE" dirty="0"/>
              <a:t> </a:t>
            </a:r>
            <a:r>
              <a:rPr lang="en-US" dirty="0"/>
              <a:t>do things with words«) </a:t>
            </a:r>
            <a:r>
              <a:rPr lang="en-US" dirty="0" err="1"/>
              <a:t>erspüren</a:t>
            </a:r>
            <a:endParaRPr lang="en-US" dirty="0"/>
          </a:p>
          <a:p>
            <a:pPr>
              <a:buFontTx/>
              <a:buChar char="-"/>
            </a:pPr>
            <a:r>
              <a:rPr lang="de-DE" dirty="0"/>
              <a:t>sich nicht nur »über« Mönche, andere exotische Christen oder </a:t>
            </a:r>
            <a:r>
              <a:rPr lang="de-DE" dirty="0" err="1"/>
              <a:t>local</a:t>
            </a:r>
            <a:r>
              <a:rPr lang="de-DE" dirty="0"/>
              <a:t> </a:t>
            </a:r>
            <a:r>
              <a:rPr lang="de-DE" dirty="0" err="1"/>
              <a:t>heroes</a:t>
            </a:r>
            <a:r>
              <a:rPr lang="de-DE" dirty="0"/>
              <a:t> wundern, sondern in der Begegnung Nähe und Distanz spüren</a:t>
            </a:r>
          </a:p>
          <a:p>
            <a:pPr>
              <a:buFontTx/>
              <a:buChar char="-"/>
            </a:pPr>
            <a:r>
              <a:rPr lang="de-DE" dirty="0"/>
              <a:t>nicht nur »über« vergangene Geschichte etwas nachlesen, sondern Erinnerungsorte aufsuchen</a:t>
            </a:r>
          </a:p>
        </p:txBody>
      </p:sp>
    </p:spTree>
    <p:extLst>
      <p:ext uri="{BB962C8B-B14F-4D97-AF65-F5344CB8AC3E}">
        <p14:creationId xmlns:p14="http://schemas.microsoft.com/office/powerpoint/2010/main" val="4010176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662177" y="1844824"/>
            <a:ext cx="7992888" cy="2031325"/>
          </a:xfrm>
          <a:prstGeom prst="rect">
            <a:avLst/>
          </a:prstGeom>
          <a:noFill/>
        </p:spPr>
        <p:txBody>
          <a:bodyPr wrap="square" rtlCol="0">
            <a:spAutoFit/>
          </a:bodyPr>
          <a:lstStyle/>
          <a:p>
            <a:r>
              <a:rPr lang="de-DE" dirty="0"/>
              <a:t>Vorbereitung einer Leistungserhebung im Sinne der Kriterien der einheitlichen Prüfungsanforderungen der KMK:</a:t>
            </a:r>
          </a:p>
          <a:p>
            <a:endParaRPr lang="de-DE" dirty="0"/>
          </a:p>
          <a:p>
            <a:pPr marL="285750" indent="-285750">
              <a:buFontTx/>
              <a:buChar char="-"/>
            </a:pPr>
            <a:r>
              <a:rPr lang="de-DE" dirty="0"/>
              <a:t>Drei Anforderungsbereiche</a:t>
            </a:r>
          </a:p>
          <a:p>
            <a:pPr marL="285750" indent="-285750">
              <a:buFontTx/>
              <a:buChar char="-"/>
            </a:pPr>
            <a:r>
              <a:rPr lang="de-DE" dirty="0"/>
              <a:t>Berücksichtigung bei Stegreifaufgaben etc.</a:t>
            </a:r>
          </a:p>
          <a:p>
            <a:pPr marL="285750" indent="-285750">
              <a:buFontTx/>
              <a:buChar char="-"/>
            </a:pPr>
            <a:r>
              <a:rPr lang="de-DE" dirty="0"/>
              <a:t>Kompetenzorientierte Ausrichtung berücksichtigen: keine reinen Wissensabfragen</a:t>
            </a:r>
          </a:p>
        </p:txBody>
      </p:sp>
      <p:sp>
        <p:nvSpPr>
          <p:cNvPr id="3" name="Titel 2"/>
          <p:cNvSpPr>
            <a:spLocks noGrp="1"/>
          </p:cNvSpPr>
          <p:nvPr>
            <p:ph type="title"/>
          </p:nvPr>
        </p:nvSpPr>
        <p:spPr/>
        <p:txBody>
          <a:bodyPr/>
          <a:lstStyle/>
          <a:p>
            <a:r>
              <a:rPr lang="de-DE" sz="3600" dirty="0"/>
              <a:t>4. Leistungserhebung im RU</a:t>
            </a:r>
          </a:p>
        </p:txBody>
      </p:sp>
    </p:spTree>
    <p:extLst>
      <p:ext uri="{BB962C8B-B14F-4D97-AF65-F5344CB8AC3E}">
        <p14:creationId xmlns:p14="http://schemas.microsoft.com/office/powerpoint/2010/main" val="334526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smtClean="0"/>
              <a:t>Organisatorisches</a:t>
            </a:r>
            <a:endParaRPr lang="de-DE" dirty="0"/>
          </a:p>
        </p:txBody>
      </p:sp>
      <p:sp>
        <p:nvSpPr>
          <p:cNvPr id="4" name="Textfeld 3"/>
          <p:cNvSpPr txBox="1"/>
          <p:nvPr/>
        </p:nvSpPr>
        <p:spPr>
          <a:xfrm>
            <a:off x="611560" y="2276872"/>
            <a:ext cx="7920880" cy="923330"/>
          </a:xfrm>
          <a:prstGeom prst="rect">
            <a:avLst/>
          </a:prstGeom>
          <a:noFill/>
        </p:spPr>
        <p:txBody>
          <a:bodyPr wrap="square" rtlCol="0">
            <a:spAutoFit/>
          </a:bodyPr>
          <a:lstStyle/>
          <a:p>
            <a:pPr marL="342900" indent="-342900">
              <a:buAutoNum type="arabicParenBoth"/>
            </a:pPr>
            <a:r>
              <a:rPr lang="de-DE" dirty="0"/>
              <a:t>Klassenübernahme, einige Informationen: Sequenzplanung, Notengebung</a:t>
            </a:r>
            <a:r>
              <a:rPr lang="de-DE"/>
              <a:t>, etc.</a:t>
            </a:r>
            <a:endParaRPr lang="de-DE" dirty="0"/>
          </a:p>
          <a:p>
            <a:pPr marL="342900" indent="-342900">
              <a:buAutoNum type="arabicParenBoth"/>
            </a:pPr>
            <a:endParaRPr lang="de-DE" dirty="0"/>
          </a:p>
          <a:p>
            <a:pPr marL="342900" indent="-342900">
              <a:buAutoNum type="arabicParenBoth"/>
            </a:pPr>
            <a:r>
              <a:rPr lang="de-DE" dirty="0"/>
              <a:t>Sonstiges</a:t>
            </a:r>
          </a:p>
        </p:txBody>
      </p:sp>
    </p:spTree>
    <p:extLst>
      <p:ext uri="{BB962C8B-B14F-4D97-AF65-F5344CB8AC3E}">
        <p14:creationId xmlns:p14="http://schemas.microsoft.com/office/powerpoint/2010/main" val="3338597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6632"/>
            <a:ext cx="8352928" cy="6408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67213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539552" y="1076328"/>
          <a:ext cx="7704856" cy="4440903"/>
        </p:xfrm>
        <a:graphic>
          <a:graphicData uri="http://schemas.openxmlformats.org/drawingml/2006/table">
            <a:tbl>
              <a:tblPr firstRow="1" firstCol="1" lastRow="1" lastCol="1" bandRow="1" bandCol="1">
                <a:tableStyleId>{5C22544A-7EE6-4342-B048-85BDC9FD1C3A}</a:tableStyleId>
              </a:tblPr>
              <a:tblGrid>
                <a:gridCol w="2112622">
                  <a:extLst>
                    <a:ext uri="{9D8B030D-6E8A-4147-A177-3AD203B41FA5}">
                      <a16:colId xmlns:a16="http://schemas.microsoft.com/office/drawing/2014/main" val="20000"/>
                    </a:ext>
                  </a:extLst>
                </a:gridCol>
                <a:gridCol w="5592234">
                  <a:extLst>
                    <a:ext uri="{9D8B030D-6E8A-4147-A177-3AD203B41FA5}">
                      <a16:colId xmlns:a16="http://schemas.microsoft.com/office/drawing/2014/main" val="20001"/>
                    </a:ext>
                  </a:extLst>
                </a:gridCol>
              </a:tblGrid>
              <a:tr h="566924">
                <a:tc>
                  <a:txBody>
                    <a:bodyPr/>
                    <a:lstStyle/>
                    <a:p>
                      <a:pPr>
                        <a:spcAft>
                          <a:spcPts val="0"/>
                        </a:spcAft>
                      </a:pPr>
                      <a:r>
                        <a:rPr lang="de-DE" sz="1800" dirty="0">
                          <a:effectLst/>
                        </a:rPr>
                        <a:t>Operatoren</a:t>
                      </a:r>
                    </a:p>
                    <a:p>
                      <a:pPr>
                        <a:spcAft>
                          <a:spcPts val="0"/>
                        </a:spcAft>
                      </a:pPr>
                      <a:r>
                        <a:rPr lang="de-DE" sz="1800" dirty="0">
                          <a:effectLst/>
                        </a:rPr>
                        <a:t> </a:t>
                      </a:r>
                      <a:endParaRPr lang="de-DE" sz="1800" dirty="0">
                        <a:effectLst/>
                        <a:latin typeface="Times New Roman"/>
                        <a:ea typeface="Times New Roman"/>
                      </a:endParaRPr>
                    </a:p>
                  </a:txBody>
                  <a:tcPr marL="68580" marR="68580" marT="0" marB="0"/>
                </a:tc>
                <a:tc>
                  <a:txBody>
                    <a:bodyPr/>
                    <a:lstStyle/>
                    <a:p>
                      <a:pPr>
                        <a:spcAft>
                          <a:spcPts val="0"/>
                        </a:spcAft>
                      </a:pPr>
                      <a:r>
                        <a:rPr lang="de-DE" sz="1600" dirty="0">
                          <a:effectLst/>
                        </a:rPr>
                        <a:t>Definitionen</a:t>
                      </a:r>
                      <a:endParaRPr lang="de-DE" sz="1800" dirty="0">
                        <a:effectLst/>
                      </a:endParaRPr>
                    </a:p>
                    <a:p>
                      <a:pPr>
                        <a:spcAft>
                          <a:spcPts val="0"/>
                        </a:spcAft>
                      </a:pPr>
                      <a:r>
                        <a:rPr lang="de-DE" sz="1600" dirty="0">
                          <a:effectLst/>
                        </a:rPr>
                        <a:t> </a:t>
                      </a:r>
                      <a:endParaRPr lang="de-DE" sz="1800" dirty="0">
                        <a:effectLst/>
                        <a:latin typeface="Times New Roman"/>
                        <a:ea typeface="Times New Roman"/>
                      </a:endParaRPr>
                    </a:p>
                  </a:txBody>
                  <a:tcPr marL="68580" marR="68580" marT="0" marB="0"/>
                </a:tc>
                <a:extLst>
                  <a:ext uri="{0D108BD9-81ED-4DB2-BD59-A6C34878D82A}">
                    <a16:rowId xmlns:a16="http://schemas.microsoft.com/office/drawing/2014/main" val="10000"/>
                  </a:ext>
                </a:extLst>
              </a:tr>
              <a:tr h="566924">
                <a:tc>
                  <a:txBody>
                    <a:bodyPr/>
                    <a:lstStyle/>
                    <a:p>
                      <a:pPr>
                        <a:spcAft>
                          <a:spcPts val="0"/>
                        </a:spcAft>
                      </a:pPr>
                      <a:r>
                        <a:rPr lang="de-DE" sz="1800">
                          <a:effectLst/>
                        </a:rPr>
                        <a:t>Nennen </a:t>
                      </a:r>
                    </a:p>
                    <a:p>
                      <a:pPr>
                        <a:spcAft>
                          <a:spcPts val="0"/>
                        </a:spcAft>
                      </a:pPr>
                      <a:r>
                        <a:rPr lang="de-DE" sz="1800">
                          <a:effectLst/>
                        </a:rPr>
                        <a:t>Benennen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ausgewählte Elemente, Aspekte, Merkmale, Begriffe, Personen etc. unkommentiert angeben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val="10001"/>
                  </a:ext>
                </a:extLst>
              </a:tr>
              <a:tr h="566924">
                <a:tc>
                  <a:txBody>
                    <a:bodyPr/>
                    <a:lstStyle/>
                    <a:p>
                      <a:pPr>
                        <a:spcAft>
                          <a:spcPts val="0"/>
                        </a:spcAft>
                      </a:pPr>
                      <a:r>
                        <a:rPr lang="de-DE" sz="1800">
                          <a:effectLst/>
                        </a:rPr>
                        <a:t>Skizzieren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Gedankengang in seinen Grundzügen ausdrücken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val="10002"/>
                  </a:ext>
                </a:extLst>
              </a:tr>
              <a:tr h="850385">
                <a:tc>
                  <a:txBody>
                    <a:bodyPr/>
                    <a:lstStyle/>
                    <a:p>
                      <a:pPr>
                        <a:spcAft>
                          <a:spcPts val="0"/>
                        </a:spcAft>
                      </a:pPr>
                      <a:r>
                        <a:rPr lang="de-DE" sz="1800">
                          <a:effectLst/>
                        </a:rPr>
                        <a:t>Formulieren </a:t>
                      </a:r>
                    </a:p>
                    <a:p>
                      <a:pPr>
                        <a:spcAft>
                          <a:spcPts val="0"/>
                        </a:spcAft>
                      </a:pPr>
                      <a:r>
                        <a:rPr lang="de-DE" sz="1800">
                          <a:effectLst/>
                        </a:rPr>
                        <a:t>Darstellen </a:t>
                      </a:r>
                    </a:p>
                    <a:p>
                      <a:pPr>
                        <a:spcAft>
                          <a:spcPts val="0"/>
                        </a:spcAft>
                      </a:pPr>
                      <a:r>
                        <a:rPr lang="de-DE" sz="1800">
                          <a:effectLst/>
                        </a:rPr>
                        <a:t>Aufzeigen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den Gedankengang oder die Hauptaussage eines Textes oder einer </a:t>
                      </a:r>
                      <a:endParaRPr lang="de-DE" sz="1800">
                        <a:effectLst/>
                      </a:endParaRPr>
                    </a:p>
                    <a:p>
                      <a:pPr>
                        <a:spcAft>
                          <a:spcPts val="0"/>
                        </a:spcAft>
                      </a:pPr>
                      <a:r>
                        <a:rPr lang="de-DE" sz="1600">
                          <a:effectLst/>
                        </a:rPr>
                        <a:t>Position mit eigenen Worten darlegen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val="10003"/>
                  </a:ext>
                </a:extLst>
              </a:tr>
              <a:tr h="779520">
                <a:tc>
                  <a:txBody>
                    <a:bodyPr/>
                    <a:lstStyle/>
                    <a:p>
                      <a:pPr>
                        <a:spcAft>
                          <a:spcPts val="0"/>
                        </a:spcAft>
                      </a:pPr>
                      <a:r>
                        <a:rPr lang="de-DE" sz="1800">
                          <a:effectLst/>
                        </a:rPr>
                        <a:t>Wiedergeben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den Inhalt eines Textes unter Verwendung der Fachsprache mit eigenen Worten ausdrücken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val="10004"/>
                  </a:ext>
                </a:extLst>
              </a:tr>
              <a:tr h="566924">
                <a:tc>
                  <a:txBody>
                    <a:bodyPr/>
                    <a:lstStyle/>
                    <a:p>
                      <a:pPr>
                        <a:spcAft>
                          <a:spcPts val="0"/>
                        </a:spcAft>
                      </a:pPr>
                      <a:r>
                        <a:rPr lang="de-DE" sz="1800">
                          <a:effectLst/>
                        </a:rPr>
                        <a:t>Beschreiben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die Merkmale eines Bildes oder eines anderen Materials mit Worten in Einzelheiten schildern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val="10005"/>
                  </a:ext>
                </a:extLst>
              </a:tr>
              <a:tr h="543302">
                <a:tc>
                  <a:txBody>
                    <a:bodyPr/>
                    <a:lstStyle/>
                    <a:p>
                      <a:pPr>
                        <a:spcAft>
                          <a:spcPts val="0"/>
                        </a:spcAft>
                      </a:pPr>
                      <a:r>
                        <a:rPr lang="de-DE" sz="1800">
                          <a:effectLst/>
                        </a:rPr>
                        <a:t>Zusammenfassen </a:t>
                      </a:r>
                    </a:p>
                    <a:p>
                      <a:pPr>
                        <a:spcAft>
                          <a:spcPts val="0"/>
                        </a:spcAft>
                      </a:pPr>
                      <a:r>
                        <a:rPr lang="de-DE" sz="16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dirty="0">
                          <a:effectLst/>
                        </a:rPr>
                        <a:t>die Kernaussagen eines Textes komprimiert und strukturiert darlegen </a:t>
                      </a:r>
                      <a:endParaRPr lang="de-DE" sz="1800" dirty="0">
                        <a:effectLst/>
                        <a:latin typeface="Times New Roman"/>
                        <a:ea typeface="Times New Roman"/>
                      </a:endParaRPr>
                    </a:p>
                  </a:txBody>
                  <a:tcPr marL="68580" marR="68580" marT="0" marB="0"/>
                </a:tc>
                <a:extLst>
                  <a:ext uri="{0D108BD9-81ED-4DB2-BD59-A6C34878D82A}">
                    <a16:rowId xmlns:a16="http://schemas.microsoft.com/office/drawing/2014/main" val="10006"/>
                  </a:ext>
                </a:extLst>
              </a:tr>
            </a:tbl>
          </a:graphicData>
        </a:graphic>
      </p:graphicFrame>
      <p:sp>
        <p:nvSpPr>
          <p:cNvPr id="3" name="Rectangle 1"/>
          <p:cNvSpPr>
            <a:spLocks noChangeArrowheads="1"/>
          </p:cNvSpPr>
          <p:nvPr/>
        </p:nvSpPr>
        <p:spPr bwMode="auto">
          <a:xfrm>
            <a:off x="539552" y="315617"/>
            <a:ext cx="705678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3600" b="1" i="0" u="none" strike="noStrike" cap="none" normalizeH="0" baseline="0" dirty="0">
                <a:ln>
                  <a:noFill/>
                </a:ln>
                <a:solidFill>
                  <a:schemeClr val="tx1"/>
                </a:solidFill>
                <a:effectLst/>
                <a:latin typeface="Arial" pitchFamily="34" charset="0"/>
                <a:ea typeface="Times New Roman" pitchFamily="18" charset="0"/>
                <a:cs typeface="Arial" pitchFamily="34" charset="0"/>
              </a:rPr>
              <a:t>Anforderungsbereich I </a:t>
            </a:r>
            <a:endParaRPr kumimoji="0" lang="de-DE" altLang="de-DE"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itchFamily="34" charset="0"/>
              <a:cs typeface="Arial" pitchFamily="34" charset="0"/>
            </a:endParaRPr>
          </a:p>
        </p:txBody>
      </p:sp>
      <p:sp>
        <p:nvSpPr>
          <p:cNvPr id="4" name="Textfeld 3"/>
          <p:cNvSpPr txBox="1"/>
          <p:nvPr/>
        </p:nvSpPr>
        <p:spPr>
          <a:xfrm>
            <a:off x="539552" y="5805264"/>
            <a:ext cx="7776864" cy="646331"/>
          </a:xfrm>
          <a:prstGeom prst="rect">
            <a:avLst/>
          </a:prstGeom>
          <a:noFill/>
        </p:spPr>
        <p:txBody>
          <a:bodyPr wrap="square" rtlCol="0">
            <a:spAutoFit/>
          </a:bodyPr>
          <a:lstStyle/>
          <a:p>
            <a:r>
              <a:rPr lang="de-DE" dirty="0"/>
              <a:t>Hinweis: Operatoren geben an, welche Tätigkeiten beim Lösen von Prüfungsaufgaben gefordert werden</a:t>
            </a:r>
          </a:p>
        </p:txBody>
      </p:sp>
    </p:spTree>
    <p:extLst>
      <p:ext uri="{BB962C8B-B14F-4D97-AF65-F5344CB8AC3E}">
        <p14:creationId xmlns:p14="http://schemas.microsoft.com/office/powerpoint/2010/main" val="3829113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539552" y="620688"/>
          <a:ext cx="7704856" cy="5760720"/>
        </p:xfrm>
        <a:graphic>
          <a:graphicData uri="http://schemas.openxmlformats.org/drawingml/2006/table">
            <a:tbl>
              <a:tblPr firstRow="1" firstCol="1" lastRow="1" lastCol="1" bandRow="1" bandCol="1">
                <a:tableStyleId>{5C22544A-7EE6-4342-B048-85BDC9FD1C3A}</a:tableStyleId>
              </a:tblPr>
              <a:tblGrid>
                <a:gridCol w="2112622">
                  <a:extLst>
                    <a:ext uri="{9D8B030D-6E8A-4147-A177-3AD203B41FA5}">
                      <a16:colId xmlns:a16="http://schemas.microsoft.com/office/drawing/2014/main" val="20000"/>
                    </a:ext>
                  </a:extLst>
                </a:gridCol>
                <a:gridCol w="5592234">
                  <a:extLst>
                    <a:ext uri="{9D8B030D-6E8A-4147-A177-3AD203B41FA5}">
                      <a16:colId xmlns:a16="http://schemas.microsoft.com/office/drawing/2014/main" val="20001"/>
                    </a:ext>
                  </a:extLst>
                </a:gridCol>
              </a:tblGrid>
              <a:tr h="334323">
                <a:tc>
                  <a:txBody>
                    <a:bodyPr/>
                    <a:lstStyle/>
                    <a:p>
                      <a:pPr>
                        <a:spcAft>
                          <a:spcPts val="0"/>
                        </a:spcAft>
                      </a:pPr>
                      <a:r>
                        <a:rPr lang="de-DE" sz="1400" dirty="0">
                          <a:effectLst/>
                        </a:rPr>
                        <a:t>Operatoren</a:t>
                      </a:r>
                    </a:p>
                    <a:p>
                      <a:pPr>
                        <a:spcAft>
                          <a:spcPts val="0"/>
                        </a:spcAft>
                      </a:pPr>
                      <a:r>
                        <a:rPr lang="de-DE" sz="1400" dirty="0">
                          <a:effectLst/>
                        </a:rPr>
                        <a:t> </a:t>
                      </a:r>
                      <a:endParaRPr lang="de-DE" sz="1400" dirty="0">
                        <a:effectLst/>
                        <a:latin typeface="Times New Roman"/>
                        <a:ea typeface="Times New Roman"/>
                      </a:endParaRPr>
                    </a:p>
                  </a:txBody>
                  <a:tcPr marL="51941" marR="51941" marT="0" marB="0"/>
                </a:tc>
                <a:tc>
                  <a:txBody>
                    <a:bodyPr/>
                    <a:lstStyle/>
                    <a:p>
                      <a:pPr>
                        <a:spcAft>
                          <a:spcPts val="0"/>
                        </a:spcAft>
                      </a:pPr>
                      <a:r>
                        <a:rPr lang="de-DE" sz="1400">
                          <a:effectLst/>
                        </a:rPr>
                        <a:t>Definitionen</a:t>
                      </a:r>
                    </a:p>
                    <a:p>
                      <a:pPr>
                        <a:spcAft>
                          <a:spcPts val="0"/>
                        </a:spcAft>
                      </a:pPr>
                      <a:r>
                        <a:rPr lang="de-DE" sz="1200">
                          <a:effectLst/>
                        </a:rPr>
                        <a:t>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0"/>
                  </a:ext>
                </a:extLst>
              </a:tr>
              <a:tr h="835807">
                <a:tc>
                  <a:txBody>
                    <a:bodyPr/>
                    <a:lstStyle/>
                    <a:p>
                      <a:pPr>
                        <a:spcAft>
                          <a:spcPts val="0"/>
                        </a:spcAft>
                      </a:pPr>
                      <a:r>
                        <a:rPr lang="de-DE" sz="1400">
                          <a:effectLst/>
                        </a:rPr>
                        <a:t>Einordnen </a:t>
                      </a:r>
                    </a:p>
                    <a:p>
                      <a:pPr>
                        <a:spcAft>
                          <a:spcPts val="0"/>
                        </a:spcAft>
                      </a:pPr>
                      <a:r>
                        <a:rPr lang="de-DE" sz="1400">
                          <a:effectLst/>
                        </a:rPr>
                        <a:t> </a:t>
                      </a:r>
                    </a:p>
                    <a:p>
                      <a:pPr>
                        <a:spcAft>
                          <a:spcPts val="0"/>
                        </a:spcAft>
                      </a:pPr>
                      <a:r>
                        <a:rPr lang="de-DE" sz="1400">
                          <a:effectLst/>
                        </a:rPr>
                        <a:t>Zuordnen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oder erkannten Sachverhalt in einen neuen oder anderen Zusammenhang stellen oder die Position eines Verfassers bezüglich einer bestimmten Religion, Konfession, Denkrichtung etc. unter Verweis auf Textstellen und in Verbindung mit Vorwissen bestimmen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1"/>
                  </a:ext>
                </a:extLst>
              </a:tr>
              <a:tr h="334323">
                <a:tc>
                  <a:txBody>
                    <a:bodyPr/>
                    <a:lstStyle/>
                    <a:p>
                      <a:pPr>
                        <a:spcAft>
                          <a:spcPts val="0"/>
                        </a:spcAft>
                      </a:pPr>
                      <a:r>
                        <a:rPr lang="de-DE" sz="1400">
                          <a:effectLst/>
                        </a:rPr>
                        <a:t>Anwenden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Sachverhalt oder eine bekannte Methode auf etwas Neues beziehen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2"/>
                  </a:ext>
                </a:extLst>
              </a:tr>
              <a:tr h="501484">
                <a:tc>
                  <a:txBody>
                    <a:bodyPr/>
                    <a:lstStyle/>
                    <a:p>
                      <a:pPr>
                        <a:spcAft>
                          <a:spcPts val="0"/>
                        </a:spcAft>
                      </a:pPr>
                      <a:r>
                        <a:rPr lang="de-DE" sz="1400">
                          <a:effectLst/>
                        </a:rPr>
                        <a:t>Belegen </a:t>
                      </a:r>
                    </a:p>
                    <a:p>
                      <a:pPr>
                        <a:spcAft>
                          <a:spcPts val="0"/>
                        </a:spcAft>
                      </a:pPr>
                      <a:r>
                        <a:rPr lang="de-DE" sz="1400">
                          <a:effectLst/>
                        </a:rPr>
                        <a:t>Nachweisen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Textstellen oder bekannte Sachverhalte stützen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3"/>
                  </a:ext>
                </a:extLst>
              </a:tr>
              <a:tr h="334323">
                <a:tc>
                  <a:txBody>
                    <a:bodyPr/>
                    <a:lstStyle/>
                    <a:p>
                      <a:pPr>
                        <a:spcAft>
                          <a:spcPts val="0"/>
                        </a:spcAft>
                      </a:pPr>
                      <a:r>
                        <a:rPr lang="de-DE" sz="1400">
                          <a:effectLst/>
                        </a:rPr>
                        <a:t>Begründen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Argumente stützen </a:t>
                      </a:r>
                    </a:p>
                    <a:p>
                      <a:pPr>
                        <a:spcAft>
                          <a:spcPts val="0"/>
                        </a:spcAft>
                      </a:pPr>
                      <a:r>
                        <a:rPr lang="de-DE" sz="1400">
                          <a:effectLst/>
                        </a:rPr>
                        <a:t>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4"/>
                  </a:ext>
                </a:extLst>
              </a:tr>
              <a:tr h="501484">
                <a:tc>
                  <a:txBody>
                    <a:bodyPr/>
                    <a:lstStyle/>
                    <a:p>
                      <a:pPr>
                        <a:spcAft>
                          <a:spcPts val="0"/>
                        </a:spcAft>
                      </a:pPr>
                      <a:r>
                        <a:rPr lang="de-DE" sz="1400">
                          <a:effectLst/>
                        </a:rPr>
                        <a:t>Erläutern </a:t>
                      </a:r>
                    </a:p>
                    <a:p>
                      <a:pPr>
                        <a:spcAft>
                          <a:spcPts val="0"/>
                        </a:spcAft>
                      </a:pPr>
                      <a:r>
                        <a:rPr lang="de-DE" sz="1400">
                          <a:effectLst/>
                        </a:rPr>
                        <a:t>Erklären </a:t>
                      </a:r>
                    </a:p>
                    <a:p>
                      <a:pPr>
                        <a:spcAft>
                          <a:spcPts val="0"/>
                        </a:spcAft>
                      </a:pPr>
                      <a:r>
                        <a:rPr lang="de-DE" sz="1400">
                          <a:effectLst/>
                        </a:rPr>
                        <a:t>Entfalten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Sachverhalt, eine These etc. ggf. mit zusätzlichen Informationen und Beispielen nachvollziehbar veranschaulichen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5"/>
                  </a:ext>
                </a:extLst>
              </a:tr>
              <a:tr h="501484">
                <a:tc>
                  <a:txBody>
                    <a:bodyPr/>
                    <a:lstStyle/>
                    <a:p>
                      <a:pPr>
                        <a:spcAft>
                          <a:spcPts val="0"/>
                        </a:spcAft>
                      </a:pPr>
                      <a:r>
                        <a:rPr lang="de-DE" sz="1400">
                          <a:effectLst/>
                        </a:rPr>
                        <a:t>Herausarbeiten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 Aussagen eines Textes einen Sachverhalt oder eine Position erkennen und darstellen </a:t>
                      </a:r>
                    </a:p>
                    <a:p>
                      <a:pPr>
                        <a:spcAft>
                          <a:spcPts val="0"/>
                        </a:spcAft>
                      </a:pPr>
                      <a:r>
                        <a:rPr lang="de-DE" sz="1400">
                          <a:effectLst/>
                        </a:rPr>
                        <a:t>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6"/>
                  </a:ext>
                </a:extLst>
              </a:tr>
              <a:tr h="501484">
                <a:tc>
                  <a:txBody>
                    <a:bodyPr/>
                    <a:lstStyle/>
                    <a:p>
                      <a:pPr>
                        <a:spcAft>
                          <a:spcPts val="0"/>
                        </a:spcAft>
                      </a:pPr>
                      <a:r>
                        <a:rPr lang="de-DE" sz="1400">
                          <a:effectLst/>
                        </a:rPr>
                        <a:t>Vergleichen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nach vorgegebenen oder selbst gewählten Gesichtspunkten Gemeinsamkeiten, Ähnlichkeiten und Unterschiede ermitteln und darstellen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7"/>
                  </a:ext>
                </a:extLst>
              </a:tr>
              <a:tr h="501484">
                <a:tc>
                  <a:txBody>
                    <a:bodyPr/>
                    <a:lstStyle/>
                    <a:p>
                      <a:pPr>
                        <a:spcAft>
                          <a:spcPts val="0"/>
                        </a:spcAft>
                      </a:pPr>
                      <a:r>
                        <a:rPr lang="de-DE" sz="1400">
                          <a:effectLst/>
                        </a:rPr>
                        <a:t>Analysieren </a:t>
                      </a:r>
                    </a:p>
                    <a:p>
                      <a:pPr>
                        <a:spcAft>
                          <a:spcPts val="0"/>
                        </a:spcAft>
                      </a:pPr>
                      <a:r>
                        <a:rPr lang="de-DE" sz="1400">
                          <a:effectLst/>
                        </a:rPr>
                        <a:t>Untersuchen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unter gezielter Fragestellung Elemente, Strukturmerkmale und Zusammenhänge systematisch erschließen und darstellen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8"/>
                  </a:ext>
                </a:extLst>
              </a:tr>
              <a:tr h="334323">
                <a:tc>
                  <a:txBody>
                    <a:bodyPr/>
                    <a:lstStyle/>
                    <a:p>
                      <a:pPr>
                        <a:spcAft>
                          <a:spcPts val="0"/>
                        </a:spcAft>
                      </a:pPr>
                      <a:r>
                        <a:rPr lang="de-DE" sz="1400">
                          <a:effectLst/>
                        </a:rPr>
                        <a:t>In Beziehung setzen </a:t>
                      </a:r>
                      <a:endParaRPr lang="de-DE" sz="1400">
                        <a:effectLst/>
                        <a:latin typeface="Times New Roman"/>
                        <a:ea typeface="Times New Roman"/>
                      </a:endParaRPr>
                    </a:p>
                  </a:txBody>
                  <a:tcPr marL="51941" marR="51941" marT="0" marB="0"/>
                </a:tc>
                <a:tc>
                  <a:txBody>
                    <a:bodyPr/>
                    <a:lstStyle/>
                    <a:p>
                      <a:pPr>
                        <a:spcAft>
                          <a:spcPts val="0"/>
                        </a:spcAft>
                      </a:pPr>
                      <a:r>
                        <a:rPr lang="de-DE" sz="1400" dirty="0">
                          <a:effectLst/>
                        </a:rPr>
                        <a:t>Zusammenhänge unter vorgegebenen oder selbst gewählten Gesichtspunkten begründet herstellen </a:t>
                      </a:r>
                      <a:endParaRPr lang="de-DE" sz="1400" dirty="0">
                        <a:effectLst/>
                        <a:latin typeface="Times New Roman"/>
                        <a:ea typeface="Times New Roman"/>
                      </a:endParaRPr>
                    </a:p>
                  </a:txBody>
                  <a:tcPr marL="51941" marR="51941" marT="0" marB="0"/>
                </a:tc>
                <a:extLst>
                  <a:ext uri="{0D108BD9-81ED-4DB2-BD59-A6C34878D82A}">
                    <a16:rowId xmlns:a16="http://schemas.microsoft.com/office/drawing/2014/main" val="10009"/>
                  </a:ext>
                </a:extLst>
              </a:tr>
            </a:tbl>
          </a:graphicData>
        </a:graphic>
      </p:graphicFrame>
      <p:sp>
        <p:nvSpPr>
          <p:cNvPr id="3" name="Textfeld 2"/>
          <p:cNvSpPr txBox="1"/>
          <p:nvPr/>
        </p:nvSpPr>
        <p:spPr>
          <a:xfrm>
            <a:off x="611560" y="147990"/>
            <a:ext cx="2654894" cy="369332"/>
          </a:xfrm>
          <a:prstGeom prst="rect">
            <a:avLst/>
          </a:prstGeom>
          <a:noFill/>
        </p:spPr>
        <p:txBody>
          <a:bodyPr wrap="none" rtlCol="0">
            <a:spAutoFit/>
          </a:bodyPr>
          <a:lstStyle/>
          <a:p>
            <a:r>
              <a:rPr lang="de-DE" dirty="0"/>
              <a:t>Anforderungsbereich II:</a:t>
            </a:r>
          </a:p>
        </p:txBody>
      </p:sp>
    </p:spTree>
    <p:extLst>
      <p:ext uri="{BB962C8B-B14F-4D97-AF65-F5344CB8AC3E}">
        <p14:creationId xmlns:p14="http://schemas.microsoft.com/office/powerpoint/2010/main" val="39853868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467544" y="404664"/>
          <a:ext cx="8064896" cy="6430748"/>
        </p:xfrm>
        <a:graphic>
          <a:graphicData uri="http://schemas.openxmlformats.org/drawingml/2006/table">
            <a:tbl>
              <a:tblPr firstRow="1" firstCol="1" lastRow="1" lastCol="1" bandRow="1" bandCol="1">
                <a:tableStyleId>{5C22544A-7EE6-4342-B048-85BDC9FD1C3A}</a:tableStyleId>
              </a:tblPr>
              <a:tblGrid>
                <a:gridCol w="2211343">
                  <a:extLst>
                    <a:ext uri="{9D8B030D-6E8A-4147-A177-3AD203B41FA5}">
                      <a16:colId xmlns:a16="http://schemas.microsoft.com/office/drawing/2014/main" val="20000"/>
                    </a:ext>
                  </a:extLst>
                </a:gridCol>
                <a:gridCol w="5853553">
                  <a:extLst>
                    <a:ext uri="{9D8B030D-6E8A-4147-A177-3AD203B41FA5}">
                      <a16:colId xmlns:a16="http://schemas.microsoft.com/office/drawing/2014/main" val="20001"/>
                    </a:ext>
                  </a:extLst>
                </a:gridCol>
              </a:tblGrid>
              <a:tr h="309634">
                <a:tc>
                  <a:txBody>
                    <a:bodyPr/>
                    <a:lstStyle/>
                    <a:p>
                      <a:pPr>
                        <a:spcAft>
                          <a:spcPts val="0"/>
                        </a:spcAft>
                      </a:pPr>
                      <a:r>
                        <a:rPr lang="de-DE" sz="1200">
                          <a:effectLst/>
                        </a:rPr>
                        <a:t>Operatoren</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Definitionen</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0"/>
                  </a:ext>
                </a:extLst>
              </a:tr>
              <a:tr h="619268">
                <a:tc>
                  <a:txBody>
                    <a:bodyPr/>
                    <a:lstStyle/>
                    <a:p>
                      <a:pPr>
                        <a:spcAft>
                          <a:spcPts val="0"/>
                        </a:spcAft>
                      </a:pPr>
                      <a:r>
                        <a:rPr lang="de-DE" sz="1200">
                          <a:effectLst/>
                        </a:rPr>
                        <a:t>Sich auseinandersetzen mit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 begründetes eigenes Urteil zu einer Position oder einem dargestellten Sachverhalt entwickeln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1"/>
                  </a:ext>
                </a:extLst>
              </a:tr>
              <a:tr h="1083720">
                <a:tc>
                  <a:txBody>
                    <a:bodyPr/>
                    <a:lstStyle/>
                    <a:p>
                      <a:pPr>
                        <a:spcAft>
                          <a:spcPts val="0"/>
                        </a:spcAft>
                      </a:pPr>
                      <a:r>
                        <a:rPr lang="de-DE" sz="1200">
                          <a:effectLst/>
                        </a:rPr>
                        <a:t>Beurteilen </a:t>
                      </a:r>
                    </a:p>
                    <a:p>
                      <a:pPr>
                        <a:spcAft>
                          <a:spcPts val="0"/>
                        </a:spcAft>
                      </a:pPr>
                      <a:r>
                        <a:rPr lang="de-DE" sz="1200">
                          <a:effectLst/>
                        </a:rPr>
                        <a:t>Bewerten </a:t>
                      </a:r>
                    </a:p>
                    <a:p>
                      <a:pPr>
                        <a:spcAft>
                          <a:spcPts val="0"/>
                        </a:spcAft>
                      </a:pPr>
                      <a:r>
                        <a:rPr lang="de-DE" sz="1200">
                          <a:effectLst/>
                        </a:rPr>
                        <a:t>Stellung nehmen </a:t>
                      </a:r>
                    </a:p>
                    <a:p>
                      <a:pPr>
                        <a:spcAft>
                          <a:spcPts val="0"/>
                        </a:spcAft>
                      </a:pPr>
                      <a:r>
                        <a:rPr lang="de-DE" sz="1200">
                          <a:effectLst/>
                        </a:rPr>
                        <a:t>einen begründeten Standpunkt einnehmen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zu einem Sachverhalt unter Verwendung von Fachwissen und Fachmethoden sich begründet positionieren (Sach- bzw. Werturteil)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2"/>
                  </a:ext>
                </a:extLst>
              </a:tr>
              <a:tr h="774086">
                <a:tc>
                  <a:txBody>
                    <a:bodyPr/>
                    <a:lstStyle/>
                    <a:p>
                      <a:pPr>
                        <a:spcAft>
                          <a:spcPts val="0"/>
                        </a:spcAft>
                      </a:pPr>
                      <a:r>
                        <a:rPr lang="de-DE" sz="1200">
                          <a:effectLst/>
                        </a:rPr>
                        <a:t>Erörtern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die Vielschichtigkeit eines Beurteilungsproblems erkennen und darstellen, dazu Thesen erfassen bzw. aufstellen, Argumente formulieren, nachvollziehbare Zusammenhänge herstellen und dabei eine begründete Schlussfolgerung erarbeiten (dialektische Erörterung)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3"/>
                  </a:ext>
                </a:extLst>
              </a:tr>
              <a:tr h="464452">
                <a:tc>
                  <a:txBody>
                    <a:bodyPr/>
                    <a:lstStyle/>
                    <a:p>
                      <a:pPr>
                        <a:spcAft>
                          <a:spcPts val="0"/>
                        </a:spcAft>
                      </a:pPr>
                      <a:r>
                        <a:rPr lang="de-DE" sz="1200">
                          <a:effectLst/>
                        </a:rPr>
                        <a:t>Prüfen </a:t>
                      </a:r>
                    </a:p>
                    <a:p>
                      <a:pPr>
                        <a:spcAft>
                          <a:spcPts val="0"/>
                        </a:spcAft>
                      </a:pPr>
                      <a:r>
                        <a:rPr lang="de-DE" sz="1200">
                          <a:effectLst/>
                        </a:rPr>
                        <a:t>Überprüfen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Meinung, Aussage, These, Argumentation nachvollziehen, kritisch befragen und auf der Grundlage erworbener Fachkenntnisse begründet beurteilen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4"/>
                  </a:ext>
                </a:extLst>
              </a:tr>
              <a:tr h="619268">
                <a:tc>
                  <a:txBody>
                    <a:bodyPr/>
                    <a:lstStyle/>
                    <a:p>
                      <a:pPr>
                        <a:spcAft>
                          <a:spcPts val="0"/>
                        </a:spcAft>
                      </a:pPr>
                      <a:r>
                        <a:rPr lang="de-DE" sz="1200">
                          <a:effectLst/>
                        </a:rPr>
                        <a:t>Interpretieren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einen Text oder ein anderes Material (Bild, Karikatur, Ton-dokument, Film etc) sachgemäß analysieren und auf der Basis methodisch reflektierten Deutens zu einer schlüssigen Gesamtauslegung gelangen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5"/>
                  </a:ext>
                </a:extLst>
              </a:tr>
              <a:tr h="464452">
                <a:tc>
                  <a:txBody>
                    <a:bodyPr/>
                    <a:lstStyle/>
                    <a:p>
                      <a:pPr>
                        <a:spcAft>
                          <a:spcPts val="0"/>
                        </a:spcAft>
                      </a:pPr>
                      <a:r>
                        <a:rPr lang="de-DE" sz="1200">
                          <a:effectLst/>
                        </a:rPr>
                        <a:t>Gestalten </a:t>
                      </a:r>
                    </a:p>
                    <a:p>
                      <a:pPr>
                        <a:spcAft>
                          <a:spcPts val="0"/>
                        </a:spcAft>
                      </a:pPr>
                      <a:r>
                        <a:rPr lang="de-DE" sz="1200">
                          <a:effectLst/>
                        </a:rPr>
                        <a:t>Entwerfen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sich textbezogen kreativ mit einer Fragestellung auseinander setzen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6"/>
                  </a:ext>
                </a:extLst>
              </a:tr>
              <a:tr h="1083720">
                <a:tc>
                  <a:txBody>
                    <a:bodyPr/>
                    <a:lstStyle/>
                    <a:p>
                      <a:pPr>
                        <a:spcAft>
                          <a:spcPts val="0"/>
                        </a:spcAft>
                      </a:pPr>
                      <a:r>
                        <a:rPr lang="de-DE" sz="1200">
                          <a:effectLst/>
                        </a:rPr>
                        <a:t>Stellung nehmen aus der Sicht von … </a:t>
                      </a:r>
                    </a:p>
                    <a:p>
                      <a:pPr>
                        <a:spcAft>
                          <a:spcPts val="0"/>
                        </a:spcAft>
                      </a:pPr>
                      <a:r>
                        <a:rPr lang="de-DE" sz="1200">
                          <a:effectLst/>
                        </a:rPr>
                        <a:t>eine Erwiderung formulieren aus der Sicht von…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unbekannte Position, Argumentation oder Theorie aus der Perspektive einer bekannten Position beleuchten oder in Frage stellen und ein begründetes Urteil abgeben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7"/>
                  </a:ext>
                </a:extLst>
              </a:tr>
              <a:tr h="774086">
                <a:tc>
                  <a:txBody>
                    <a:bodyPr/>
                    <a:lstStyle/>
                    <a:p>
                      <a:pPr>
                        <a:spcAft>
                          <a:spcPts val="0"/>
                        </a:spcAft>
                      </a:pPr>
                      <a:r>
                        <a:rPr lang="de-DE" sz="1200">
                          <a:effectLst/>
                        </a:rPr>
                        <a:t>Konsequenzen aufzeigen </a:t>
                      </a:r>
                    </a:p>
                    <a:p>
                      <a:pPr>
                        <a:spcAft>
                          <a:spcPts val="0"/>
                        </a:spcAft>
                      </a:pPr>
                      <a:r>
                        <a:rPr lang="de-DE" sz="1200">
                          <a:effectLst/>
                        </a:rPr>
                        <a:t>Perspektiven entwickeln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dirty="0">
                          <a:effectLst/>
                        </a:rPr>
                        <a:t>Schlussfolgerungen ziehen; Perspektiven, Modelle, Handlungsmöglichkeiten, Konzepte u. a. entfalten </a:t>
                      </a:r>
                    </a:p>
                    <a:p>
                      <a:pPr>
                        <a:spcAft>
                          <a:spcPts val="0"/>
                        </a:spcAft>
                      </a:pPr>
                      <a:r>
                        <a:rPr lang="de-DE" sz="1200" dirty="0">
                          <a:effectLst/>
                        </a:rPr>
                        <a:t> </a:t>
                      </a:r>
                      <a:endParaRPr lang="de-DE" sz="1200" dirty="0">
                        <a:effectLst/>
                        <a:latin typeface="Times New Roman"/>
                        <a:ea typeface="Times New Roman"/>
                      </a:endParaRPr>
                    </a:p>
                  </a:txBody>
                  <a:tcPr marL="36359" marR="36359" marT="0" marB="0"/>
                </a:tc>
                <a:extLst>
                  <a:ext uri="{0D108BD9-81ED-4DB2-BD59-A6C34878D82A}">
                    <a16:rowId xmlns:a16="http://schemas.microsoft.com/office/drawing/2014/main" val="10008"/>
                  </a:ext>
                </a:extLst>
              </a:tr>
            </a:tbl>
          </a:graphicData>
        </a:graphic>
      </p:graphicFrame>
      <p:sp>
        <p:nvSpPr>
          <p:cNvPr id="3" name="Textfeld 2"/>
          <p:cNvSpPr txBox="1"/>
          <p:nvPr/>
        </p:nvSpPr>
        <p:spPr>
          <a:xfrm>
            <a:off x="467544" y="26359"/>
            <a:ext cx="2733441" cy="369332"/>
          </a:xfrm>
          <a:prstGeom prst="rect">
            <a:avLst/>
          </a:prstGeom>
          <a:noFill/>
        </p:spPr>
        <p:txBody>
          <a:bodyPr wrap="none" rtlCol="0">
            <a:spAutoFit/>
          </a:bodyPr>
          <a:lstStyle/>
          <a:p>
            <a:r>
              <a:rPr lang="de-DE" dirty="0"/>
              <a:t>Anforderungsbereich III:</a:t>
            </a:r>
          </a:p>
        </p:txBody>
      </p:sp>
      <p:sp>
        <p:nvSpPr>
          <p:cNvPr id="4" name="Pfeil nach unten 3">
            <a:hlinkClick r:id="rId2" action="ppaction://hlinksldjump"/>
          </p:cNvPr>
          <p:cNvSpPr/>
          <p:nvPr/>
        </p:nvSpPr>
        <p:spPr>
          <a:xfrm flipV="1">
            <a:off x="8748464" y="5517232"/>
            <a:ext cx="216024"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59298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Die Lehrprobe in K</a:t>
            </a:r>
          </a:p>
        </p:txBody>
      </p:sp>
      <p:sp>
        <p:nvSpPr>
          <p:cNvPr id="3" name="Textfeld 2"/>
          <p:cNvSpPr txBox="1"/>
          <p:nvPr/>
        </p:nvSpPr>
        <p:spPr>
          <a:xfrm>
            <a:off x="683568" y="1772816"/>
            <a:ext cx="7920880" cy="2031325"/>
          </a:xfrm>
          <a:prstGeom prst="rect">
            <a:avLst/>
          </a:prstGeom>
          <a:noFill/>
        </p:spPr>
        <p:txBody>
          <a:bodyPr wrap="square" rtlCol="0">
            <a:spAutoFit/>
          </a:bodyPr>
          <a:lstStyle/>
          <a:p>
            <a:pPr marL="342900" indent="-342900">
              <a:buAutoNum type="arabicPeriod"/>
            </a:pPr>
            <a:r>
              <a:rPr lang="de-DE" dirty="0" smtClean="0">
                <a:hlinkClick r:id="rId2" action="ppaction://hlinkfile"/>
              </a:rPr>
              <a:t>Der Lehrprobenentwurf</a:t>
            </a:r>
            <a:endParaRPr lang="de-DE" dirty="0" smtClean="0"/>
          </a:p>
          <a:p>
            <a:pPr marL="342900" indent="-342900">
              <a:buAutoNum type="arabicPeriod"/>
            </a:pPr>
            <a:endParaRPr lang="de-DE" dirty="0" smtClean="0"/>
          </a:p>
          <a:p>
            <a:pPr marL="342900" indent="-342900">
              <a:buAutoNum type="arabicPeriod"/>
            </a:pPr>
            <a:r>
              <a:rPr lang="de-DE" dirty="0" smtClean="0">
                <a:hlinkClick r:id="rId3" action="ppaction://hlinkfile"/>
              </a:rPr>
              <a:t>Tipps zur Planung der ersten Lehrprobe</a:t>
            </a:r>
            <a:endParaRPr lang="de-DE" dirty="0" smtClean="0"/>
          </a:p>
          <a:p>
            <a:pPr marL="342900" indent="-342900">
              <a:buAutoNum type="arabicPeriod"/>
            </a:pPr>
            <a:endParaRPr lang="de-DE" dirty="0" smtClean="0"/>
          </a:p>
          <a:p>
            <a:pPr marL="342900" indent="-342900">
              <a:buAutoNum type="arabicPeriod"/>
            </a:pPr>
            <a:r>
              <a:rPr lang="de-DE" dirty="0" smtClean="0"/>
              <a:t>Noten und ihr Zustandekommen – Bewertungsrichtlinien</a:t>
            </a:r>
          </a:p>
          <a:p>
            <a:pPr marL="342900" indent="-342900">
              <a:buAutoNum type="arabicPeriod"/>
            </a:pPr>
            <a:endParaRPr lang="de-DE" dirty="0" smtClean="0"/>
          </a:p>
          <a:p>
            <a:pPr marL="342900" indent="-342900">
              <a:buAutoNum type="arabicPeriod"/>
            </a:pPr>
            <a:r>
              <a:rPr lang="de-DE" dirty="0" smtClean="0">
                <a:hlinkClick r:id="rId4" action="ppaction://hlinkfile"/>
              </a:rPr>
              <a:t>Deckblatt des Lehrprobenentwurfs</a:t>
            </a:r>
            <a:endParaRPr lang="de-DE" dirty="0"/>
          </a:p>
        </p:txBody>
      </p:sp>
    </p:spTree>
    <p:extLst>
      <p:ext uri="{BB962C8B-B14F-4D97-AF65-F5344CB8AC3E}">
        <p14:creationId xmlns:p14="http://schemas.microsoft.com/office/powerpoint/2010/main" val="34221509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Die Lehrprobe in K</a:t>
            </a:r>
            <a:endParaRPr lang="de-DE" dirty="0"/>
          </a:p>
        </p:txBody>
      </p:sp>
      <p:sp>
        <p:nvSpPr>
          <p:cNvPr id="3" name="Textfeld 2"/>
          <p:cNvSpPr txBox="1"/>
          <p:nvPr/>
        </p:nvSpPr>
        <p:spPr>
          <a:xfrm>
            <a:off x="755576" y="1916832"/>
            <a:ext cx="7526640" cy="3170099"/>
          </a:xfrm>
          <a:prstGeom prst="rect">
            <a:avLst/>
          </a:prstGeom>
          <a:noFill/>
        </p:spPr>
        <p:txBody>
          <a:bodyPr wrap="square" rtlCol="0">
            <a:spAutoFit/>
          </a:bodyPr>
          <a:lstStyle/>
          <a:p>
            <a:r>
              <a:rPr lang="de-DE" sz="2800" b="1" u="sng" dirty="0" smtClean="0"/>
              <a:t>7 Schritte für die Lehrprobe:</a:t>
            </a:r>
          </a:p>
          <a:p>
            <a:pPr marL="342900" indent="-342900">
              <a:buAutoNum type="arabicParenBoth"/>
            </a:pPr>
            <a:endParaRPr lang="de-DE" sz="2800" dirty="0" smtClean="0"/>
          </a:p>
          <a:p>
            <a:pPr marL="342900" indent="-342900">
              <a:buAutoNum type="arabicParenBoth"/>
            </a:pPr>
            <a:r>
              <a:rPr lang="de-DE" dirty="0" smtClean="0"/>
              <a:t>Stoffumfang abschätzen</a:t>
            </a:r>
          </a:p>
          <a:p>
            <a:pPr marL="342900" indent="-342900">
              <a:buAutoNum type="arabicParenBoth"/>
            </a:pPr>
            <a:r>
              <a:rPr lang="de-DE" dirty="0" smtClean="0"/>
              <a:t>Stundendramaturgie festlegen</a:t>
            </a:r>
          </a:p>
          <a:p>
            <a:pPr marL="342900" indent="-342900">
              <a:buAutoNum type="arabicParenBoth"/>
            </a:pPr>
            <a:r>
              <a:rPr lang="de-DE" dirty="0" smtClean="0"/>
              <a:t>Methodenwahl: Wechsel &amp; Schüleraktivierung</a:t>
            </a:r>
          </a:p>
          <a:p>
            <a:pPr marL="342900" indent="-342900">
              <a:buAutoNum type="arabicParenBoth"/>
            </a:pPr>
            <a:r>
              <a:rPr lang="de-DE" dirty="0" smtClean="0"/>
              <a:t>Fragen formulieren, besonders an den Überleitungen</a:t>
            </a:r>
          </a:p>
          <a:p>
            <a:pPr marL="342900" indent="-342900">
              <a:buAutoNum type="arabicParenBoth"/>
            </a:pPr>
            <a:r>
              <a:rPr lang="de-DE" dirty="0" smtClean="0"/>
              <a:t>Arbeitsmaterial zusammenstellen</a:t>
            </a:r>
          </a:p>
          <a:p>
            <a:pPr marL="342900" indent="-342900">
              <a:buAutoNum type="arabicParenBoth"/>
            </a:pPr>
            <a:r>
              <a:rPr lang="de-DE" dirty="0" smtClean="0"/>
              <a:t>Sicherung im Blick behalten</a:t>
            </a:r>
          </a:p>
          <a:p>
            <a:pPr marL="342900" indent="-342900">
              <a:buAutoNum type="arabicParenBoth"/>
            </a:pPr>
            <a:r>
              <a:rPr lang="de-DE" dirty="0" smtClean="0"/>
              <a:t> Ringschluss, Stundeneinstieg und Stundenende</a:t>
            </a:r>
          </a:p>
          <a:p>
            <a:pPr marL="342900" indent="-342900">
              <a:buAutoNum type="arabicParenBoth"/>
            </a:pPr>
            <a:endParaRPr lang="de-DE" dirty="0"/>
          </a:p>
        </p:txBody>
      </p:sp>
    </p:spTree>
    <p:extLst>
      <p:ext uri="{BB962C8B-B14F-4D97-AF65-F5344CB8AC3E}">
        <p14:creationId xmlns:p14="http://schemas.microsoft.com/office/powerpoint/2010/main" val="2186669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Die Lehrprobe in K</a:t>
            </a:r>
          </a:p>
        </p:txBody>
      </p:sp>
      <p:sp>
        <p:nvSpPr>
          <p:cNvPr id="3" name="Textfeld 2"/>
          <p:cNvSpPr txBox="1"/>
          <p:nvPr/>
        </p:nvSpPr>
        <p:spPr>
          <a:xfrm>
            <a:off x="285720" y="1643050"/>
            <a:ext cx="8572560" cy="4893647"/>
          </a:xfrm>
          <a:prstGeom prst="rect">
            <a:avLst/>
          </a:prstGeom>
          <a:noFill/>
        </p:spPr>
        <p:txBody>
          <a:bodyPr wrap="square" rtlCol="0">
            <a:spAutoFit/>
          </a:bodyPr>
          <a:lstStyle/>
          <a:p>
            <a:r>
              <a:rPr lang="de-DE" dirty="0" err="1" smtClean="0"/>
              <a:t>Legaldefinition</a:t>
            </a:r>
            <a:r>
              <a:rPr lang="de-DE" dirty="0" smtClean="0"/>
              <a:t> nach §8 LPO II                                                                         Rechtsvorschrift nach ASG 3.5.1.1</a:t>
            </a:r>
          </a:p>
          <a:p>
            <a:endParaRPr lang="de-DE" sz="1600" b="1" dirty="0" smtClean="0"/>
          </a:p>
          <a:p>
            <a:r>
              <a:rPr lang="de-DE" sz="1600" b="1" dirty="0" smtClean="0"/>
              <a:t>sehr gut</a:t>
            </a:r>
            <a:r>
              <a:rPr lang="de-DE" sz="1600" dirty="0" smtClean="0"/>
              <a:t> </a:t>
            </a:r>
            <a:r>
              <a:rPr lang="de-DE" sz="1600" b="1" dirty="0" smtClean="0"/>
              <a:t>(1)</a:t>
            </a:r>
            <a:endParaRPr lang="de-DE" sz="1600" dirty="0" smtClean="0"/>
          </a:p>
          <a:p>
            <a:r>
              <a:rPr lang="de-DE" sz="1600" b="1" dirty="0" smtClean="0"/>
              <a:t>eine besonders hervorragende</a:t>
            </a:r>
            <a:r>
              <a:rPr lang="de-DE" sz="1600" dirty="0" smtClean="0"/>
              <a:t> </a:t>
            </a:r>
            <a:r>
              <a:rPr lang="de-DE" sz="1600" b="1" dirty="0" smtClean="0"/>
              <a:t>Leistung</a:t>
            </a:r>
            <a:endParaRPr lang="de-DE" sz="1600" dirty="0" smtClean="0"/>
          </a:p>
          <a:p>
            <a:r>
              <a:rPr lang="de-DE" sz="1600" dirty="0" smtClean="0"/>
              <a:t>Die Leistung übertrifft in außerordentlicher Weise durchschnittliche Anforderungen, die an einen Studienreferendar zu stellen sind. In keinem Teilbereich liegt eine Leistung vor, die die durchschnittlichen Anforderungen nicht klar übertrifft</a:t>
            </a:r>
          </a:p>
          <a:p>
            <a:r>
              <a:rPr lang="de-DE" sz="1600" dirty="0" smtClean="0"/>
              <a:t>„So sind z. B. die Anforderungen bei Note Eins, einer besonders hervorragenden Leistung, naturgemäß sehr hoch; </a:t>
            </a:r>
            <a:r>
              <a:rPr lang="de-DE" sz="1600" b="1" dirty="0" smtClean="0"/>
              <a:t>wenn auch nur in einem Teilbereich sehr gute Kenntnisse in Frage stehen,</a:t>
            </a:r>
            <a:r>
              <a:rPr lang="de-DE" sz="1600" dirty="0" smtClean="0"/>
              <a:t> ist diese Note nicht mehr gerechtfertigt"</a:t>
            </a:r>
          </a:p>
          <a:p>
            <a:endParaRPr lang="de-DE" sz="1600" b="1" dirty="0" smtClean="0"/>
          </a:p>
          <a:p>
            <a:r>
              <a:rPr lang="de-DE" sz="1600" b="1" dirty="0" smtClean="0"/>
              <a:t>gut</a:t>
            </a:r>
            <a:r>
              <a:rPr lang="de-DE" sz="1600" dirty="0" smtClean="0"/>
              <a:t> </a:t>
            </a:r>
            <a:r>
              <a:rPr lang="de-DE" sz="1600" b="1" dirty="0" smtClean="0"/>
              <a:t>(2)</a:t>
            </a:r>
            <a:endParaRPr lang="de-DE" sz="1600" dirty="0" smtClean="0"/>
          </a:p>
          <a:p>
            <a:r>
              <a:rPr lang="de-DE" sz="1600" b="1" dirty="0" smtClean="0"/>
              <a:t>eine Leistung, die die</a:t>
            </a:r>
            <a:r>
              <a:rPr lang="de-DE" sz="1600" dirty="0" smtClean="0"/>
              <a:t> </a:t>
            </a:r>
            <a:r>
              <a:rPr lang="de-DE" sz="1600" b="1" dirty="0" smtClean="0"/>
              <a:t>durchschnittlichen</a:t>
            </a:r>
            <a:r>
              <a:rPr lang="de-DE" sz="1600" dirty="0" smtClean="0"/>
              <a:t> </a:t>
            </a:r>
            <a:r>
              <a:rPr lang="de-DE" sz="1600" b="1" dirty="0" smtClean="0"/>
              <a:t>Anforderungen übertrifft</a:t>
            </a:r>
            <a:endParaRPr lang="de-DE" sz="1600" dirty="0" smtClean="0"/>
          </a:p>
          <a:p>
            <a:r>
              <a:rPr lang="de-DE" sz="1600" dirty="0" smtClean="0"/>
              <a:t>Die Leistung übertrifft die durchschnittlichen  Anforderungen, die an einen Studienreferendar zu stellen sind. In keinem Teilbereich liegt eine Leistung vor, bei der Mängel ins Gewicht fallen.</a:t>
            </a:r>
          </a:p>
          <a:p>
            <a:r>
              <a:rPr lang="de-DE" sz="1600" dirty="0" smtClean="0"/>
              <a:t>„Bei Note Zwei dürfen </a:t>
            </a:r>
            <a:r>
              <a:rPr lang="de-DE" sz="1600" b="1" dirty="0" smtClean="0"/>
              <a:t>in keinem Teilbereich Schwächen ins Gewicht fallen“.</a:t>
            </a:r>
            <a:endParaRPr lang="de-DE" sz="1600" dirty="0" smtClean="0"/>
          </a:p>
          <a:p>
            <a:r>
              <a:rPr lang="de-DE" sz="1000" dirty="0" smtClean="0"/>
              <a:t> </a:t>
            </a:r>
          </a:p>
          <a:p>
            <a:r>
              <a:rPr lang="de-DE" sz="1000" dirty="0" smtClean="0"/>
              <a:t> </a:t>
            </a:r>
          </a:p>
        </p:txBody>
      </p:sp>
    </p:spTree>
    <p:extLst>
      <p:ext uri="{BB962C8B-B14F-4D97-AF65-F5344CB8AC3E}">
        <p14:creationId xmlns:p14="http://schemas.microsoft.com/office/powerpoint/2010/main" val="20691086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Die Lehrprobe in K</a:t>
            </a:r>
          </a:p>
        </p:txBody>
      </p:sp>
      <p:sp>
        <p:nvSpPr>
          <p:cNvPr id="3" name="Textfeld 2"/>
          <p:cNvSpPr txBox="1"/>
          <p:nvPr/>
        </p:nvSpPr>
        <p:spPr>
          <a:xfrm>
            <a:off x="285720" y="1500174"/>
            <a:ext cx="8572560" cy="4678204"/>
          </a:xfrm>
          <a:prstGeom prst="rect">
            <a:avLst/>
          </a:prstGeom>
          <a:noFill/>
        </p:spPr>
        <p:txBody>
          <a:bodyPr wrap="square" rtlCol="0">
            <a:spAutoFit/>
          </a:bodyPr>
          <a:lstStyle/>
          <a:p>
            <a:r>
              <a:rPr lang="de-DE" sz="1600" b="1" dirty="0" smtClean="0"/>
              <a:t>befriedigend (3)</a:t>
            </a:r>
            <a:endParaRPr lang="de-DE" sz="1600" dirty="0" smtClean="0"/>
          </a:p>
          <a:p>
            <a:r>
              <a:rPr lang="de-DE" sz="1600" b="1" dirty="0" smtClean="0"/>
              <a:t>Eine Leistung, die in jeder</a:t>
            </a:r>
            <a:r>
              <a:rPr lang="de-DE" sz="1600" dirty="0" smtClean="0"/>
              <a:t> </a:t>
            </a:r>
            <a:r>
              <a:rPr lang="de-DE" sz="1600" b="1" dirty="0" smtClean="0"/>
              <a:t>Hinsicht durchschnittlichen</a:t>
            </a:r>
            <a:r>
              <a:rPr lang="de-DE" sz="1600" dirty="0" smtClean="0"/>
              <a:t> </a:t>
            </a:r>
            <a:r>
              <a:rPr lang="de-DE" sz="1600" b="1" dirty="0" smtClean="0"/>
              <a:t>Anforderungen entspricht</a:t>
            </a:r>
            <a:endParaRPr lang="de-DE" sz="1600" dirty="0" smtClean="0"/>
          </a:p>
          <a:p>
            <a:r>
              <a:rPr lang="de-DE" sz="1600" dirty="0" smtClean="0"/>
              <a:t>Die Leistung entspricht in jeder Hinsicht durchschnittlichen Anforderungen, die an einen Studienreferendar zu stellen sind. Wenn in einem Teilbereich Schwächen beobachtet worden sind, müssen diese durch eindeutige Vorzüge im selben Teilbereich oder in anderen Teilbereichen voll ausgeglichen werden,</a:t>
            </a:r>
          </a:p>
          <a:p>
            <a:r>
              <a:rPr lang="de-DE" sz="1600" dirty="0" smtClean="0"/>
              <a:t>„Bei Note Drei müssen Schwächen, die in einem Teilbereich beobachtet worden sind, durch eindeutige Vorzüge im selben oder in anderen Teilbereichen voll ausgeglichen werden. In Niederschriften muss ausführlich auf den Ausgleich beobachteter Schwächen eingegangen werden, wenn die Note 3 vergeben wird“.</a:t>
            </a:r>
          </a:p>
          <a:p>
            <a:endParaRPr lang="de-DE" sz="1600" b="1" dirty="0" smtClean="0"/>
          </a:p>
          <a:p>
            <a:r>
              <a:rPr lang="de-DE" sz="1600" b="1" dirty="0" smtClean="0"/>
              <a:t>ausreichend</a:t>
            </a:r>
            <a:r>
              <a:rPr lang="de-DE" sz="1600" dirty="0" smtClean="0"/>
              <a:t> </a:t>
            </a:r>
            <a:r>
              <a:rPr lang="de-DE" sz="1600" b="1" dirty="0" smtClean="0"/>
              <a:t>(4)</a:t>
            </a:r>
            <a:endParaRPr lang="de-DE" sz="1600" dirty="0" smtClean="0"/>
          </a:p>
          <a:p>
            <a:r>
              <a:rPr lang="de-DE" sz="1600" b="1" dirty="0" smtClean="0"/>
              <a:t>eine Leistung, die trotz ihrer</a:t>
            </a:r>
            <a:r>
              <a:rPr lang="de-DE" sz="1600" dirty="0" smtClean="0"/>
              <a:t> </a:t>
            </a:r>
            <a:r>
              <a:rPr lang="de-DE" sz="1600" b="1" dirty="0" smtClean="0"/>
              <a:t>Mängel durchschnittlichen</a:t>
            </a:r>
            <a:r>
              <a:rPr lang="de-DE" sz="1600" dirty="0" smtClean="0"/>
              <a:t> </a:t>
            </a:r>
            <a:r>
              <a:rPr lang="de-DE" sz="1600" b="1" dirty="0" smtClean="0"/>
              <a:t>Anforderungen noch</a:t>
            </a:r>
            <a:r>
              <a:rPr lang="de-DE" sz="1600" dirty="0" smtClean="0"/>
              <a:t> </a:t>
            </a:r>
            <a:r>
              <a:rPr lang="de-DE" sz="1600" b="1" dirty="0" smtClean="0"/>
              <a:t>entspricht</a:t>
            </a:r>
            <a:endParaRPr lang="de-DE" sz="1600" dirty="0" smtClean="0"/>
          </a:p>
          <a:p>
            <a:r>
              <a:rPr lang="de-DE" sz="1600" dirty="0" smtClean="0"/>
              <a:t>Die Leistung entspricht trotz ihrer Mängel noch durchschnittlichen Anforderungen, die an einen Studienreferendar zu stellen sind. In einem Teilbereich oder in mehreren Teilbereichen sind Mängel zu vermerken; sie lassen als solche aber keinen Zweifel an der Befähigung des Studienreferendars aufkommen, seinen Unterricht erfolgreich zu gestalten.</a:t>
            </a:r>
          </a:p>
          <a:p>
            <a:r>
              <a:rPr lang="de-DE" sz="1000" dirty="0" smtClean="0"/>
              <a:t> </a:t>
            </a:r>
          </a:p>
        </p:txBody>
      </p:sp>
    </p:spTree>
    <p:extLst>
      <p:ext uri="{BB962C8B-B14F-4D97-AF65-F5344CB8AC3E}">
        <p14:creationId xmlns:p14="http://schemas.microsoft.com/office/powerpoint/2010/main" val="15178173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Die Lehrprobe in K</a:t>
            </a:r>
          </a:p>
        </p:txBody>
      </p:sp>
      <p:sp>
        <p:nvSpPr>
          <p:cNvPr id="3" name="Rechteck 2"/>
          <p:cNvSpPr/>
          <p:nvPr/>
        </p:nvSpPr>
        <p:spPr>
          <a:xfrm>
            <a:off x="357158" y="1571613"/>
            <a:ext cx="8429684" cy="3416320"/>
          </a:xfrm>
          <a:prstGeom prst="rect">
            <a:avLst/>
          </a:prstGeom>
        </p:spPr>
        <p:txBody>
          <a:bodyPr wrap="square">
            <a:spAutoFit/>
          </a:bodyPr>
          <a:lstStyle/>
          <a:p>
            <a:r>
              <a:rPr lang="de-DE" b="1" dirty="0" smtClean="0"/>
              <a:t>mangelhaft</a:t>
            </a:r>
            <a:r>
              <a:rPr lang="de-DE" dirty="0" smtClean="0"/>
              <a:t> </a:t>
            </a:r>
            <a:r>
              <a:rPr lang="de-DE" b="1" dirty="0" smtClean="0"/>
              <a:t>(5)</a:t>
            </a:r>
            <a:r>
              <a:rPr lang="de-DE" dirty="0" smtClean="0"/>
              <a:t> </a:t>
            </a:r>
          </a:p>
          <a:p>
            <a:r>
              <a:rPr lang="de-DE" b="1" dirty="0" smtClean="0"/>
              <a:t>eine an erheblichen Mängeln</a:t>
            </a:r>
            <a:r>
              <a:rPr lang="de-DE" dirty="0" smtClean="0"/>
              <a:t> </a:t>
            </a:r>
            <a:r>
              <a:rPr lang="de-DE" b="1" dirty="0" smtClean="0"/>
              <a:t>leidende, im ganzen nicht</a:t>
            </a:r>
            <a:r>
              <a:rPr lang="de-DE" dirty="0" smtClean="0"/>
              <a:t> </a:t>
            </a:r>
            <a:r>
              <a:rPr lang="de-DE" b="1" dirty="0" smtClean="0"/>
              <a:t>mehr brauchbare Leistung</a:t>
            </a:r>
            <a:endParaRPr lang="de-DE" dirty="0" smtClean="0"/>
          </a:p>
          <a:p>
            <a:r>
              <a:rPr lang="de-DE" dirty="0" smtClean="0"/>
              <a:t>Die Mängel überwiegen in einzelnen Teilbereichen. Daneben sind durchaus auch</a:t>
            </a:r>
          </a:p>
          <a:p>
            <a:r>
              <a:rPr lang="de-DE" dirty="0" smtClean="0"/>
              <a:t>positive Beobachtungen zu vermerken; sie können jedoch die Mängel nicht ausgleichen.</a:t>
            </a:r>
          </a:p>
          <a:p>
            <a:r>
              <a:rPr lang="de-DE" dirty="0" smtClean="0"/>
              <a:t> </a:t>
            </a:r>
          </a:p>
          <a:p>
            <a:r>
              <a:rPr lang="de-DE" dirty="0" smtClean="0"/>
              <a:t> </a:t>
            </a:r>
          </a:p>
          <a:p>
            <a:r>
              <a:rPr lang="de-DE" b="1" dirty="0" smtClean="0"/>
              <a:t>ungenügend (6)</a:t>
            </a:r>
            <a:endParaRPr lang="de-DE" dirty="0" smtClean="0"/>
          </a:p>
          <a:p>
            <a:r>
              <a:rPr lang="de-DE" b="1" dirty="0" smtClean="0"/>
              <a:t>eine völlig unbrauchbare</a:t>
            </a:r>
            <a:r>
              <a:rPr lang="de-DE" dirty="0" smtClean="0"/>
              <a:t> </a:t>
            </a:r>
            <a:r>
              <a:rPr lang="de-DE" b="1" dirty="0" smtClean="0"/>
              <a:t>Leistung</a:t>
            </a:r>
          </a:p>
          <a:p>
            <a:r>
              <a:rPr lang="de-DE" dirty="0" smtClean="0"/>
              <a:t>Die Leistung entspricht nicht den Anforderungen, die an einen Studienreferendar zu stellen sind.</a:t>
            </a:r>
          </a:p>
        </p:txBody>
      </p:sp>
    </p:spTree>
    <p:extLst>
      <p:ext uri="{BB962C8B-B14F-4D97-AF65-F5344CB8AC3E}">
        <p14:creationId xmlns:p14="http://schemas.microsoft.com/office/powerpoint/2010/main" val="69683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44299" y="2492896"/>
            <a:ext cx="8501122" cy="2523768"/>
          </a:xfrm>
          <a:prstGeom prst="rect">
            <a:avLst/>
          </a:prstGeom>
          <a:noFill/>
        </p:spPr>
        <p:txBody>
          <a:bodyPr wrap="square" rtlCol="0">
            <a:spAutoFit/>
          </a:bodyPr>
          <a:lstStyle/>
          <a:p>
            <a:r>
              <a:rPr lang="de-DE" b="1" u="sng" dirty="0"/>
              <a:t>Kompetenz-Formel nach </a:t>
            </a:r>
            <a:r>
              <a:rPr lang="de-DE" b="1" u="sng" dirty="0" err="1"/>
              <a:t>Mendl</a:t>
            </a:r>
            <a:r>
              <a:rPr lang="de-DE" b="1" u="sng" dirty="0"/>
              <a:t>:</a:t>
            </a:r>
          </a:p>
          <a:p>
            <a:endParaRPr lang="de-DE" dirty="0"/>
          </a:p>
          <a:p>
            <a:r>
              <a:rPr lang="de-DE" dirty="0"/>
              <a:t>Lernende werden „in Sachen Religion“ kompetent, wenn sie in Auseinandersetzung mit den religiösen Konstruktionen anderer unterstützt durch das Deutungs- und Praxisangebot christlicher Tradition ein selbstständiges und vor der Vernunft verantwortbares Urteil in Fragen der Religion sowie je eigene religiöse Spuren entwickeln (Deutungs- und Partizipationskompetenz).</a:t>
            </a:r>
          </a:p>
          <a:p>
            <a:endParaRPr lang="de-DE" dirty="0"/>
          </a:p>
          <a:p>
            <a:pPr algn="r"/>
            <a:r>
              <a:rPr lang="de-DE" sz="1400" dirty="0" err="1"/>
              <a:t>Mendl</a:t>
            </a:r>
            <a:r>
              <a:rPr lang="de-DE" sz="1400" dirty="0"/>
              <a:t>, S.30</a:t>
            </a:r>
          </a:p>
        </p:txBody>
      </p:sp>
    </p:spTree>
    <p:extLst>
      <p:ext uri="{BB962C8B-B14F-4D97-AF65-F5344CB8AC3E}">
        <p14:creationId xmlns:p14="http://schemas.microsoft.com/office/powerpoint/2010/main" val="3968904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57158" y="1714488"/>
            <a:ext cx="8429684" cy="3970318"/>
          </a:xfrm>
          <a:prstGeom prst="rect">
            <a:avLst/>
          </a:prstGeom>
          <a:noFill/>
        </p:spPr>
        <p:txBody>
          <a:bodyPr wrap="square" rtlCol="0">
            <a:spAutoFit/>
          </a:bodyPr>
          <a:lstStyle/>
          <a:p>
            <a:r>
              <a:rPr lang="de-DE" b="1" u="sng" dirty="0"/>
              <a:t>Grenzen eines „primären Reflexionsmodells“</a:t>
            </a:r>
          </a:p>
          <a:p>
            <a:pPr>
              <a:buFontTx/>
              <a:buChar char="-"/>
            </a:pPr>
            <a:r>
              <a:rPr lang="de-DE" dirty="0"/>
              <a:t>Auf Wirklichkeit wird nur auf reflektierte Art und Weise zugegriffen. Unterricht ist zunächst kein Ort unmittelbarer religiöser Erfahrung.</a:t>
            </a:r>
          </a:p>
          <a:p>
            <a:pPr>
              <a:buFontTx/>
              <a:buChar char="-"/>
            </a:pPr>
            <a:r>
              <a:rPr lang="de-DE" dirty="0"/>
              <a:t> Erfahrungen, die mitgebracht werden, sind Grundlage dieses RU, der dann „Ort des Reflektieren und Deutens“ ist.</a:t>
            </a:r>
          </a:p>
          <a:p>
            <a:pPr>
              <a:buFontTx/>
              <a:buChar char="-"/>
            </a:pPr>
            <a:r>
              <a:rPr lang="de-DE" dirty="0"/>
              <a:t> Es kommt gerade heute nur noch zu einer „Als-ob“-Didaktik, (als ob alle irgendwie geartete religiöse Erfahrungen mitbrächten) und führt schließlich zur Aporie.</a:t>
            </a:r>
          </a:p>
          <a:p>
            <a:pPr>
              <a:buFontTx/>
              <a:buChar char="-"/>
            </a:pPr>
            <a:r>
              <a:rPr lang="de-DE" dirty="0"/>
              <a:t> Rezeption der Curriculumtheorie im RU führt zu einem kognitiv fixierten RU, weil mit dieser Theorie nur der Bereich der Kenntnisse und des Wissens einer Evaluation zugeführt werden konnte. Emotionales und handlungsorientiertes Lernen kommen zu kurz.</a:t>
            </a:r>
          </a:p>
          <a:p>
            <a:pPr>
              <a:buFontTx/>
              <a:buChar char="-"/>
            </a:pPr>
            <a:r>
              <a:rPr lang="de-DE" dirty="0"/>
              <a:t> Folgen für inhaltliche Gestaltung und Rollenverständnis des Religionslehrers/</a:t>
            </a:r>
            <a:r>
              <a:rPr lang="de-DE" dirty="0" err="1"/>
              <a:t>lehrerin</a:t>
            </a:r>
            <a:r>
              <a:rPr lang="de-DE" dirty="0"/>
              <a:t> sind unausweichlich.</a:t>
            </a:r>
          </a:p>
        </p:txBody>
      </p:sp>
    </p:spTree>
    <p:extLst>
      <p:ext uri="{BB962C8B-B14F-4D97-AF65-F5344CB8AC3E}">
        <p14:creationId xmlns:p14="http://schemas.microsoft.com/office/powerpoint/2010/main" val="1700857199"/>
      </p:ext>
    </p:extLst>
  </p:cSld>
  <p:clrMapOvr>
    <a:masterClrMapping/>
  </p:clrMapOvr>
</p:sld>
</file>

<file path=ppt/theme/theme1.xml><?xml version="1.0" encoding="utf-8"?>
<a:theme xmlns:a="http://schemas.openxmlformats.org/drawingml/2006/main" name="Rückblick">
  <a:themeElements>
    <a:clrScheme name="Rückblick">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0</TotalTime>
  <Words>1726</Words>
  <Application>Microsoft Office PowerPoint</Application>
  <PresentationFormat>Bildschirmpräsentation (4:3)</PresentationFormat>
  <Paragraphs>252</Paragraphs>
  <Slides>23</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23</vt:i4>
      </vt:variant>
    </vt:vector>
  </HeadingPairs>
  <TitlesOfParts>
    <vt:vector size="30" baseType="lpstr">
      <vt:lpstr>Arial</vt:lpstr>
      <vt:lpstr>Calibri</vt:lpstr>
      <vt:lpstr>Calibri Light</vt:lpstr>
      <vt:lpstr>Garamond</vt:lpstr>
      <vt:lpstr>Lucida Sans Unicode</vt:lpstr>
      <vt:lpstr>Times New Roman</vt:lpstr>
      <vt:lpstr>Rückblick</vt:lpstr>
      <vt:lpstr>PowerPoint-Präsentation</vt:lpstr>
      <vt:lpstr>Organisatorisches</vt:lpstr>
      <vt:lpstr>2. Die Lehrprobe in K</vt:lpstr>
      <vt:lpstr>2. Die Lehrprobe in K</vt:lpstr>
      <vt:lpstr>2. Die Lehrprobe in K</vt:lpstr>
      <vt:lpstr>2. Die Lehrprobe in K</vt:lpstr>
      <vt:lpstr>2. Die Lehrprobe in K</vt:lpstr>
      <vt:lpstr>1. Religion erleben</vt:lpstr>
      <vt:lpstr>1. Religion erleben</vt:lpstr>
      <vt:lpstr>1. Religion erleben</vt:lpstr>
      <vt:lpstr>PowerPoint-Präsentation</vt:lpstr>
      <vt:lpstr>1. Religion erleben</vt:lpstr>
      <vt:lpstr>1. Religion erleben</vt:lpstr>
      <vt:lpstr>1. Religion erleben</vt:lpstr>
      <vt:lpstr>1. Religion erleben</vt:lpstr>
      <vt:lpstr>1. Religion erleben</vt:lpstr>
      <vt:lpstr>1. Religion erleben</vt:lpstr>
      <vt:lpstr>1. Religion erleben</vt:lpstr>
      <vt:lpstr>4. Leistungserhebung im RU</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Gerald Mackenrodt</dc:creator>
  <cp:lastModifiedBy>Gerald Mackenrodt</cp:lastModifiedBy>
  <cp:revision>74</cp:revision>
  <dcterms:created xsi:type="dcterms:W3CDTF">2008-09-18T17:53:13Z</dcterms:created>
  <dcterms:modified xsi:type="dcterms:W3CDTF">2017-11-16T09:07:29Z</dcterms:modified>
</cp:coreProperties>
</file>