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2" r:id="rId1"/>
  </p:sldMasterIdLst>
  <p:sldIdLst>
    <p:sldId id="256" r:id="rId2"/>
    <p:sldId id="275" r:id="rId3"/>
    <p:sldId id="297" r:id="rId4"/>
    <p:sldId id="298" r:id="rId5"/>
    <p:sldId id="299" r:id="rId6"/>
    <p:sldId id="300" r:id="rId7"/>
    <p:sldId id="293" r:id="rId8"/>
    <p:sldId id="278" r:id="rId9"/>
    <p:sldId id="279" r:id="rId10"/>
    <p:sldId id="280" r:id="rId11"/>
    <p:sldId id="292" r:id="rId12"/>
    <p:sldId id="281" r:id="rId13"/>
    <p:sldId id="282" r:id="rId14"/>
    <p:sldId id="283" r:id="rId15"/>
    <p:sldId id="284" r:id="rId16"/>
    <p:sldId id="285" r:id="rId17"/>
    <p:sldId id="286"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p:cViewPr varScale="1">
        <p:scale>
          <a:sx n="107" d="100"/>
          <a:sy n="107" d="100"/>
        </p:scale>
        <p:origin x="5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Titelmasterformat durch Klicken bearbeiten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Formatvorlage des Untertitelmasters durch Klicken bearbeiten</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07.12.17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7784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07.12.17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97448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de-DE"/>
              <a:t>Titelmasterformat durch Klicken bearbeiten</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07.12.17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58376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763EBB9-EF90-4D54-9F12-28C887A9A25B}" type="datetimeFigureOut">
              <a:rPr lang="de-DE" smtClean="0"/>
              <a:pPr/>
              <a:t>07.12.17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0189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Titelmasterformat durch Klicken bearbeiten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Formatvorlagen des Textmasters bearbeiten</a:t>
            </a:r>
          </a:p>
        </p:txBody>
      </p:sp>
      <p:sp>
        <p:nvSpPr>
          <p:cNvPr id="4" name="Date Placeholder 3"/>
          <p:cNvSpPr>
            <a:spLocks noGrp="1"/>
          </p:cNvSpPr>
          <p:nvPr>
            <p:ph type="dt" sz="half" idx="10"/>
          </p:nvPr>
        </p:nvSpPr>
        <p:spPr/>
        <p:txBody>
          <a:bodyPr/>
          <a:lstStyle/>
          <a:p>
            <a:fld id="{4763EBB9-EF90-4D54-9F12-28C887A9A25B}" type="datetimeFigureOut">
              <a:rPr lang="de-DE" smtClean="0"/>
              <a:pPr/>
              <a:t>07.12.17</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89B6F910-E374-46B5-9536-3FF320AB95CF}" type="slidenum">
              <a:rPr lang="de-DE" smtClean="0"/>
              <a:pPr/>
              <a:t>‹Nr.›</a:t>
            </a:fld>
            <a:endParaRPr lang="de-DE"/>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023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763EBB9-EF90-4D54-9F12-28C887A9A25B}" type="datetimeFigureOut">
              <a:rPr lang="de-DE" smtClean="0"/>
              <a:pPr/>
              <a:t>07.12.17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1578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de-DE"/>
              <a:t>Titelmasterformat durch Klicken bearbeiten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82296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63440" y="2582334"/>
            <a:ext cx="3703320" cy="33782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763EBB9-EF90-4D54-9F12-28C887A9A25B}" type="datetimeFigureOut">
              <a:rPr lang="de-DE" smtClean="0"/>
              <a:pPr/>
              <a:t>07.12.17</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425653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dirty="0"/>
          </a:p>
        </p:txBody>
      </p:sp>
      <p:sp>
        <p:nvSpPr>
          <p:cNvPr id="3" name="Date Placeholder 2"/>
          <p:cNvSpPr>
            <a:spLocks noGrp="1"/>
          </p:cNvSpPr>
          <p:nvPr>
            <p:ph type="dt" sz="half" idx="10"/>
          </p:nvPr>
        </p:nvSpPr>
        <p:spPr/>
        <p:txBody>
          <a:bodyPr/>
          <a:lstStyle/>
          <a:p>
            <a:fld id="{4763EBB9-EF90-4D54-9F12-28C887A9A25B}" type="datetimeFigureOut">
              <a:rPr lang="de-DE" smtClean="0"/>
              <a:pPr/>
              <a:t>07.12.17</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3248640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763EBB9-EF90-4D54-9F12-28C887A9A25B}" type="datetimeFigureOut">
              <a:rPr lang="de-DE" smtClean="0"/>
              <a:pPr/>
              <a:t>07.12.17</a:t>
            </a:fld>
            <a:endParaRPr lang="de-D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DE"/>
          </a:p>
        </p:txBody>
      </p:sp>
      <p:sp>
        <p:nvSpPr>
          <p:cNvPr id="9" name="Slide Number Placeholder 8"/>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617538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de-DE"/>
              <a:t>Titelmasterformat durch Klicken bearbeiten</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4763EBB9-EF90-4D54-9F12-28C887A9A25B}" type="datetimeFigureOut">
              <a:rPr lang="de-DE" smtClean="0"/>
              <a:pPr/>
              <a:t>07.12.17</a:t>
            </a:fld>
            <a:endParaRPr lang="de-DE"/>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de-D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9B6F910-E374-46B5-9536-3FF320AB95CF}" type="slidenum">
              <a:rPr lang="de-DE" smtClean="0"/>
              <a:pPr/>
              <a:t>‹Nr.›</a:t>
            </a:fld>
            <a:endParaRPr lang="de-DE"/>
          </a:p>
        </p:txBody>
      </p:sp>
    </p:spTree>
    <p:extLst>
      <p:ext uri="{BB962C8B-B14F-4D97-AF65-F5344CB8AC3E}">
        <p14:creationId xmlns:p14="http://schemas.microsoft.com/office/powerpoint/2010/main" val="2324444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e Placeholder 4"/>
          <p:cNvSpPr>
            <a:spLocks noGrp="1"/>
          </p:cNvSpPr>
          <p:nvPr>
            <p:ph type="dt" sz="half" idx="10"/>
          </p:nvPr>
        </p:nvSpPr>
        <p:spPr/>
        <p:txBody>
          <a:bodyPr/>
          <a:lstStyle/>
          <a:p>
            <a:fld id="{4763EBB9-EF90-4D54-9F12-28C887A9A25B}" type="datetimeFigureOut">
              <a:rPr lang="de-DE" smtClean="0"/>
              <a:pPr/>
              <a:t>07.12.17</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89B6F910-E374-46B5-9536-3FF320AB95CF}" type="slidenum">
              <a:rPr lang="de-DE" smtClean="0"/>
              <a:pPr/>
              <a:t>‹Nr.›</a:t>
            </a:fld>
            <a:endParaRPr lang="de-DE"/>
          </a:p>
        </p:txBody>
      </p:sp>
    </p:spTree>
    <p:extLst>
      <p:ext uri="{BB962C8B-B14F-4D97-AF65-F5344CB8AC3E}">
        <p14:creationId xmlns:p14="http://schemas.microsoft.com/office/powerpoint/2010/main" val="299474590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de-DE"/>
              <a:t>Titelmasterformat durch Klicken bearbeiten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4763EBB9-EF90-4D54-9F12-28C887A9A25B}" type="datetimeFigureOut">
              <a:rPr lang="de-DE" smtClean="0"/>
              <a:pPr/>
              <a:t>07.12.17</a:t>
            </a:fld>
            <a:endParaRPr lang="de-DE"/>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DE"/>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89B6F910-E374-46B5-9536-3FF320AB95CF}" type="slidenum">
              <a:rPr lang="de-DE" smtClean="0"/>
              <a:pPr/>
              <a:t>‹Nr.›</a:t>
            </a:fld>
            <a:endParaRPr lang="de-DE"/>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9715370"/>
      </p:ext>
    </p:extLst>
  </p:cSld>
  <p:clrMap bg1="lt1" tx1="dk1" bg2="lt2" tx2="dk2" accent1="accent1" accent2="accent2" accent3="accent3" accent4="accent4" accent5="accent5" accent6="accent6" hlink="hlink" folHlink="folHlink"/>
  <p:sldLayoutIdLst>
    <p:sldLayoutId id="2147484183" r:id="rId1"/>
    <p:sldLayoutId id="2147484184" r:id="rId2"/>
    <p:sldLayoutId id="2147484185" r:id="rId3"/>
    <p:sldLayoutId id="2147484186" r:id="rId4"/>
    <p:sldLayoutId id="2147484187" r:id="rId5"/>
    <p:sldLayoutId id="2147484188" r:id="rId6"/>
    <p:sldLayoutId id="2147484189" r:id="rId7"/>
    <p:sldLayoutId id="2147484190" r:id="rId8"/>
    <p:sldLayoutId id="2147484191" r:id="rId9"/>
    <p:sldLayoutId id="2147484192" r:id="rId10"/>
    <p:sldLayoutId id="214748419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a:t>Seminar 2017/19</a:t>
            </a:r>
          </a:p>
          <a:p>
            <a:pPr algn="ctr"/>
            <a:r>
              <a:rPr lang="de-DE" sz="3200" dirty="0"/>
              <a:t>am</a:t>
            </a:r>
          </a:p>
          <a:p>
            <a:pPr algn="ctr"/>
            <a:r>
              <a:rPr lang="de-DE" sz="3200" dirty="0"/>
              <a:t>Riemenscheider-Gymnasium Würzburg</a:t>
            </a:r>
          </a:p>
          <a:p>
            <a:pPr algn="ctr"/>
            <a:endParaRPr lang="de-DE" dirty="0"/>
          </a:p>
        </p:txBody>
      </p:sp>
      <p:sp>
        <p:nvSpPr>
          <p:cNvPr id="3" name="Textfeld 2"/>
          <p:cNvSpPr txBox="1"/>
          <p:nvPr/>
        </p:nvSpPr>
        <p:spPr>
          <a:xfrm>
            <a:off x="3070535" y="4725144"/>
            <a:ext cx="3074368" cy="369332"/>
          </a:xfrm>
          <a:prstGeom prst="rect">
            <a:avLst/>
          </a:prstGeom>
          <a:noFill/>
        </p:spPr>
        <p:txBody>
          <a:bodyPr wrap="none" rtlCol="0">
            <a:spAutoFit/>
          </a:bodyPr>
          <a:lstStyle/>
          <a:p>
            <a:r>
              <a:rPr lang="de-DE" dirty="0" smtClean="0"/>
              <a:t>17. </a:t>
            </a:r>
            <a:r>
              <a:rPr lang="de-DE" dirty="0"/>
              <a:t>Fachsitzung am </a:t>
            </a:r>
            <a:r>
              <a:rPr lang="de-DE" dirty="0" smtClean="0"/>
              <a:t>07</a:t>
            </a:r>
            <a:r>
              <a:rPr lang="de-DE" dirty="0" smtClean="0"/>
              <a:t>.12.2017</a:t>
            </a:r>
            <a:endParaRPr lang="de-DE" dirty="0"/>
          </a:p>
        </p:txBody>
      </p:sp>
      <p:sp>
        <p:nvSpPr>
          <p:cNvPr id="4" name="Rechteck 3"/>
          <p:cNvSpPr/>
          <p:nvPr/>
        </p:nvSpPr>
        <p:spPr>
          <a:xfrm>
            <a:off x="1357290" y="285728"/>
            <a:ext cx="6697539" cy="830997"/>
          </a:xfrm>
          <a:prstGeom prst="rect">
            <a:avLst/>
          </a:prstGeom>
        </p:spPr>
        <p:txBody>
          <a:bodyPr wrap="none">
            <a:spAutoFit/>
          </a:bodyPr>
          <a:lstStyle/>
          <a:p>
            <a:r>
              <a:rPr lang="de-DE" sz="4800" dirty="0">
                <a:latin typeface="Garamond" pitchFamily="18" charset="0"/>
              </a:rPr>
              <a:t>Katholische Religionslehre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llipse 2"/>
          <p:cNvSpPr/>
          <p:nvPr/>
        </p:nvSpPr>
        <p:spPr>
          <a:xfrm>
            <a:off x="275063" y="2676285"/>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Deutungs-Kompetenz</a:t>
            </a:r>
          </a:p>
        </p:txBody>
      </p:sp>
      <p:sp>
        <p:nvSpPr>
          <p:cNvPr id="4" name="Ellipse 3"/>
          <p:cNvSpPr/>
          <p:nvPr/>
        </p:nvSpPr>
        <p:spPr>
          <a:xfrm>
            <a:off x="5652120" y="2688557"/>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t>Partizipations-Kompetenz</a:t>
            </a:r>
          </a:p>
        </p:txBody>
      </p:sp>
      <p:sp>
        <p:nvSpPr>
          <p:cNvPr id="5" name="Pfeil nach rechts 4"/>
          <p:cNvSpPr/>
          <p:nvPr/>
        </p:nvSpPr>
        <p:spPr>
          <a:xfrm>
            <a:off x="2800298" y="1339394"/>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ermöglicht tieferes Verständnis des eigenen und fremden Handelns</a:t>
            </a:r>
          </a:p>
        </p:txBody>
      </p:sp>
      <p:sp>
        <p:nvSpPr>
          <p:cNvPr id="6" name="Pfeil nach rechts 5"/>
          <p:cNvSpPr/>
          <p:nvPr/>
        </p:nvSpPr>
        <p:spPr>
          <a:xfrm flipH="1">
            <a:off x="2800298" y="3896833"/>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erweiterte Erfahrung und Wissen</a:t>
            </a:r>
          </a:p>
        </p:txBody>
      </p:sp>
      <p:sp>
        <p:nvSpPr>
          <p:cNvPr id="7" name="Rechteck 6"/>
          <p:cNvSpPr/>
          <p:nvPr/>
        </p:nvSpPr>
        <p:spPr>
          <a:xfrm>
            <a:off x="299968" y="5565093"/>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Religionsunterricht</a:t>
            </a:r>
          </a:p>
        </p:txBody>
      </p:sp>
      <p:sp>
        <p:nvSpPr>
          <p:cNvPr id="9" name="Rechteck 8"/>
          <p:cNvSpPr/>
          <p:nvPr/>
        </p:nvSpPr>
        <p:spPr>
          <a:xfrm>
            <a:off x="299968" y="65597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a:solidFill>
                  <a:schemeClr val="tx1"/>
                </a:solidFill>
              </a:rPr>
              <a:t>Religiöse Kompetenz: „Wissen mit Erfahrungen erweitern“</a:t>
            </a: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a:t>Mendl</a:t>
            </a:r>
            <a:r>
              <a:rPr lang="de-DE" sz="1100" dirty="0"/>
              <a:t>, S.28</a:t>
            </a:r>
          </a:p>
        </p:txBody>
      </p:sp>
    </p:spTree>
    <p:extLst>
      <p:ext uri="{BB962C8B-B14F-4D97-AF65-F5344CB8AC3E}">
        <p14:creationId xmlns:p14="http://schemas.microsoft.com/office/powerpoint/2010/main" val="2262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 Religion erleben</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737361"/>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172635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a:t>These Hans </a:t>
            </a:r>
            <a:r>
              <a:rPr lang="de-DE" dirty="0" err="1"/>
              <a:t>Mendls</a:t>
            </a:r>
            <a:r>
              <a:rPr lang="de-DE" dirty="0"/>
              <a:t>:</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a:latin typeface="Lucida Sans Unicode" pitchFamily="34" charset="0"/>
                <a:cs typeface="Lucida Sans Unicode" pitchFamily="34" charset="0"/>
              </a:rPr>
              <a:t>Reflexionsmodell</a:t>
            </a:r>
            <a:r>
              <a:rPr lang="de-DE" sz="2400" dirty="0">
                <a:latin typeface="Lucida Sans Unicode" pitchFamily="34" charset="0"/>
                <a:cs typeface="Lucida Sans Unicode" pitchFamily="34" charset="0"/>
              </a:rPr>
              <a:t> schulischen Lernens heute als </a:t>
            </a:r>
            <a:r>
              <a:rPr lang="de-DE" sz="2400" dirty="0" err="1">
                <a:latin typeface="Lucida Sans Unicode" pitchFamily="34" charset="0"/>
                <a:cs typeface="Lucida Sans Unicode" pitchFamily="34" charset="0"/>
              </a:rPr>
              <a:t>defizient</a:t>
            </a:r>
            <a:r>
              <a:rPr lang="de-DE" sz="2400" dirty="0">
                <a:latin typeface="Lucida Sans Unicode" pitchFamily="34" charset="0"/>
                <a:cs typeface="Lucida Sans Unicode" pitchFamily="34" charset="0"/>
              </a:rPr>
              <a:t>; es sollte deshalb mit </a:t>
            </a:r>
            <a:r>
              <a:rPr lang="de-DE" sz="2400" b="1" dirty="0">
                <a:latin typeface="Lucida Sans Unicode" pitchFamily="34" charset="0"/>
                <a:cs typeface="Lucida Sans Unicode" pitchFamily="34" charset="0"/>
              </a:rPr>
              <a:t>inszenierenden Elementen ergänzt </a:t>
            </a:r>
            <a:r>
              <a:rPr lang="de-DE" sz="2400" dirty="0">
                <a:latin typeface="Lucida Sans Unicode" pitchFamily="34" charset="0"/>
                <a:cs typeface="Lucida Sans Unicode" pitchFamily="34" charset="0"/>
              </a:rPr>
              <a:t>– nicht durch sie ersetzt! – werden.“</a:t>
            </a:r>
          </a:p>
        </p:txBody>
      </p:sp>
    </p:spTree>
    <p:extLst>
      <p:ext uri="{BB962C8B-B14F-4D97-AF65-F5344CB8AC3E}">
        <p14:creationId xmlns:p14="http://schemas.microsoft.com/office/powerpoint/2010/main" val="1155285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a:t>Hans Schmid:</a:t>
            </a:r>
          </a:p>
          <a:p>
            <a:endParaRPr lang="de-DE" dirty="0"/>
          </a:p>
          <a:p>
            <a:r>
              <a:rPr lang="de-DE" sz="2400" dirty="0">
                <a:latin typeface="Lucida Sans Unicode" pitchFamily="34" charset="0"/>
                <a:cs typeface="Lucida Sans Unicode" pitchFamily="34" charset="0"/>
              </a:rPr>
              <a:t>„die dissoziativen (»reden über«) mit assoziativen (»reden mit«) Elementen ergänzen“</a:t>
            </a: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a:latin typeface="Arial" pitchFamily="34" charset="0"/>
                <a:cs typeface="Arial" pitchFamily="34" charset="0"/>
              </a:rPr>
              <a:t>Ignatius von Loyola (Exerzitien):</a:t>
            </a:r>
          </a:p>
          <a:p>
            <a:endParaRPr lang="de-DE" sz="2400" dirty="0">
              <a:latin typeface="Lucida Sans Unicode" pitchFamily="34" charset="0"/>
              <a:cs typeface="Lucida Sans Unicode" pitchFamily="34" charset="0"/>
            </a:endParaRPr>
          </a:p>
          <a:p>
            <a:r>
              <a:rPr lang="de-DE" sz="2400" dirty="0">
                <a:latin typeface="Lucida Sans Unicode" pitchFamily="34" charset="0"/>
                <a:cs typeface="Lucida Sans Unicode" pitchFamily="34" charset="0"/>
              </a:rPr>
              <a:t>»Nicht das Vielwissen sättigt die Seele und gibt ihr Genüge, sondern das Fühlen und Kosten der Dinge von innen.«</a:t>
            </a:r>
          </a:p>
        </p:txBody>
      </p:sp>
    </p:spTree>
    <p:extLst>
      <p:ext uri="{BB962C8B-B14F-4D97-AF65-F5344CB8AC3E}">
        <p14:creationId xmlns:p14="http://schemas.microsoft.com/office/powerpoint/2010/main" val="386732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a:t>Wortherkunft, Wortbedeutung</a:t>
            </a:r>
          </a:p>
          <a:p>
            <a:r>
              <a:rPr lang="de-DE" dirty="0"/>
              <a:t>- </a:t>
            </a:r>
            <a:r>
              <a:rPr lang="de-DE" i="1" dirty="0"/>
              <a:t>per </a:t>
            </a:r>
            <a:r>
              <a:rPr lang="de-DE" i="1" dirty="0" err="1"/>
              <a:t>formam</a:t>
            </a:r>
            <a:r>
              <a:rPr lang="de-DE" i="1" dirty="0"/>
              <a:t> (lat.): durch die Form</a:t>
            </a:r>
          </a:p>
          <a:p>
            <a:r>
              <a:rPr lang="de-DE" dirty="0"/>
              <a:t>- </a:t>
            </a:r>
            <a:r>
              <a:rPr lang="de-DE" i="1" dirty="0" err="1"/>
              <a:t>to</a:t>
            </a:r>
            <a:r>
              <a:rPr lang="de-DE" i="1" dirty="0"/>
              <a:t> </a:t>
            </a:r>
            <a:r>
              <a:rPr lang="de-DE" i="1" dirty="0" err="1"/>
              <a:t>perform</a:t>
            </a:r>
            <a:r>
              <a:rPr lang="de-DE" i="1" dirty="0"/>
              <a:t> (engl.): etwas tun, aufführen, „in eine Handlung umsetzen“</a:t>
            </a:r>
          </a:p>
          <a:p>
            <a:r>
              <a:rPr lang="en-US" dirty="0"/>
              <a:t>- </a:t>
            </a:r>
            <a:r>
              <a:rPr lang="en-US" i="1" dirty="0" err="1"/>
              <a:t>performativ</a:t>
            </a:r>
            <a:r>
              <a:rPr lang="en-US" i="1" dirty="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a:latin typeface="+mj-lt"/>
              </a:rPr>
              <a:t>Performativer Religionsunterricht</a:t>
            </a: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a:t>Performativer Religionsunterricht:</a:t>
            </a:r>
          </a:p>
          <a:p>
            <a:r>
              <a:rPr lang="de-DE" dirty="0"/>
              <a:t>- Religiöse Inhalte werden durch eine Inszenierung in eine bestimmte Form 	gebracht</a:t>
            </a:r>
          </a:p>
          <a:p>
            <a:pPr>
              <a:buFontTx/>
              <a:buChar char="-"/>
            </a:pPr>
            <a:r>
              <a:rPr lang="de-DE" dirty="0"/>
              <a:t> Mehr als Reden über Religion</a:t>
            </a:r>
          </a:p>
          <a:p>
            <a:pPr>
              <a:buFontTx/>
              <a:buChar char="-"/>
            </a:pPr>
            <a:r>
              <a:rPr lang="de-DE" dirty="0"/>
              <a:t> Körper und Raum werden im Religionsunterricht „inszeniert“</a:t>
            </a:r>
          </a:p>
        </p:txBody>
      </p:sp>
    </p:spTree>
    <p:extLst>
      <p:ext uri="{BB962C8B-B14F-4D97-AF65-F5344CB8AC3E}">
        <p14:creationId xmlns:p14="http://schemas.microsoft.com/office/powerpoint/2010/main" val="2633663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a:latin typeface="+mj-lt"/>
              </a:rPr>
              <a:t>Performance</a:t>
            </a:r>
          </a:p>
          <a:p>
            <a:r>
              <a:rPr lang="de-DE" dirty="0"/>
              <a:t>- Stammt aus dem Bereich der Kommunikationswissenschaft</a:t>
            </a:r>
          </a:p>
          <a:p>
            <a:pPr>
              <a:buFontTx/>
              <a:buChar char="-"/>
            </a:pPr>
            <a:r>
              <a:rPr lang="de-DE" dirty="0"/>
              <a:t> Überwiegend im Theater bei Sprechakten zu finden:</a:t>
            </a:r>
          </a:p>
          <a:p>
            <a:r>
              <a:rPr lang="de-DE" dirty="0"/>
              <a:t>	durch eine sprachliche Handlung setzt mit dem Verlauten bereits eine 	Wirklichkeit mit ein</a:t>
            </a:r>
          </a:p>
          <a:p>
            <a:endParaRPr lang="de-DE" dirty="0"/>
          </a:p>
          <a:p>
            <a:r>
              <a:rPr lang="de-DE" dirty="0"/>
              <a:t>- Inszenierung:</a:t>
            </a:r>
          </a:p>
          <a:p>
            <a:r>
              <a:rPr lang="de-DE" dirty="0"/>
              <a:t>	- Verwandlung von Texten in Sprechakte</a:t>
            </a:r>
          </a:p>
          <a:p>
            <a:r>
              <a:rPr lang="de-DE" dirty="0"/>
              <a:t>	- ein Vorgang, bei dem etwas „in Form“ kommt</a:t>
            </a:r>
          </a:p>
        </p:txBody>
      </p:sp>
    </p:spTree>
    <p:extLst>
      <p:ext uri="{BB962C8B-B14F-4D97-AF65-F5344CB8AC3E}">
        <p14:creationId xmlns:p14="http://schemas.microsoft.com/office/powerpoint/2010/main" val="3674840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737361"/>
            <a:ext cx="8572560" cy="4585871"/>
          </a:xfrm>
          <a:prstGeom prst="rect">
            <a:avLst/>
          </a:prstGeom>
          <a:noFill/>
        </p:spPr>
        <p:txBody>
          <a:bodyPr wrap="square" rtlCol="0">
            <a:spAutoFit/>
          </a:bodyPr>
          <a:lstStyle/>
          <a:p>
            <a:r>
              <a:rPr lang="de-DE" sz="2000" b="1" dirty="0">
                <a:latin typeface="+mj-lt"/>
              </a:rPr>
              <a:t>Konsequenzen für einen performativen RU</a:t>
            </a:r>
          </a:p>
          <a:p>
            <a:r>
              <a:rPr lang="de-DE" sz="2000" b="1" dirty="0">
                <a:latin typeface="+mj-lt"/>
              </a:rPr>
              <a:t>„Inszenierungsfelder“ (</a:t>
            </a:r>
            <a:r>
              <a:rPr lang="de-DE" sz="2000" b="1" dirty="0" err="1">
                <a:latin typeface="+mj-lt"/>
              </a:rPr>
              <a:t>Mendl</a:t>
            </a:r>
            <a:r>
              <a:rPr lang="de-DE" sz="2000" b="1" dirty="0">
                <a:latin typeface="+mj-lt"/>
              </a:rPr>
              <a:t>)</a:t>
            </a:r>
          </a:p>
          <a:p>
            <a:endParaRPr lang="de-DE" dirty="0"/>
          </a:p>
          <a:p>
            <a:pPr>
              <a:buFontTx/>
              <a:buChar char="-"/>
            </a:pPr>
            <a:r>
              <a:rPr lang="de-DE" dirty="0"/>
              <a:t>nicht nur »über« Religion sprechen, sondern das Fach so konzipieren, dass Kinder und Jugendliche mit ihren Fragen und Bedürfnissen im Mittelpunkt stehen</a:t>
            </a:r>
          </a:p>
          <a:p>
            <a:pPr>
              <a:buFontTx/>
              <a:buChar char="-"/>
            </a:pPr>
            <a:r>
              <a:rPr lang="de-DE" dirty="0"/>
              <a:t>nicht nur »über« Gemeinde und Gemeinschaft etc. sprechen, sondern Gemeinschaft auf jugendgemäße Weise inszenieren</a:t>
            </a:r>
          </a:p>
          <a:p>
            <a:pPr>
              <a:buFontTx/>
              <a:buChar char="-"/>
            </a:pPr>
            <a:r>
              <a:rPr lang="de-DE" dirty="0"/>
              <a:t>nicht nur »über« Moral diskutieren, sondern ethisches Verhalten einüben</a:t>
            </a:r>
          </a:p>
          <a:p>
            <a:pPr>
              <a:buFontTx/>
              <a:buChar char="-"/>
            </a:pPr>
            <a:r>
              <a:rPr lang="de-DE" dirty="0"/>
              <a:t>nicht nur »über« Kirchen nachdenken, sondern in Kirchen Haltungen, Lieder, Riten ausprobieren</a:t>
            </a:r>
          </a:p>
          <a:p>
            <a:pPr>
              <a:buFontTx/>
              <a:buChar char="-"/>
            </a:pPr>
            <a:r>
              <a:rPr lang="de-DE" dirty="0"/>
              <a:t>nicht nur »über« Meditation reden, sondern meditative Elemente erproben</a:t>
            </a:r>
          </a:p>
          <a:p>
            <a:pPr>
              <a:buFontTx/>
              <a:buChar char="-"/>
            </a:pPr>
            <a:r>
              <a:rPr lang="de-DE" dirty="0"/>
              <a:t>nicht nur »über« Gebet und Liturgie sprechen, sondern zum experimentellen Beten und liturgischen Handeln anleiten und diese Erfahrung auch reflektieren</a:t>
            </a:r>
          </a:p>
          <a:p>
            <a:pPr>
              <a:buFontTx/>
              <a:buChar char="-"/>
            </a:pPr>
            <a:r>
              <a:rPr lang="de-DE" dirty="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661381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a:t>nicht nur »über« religiöse Kunstwerke reden, sondern selbst dem Glauben einen künstlerischen Ausdruck verleihen</a:t>
            </a:r>
          </a:p>
          <a:p>
            <a:pPr>
              <a:buFontTx/>
              <a:buChar char="-"/>
            </a:pPr>
            <a:r>
              <a:rPr lang="de-DE" dirty="0"/>
              <a:t>nicht nur etwas »über« andere Religionen kennen lernen, sondern Menschen einer anderen Religion begegnen</a:t>
            </a:r>
          </a:p>
          <a:p>
            <a:pPr>
              <a:buFontTx/>
              <a:buChar char="-"/>
            </a:pPr>
            <a:r>
              <a:rPr lang="de-DE" dirty="0"/>
              <a:t>nicht nur »über« Sakramente und ihre Symbole und Symbolhandlungen sprechen, sondern die heilsam Bedeutung ritueller Handlungen (»</a:t>
            </a:r>
            <a:r>
              <a:rPr lang="de-DE" dirty="0" err="1"/>
              <a:t>to</a:t>
            </a:r>
            <a:r>
              <a:rPr lang="de-DE" dirty="0"/>
              <a:t> </a:t>
            </a:r>
            <a:r>
              <a:rPr lang="en-US" dirty="0"/>
              <a:t>do things with words«) </a:t>
            </a:r>
            <a:r>
              <a:rPr lang="en-US" dirty="0" err="1"/>
              <a:t>erspüren</a:t>
            </a:r>
            <a:endParaRPr lang="en-US" dirty="0"/>
          </a:p>
          <a:p>
            <a:pPr>
              <a:buFontTx/>
              <a:buChar char="-"/>
            </a:pPr>
            <a:r>
              <a:rPr lang="de-DE" dirty="0"/>
              <a:t>sich nicht nur »über« Mönche, andere exotische Christen oder </a:t>
            </a:r>
            <a:r>
              <a:rPr lang="de-DE" dirty="0" err="1"/>
              <a:t>local</a:t>
            </a:r>
            <a:r>
              <a:rPr lang="de-DE" dirty="0"/>
              <a:t> </a:t>
            </a:r>
            <a:r>
              <a:rPr lang="de-DE" dirty="0" err="1"/>
              <a:t>heroes</a:t>
            </a:r>
            <a:r>
              <a:rPr lang="de-DE" dirty="0"/>
              <a:t> wundern, sondern in der Begegnung Nähe und Distanz spüren</a:t>
            </a:r>
          </a:p>
          <a:p>
            <a:pPr>
              <a:buFontTx/>
              <a:buChar char="-"/>
            </a:pPr>
            <a:r>
              <a:rPr lang="de-DE" dirty="0"/>
              <a:t>nicht nur »über« vergangene Geschichte etwas nachlesen, sondern Erinnerungsorte aufsuchen</a:t>
            </a:r>
          </a:p>
        </p:txBody>
      </p:sp>
    </p:spTree>
    <p:extLst>
      <p:ext uri="{BB962C8B-B14F-4D97-AF65-F5344CB8AC3E}">
        <p14:creationId xmlns:p14="http://schemas.microsoft.com/office/powerpoint/2010/main" val="4010176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r>
              <a:rPr lang="de-DE"/>
              <a:t>Organisatorisches</a:t>
            </a:r>
            <a:endParaRPr lang="de-DE" dirty="0"/>
          </a:p>
        </p:txBody>
      </p:sp>
      <p:sp>
        <p:nvSpPr>
          <p:cNvPr id="4" name="Textfeld 3"/>
          <p:cNvSpPr txBox="1"/>
          <p:nvPr/>
        </p:nvSpPr>
        <p:spPr>
          <a:xfrm>
            <a:off x="611560" y="2276872"/>
            <a:ext cx="7920880" cy="1477328"/>
          </a:xfrm>
          <a:prstGeom prst="rect">
            <a:avLst/>
          </a:prstGeom>
          <a:noFill/>
        </p:spPr>
        <p:txBody>
          <a:bodyPr wrap="square" rtlCol="0">
            <a:spAutoFit/>
          </a:bodyPr>
          <a:lstStyle/>
          <a:p>
            <a:pPr marL="342900" indent="-342900">
              <a:buAutoNum type="arabicParenBoth"/>
            </a:pPr>
            <a:endParaRPr lang="de-DE" dirty="0" smtClean="0"/>
          </a:p>
          <a:p>
            <a:pPr marL="342900" indent="-342900">
              <a:buAutoNum type="arabicParenBoth"/>
            </a:pPr>
            <a:r>
              <a:rPr lang="de-DE" dirty="0" smtClean="0"/>
              <a:t>Entscheidung für das Lehrprobenfach vor Weihnachten </a:t>
            </a:r>
            <a:r>
              <a:rPr lang="de-DE" dirty="0" smtClean="0"/>
              <a:t>notwendig: Liste wird ausgehängt</a:t>
            </a:r>
            <a:endParaRPr lang="de-DE" dirty="0" smtClean="0"/>
          </a:p>
          <a:p>
            <a:pPr marL="342900" indent="-342900">
              <a:buAutoNum type="arabicParenBoth"/>
            </a:pPr>
            <a:endParaRPr lang="de-DE" dirty="0" smtClean="0"/>
          </a:p>
          <a:p>
            <a:pPr marL="342900" indent="-342900">
              <a:buAutoNum type="arabicParenBoth"/>
            </a:pPr>
            <a:r>
              <a:rPr lang="de-DE" dirty="0" smtClean="0"/>
              <a:t>Sonstiges</a:t>
            </a:r>
            <a:endParaRPr lang="de-DE" dirty="0"/>
          </a:p>
        </p:txBody>
      </p:sp>
    </p:spTree>
    <p:extLst>
      <p:ext uri="{BB962C8B-B14F-4D97-AF65-F5344CB8AC3E}">
        <p14:creationId xmlns:p14="http://schemas.microsoft.com/office/powerpoint/2010/main" val="3338597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640960" cy="57606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683568" y="332656"/>
            <a:ext cx="7704856" cy="400110"/>
          </a:xfrm>
          <a:prstGeom prst="rect">
            <a:avLst/>
          </a:prstGeom>
          <a:noFill/>
        </p:spPr>
        <p:txBody>
          <a:bodyPr wrap="square" rtlCol="0">
            <a:spAutoFit/>
          </a:bodyPr>
          <a:lstStyle/>
          <a:p>
            <a:r>
              <a:rPr lang="de-DE" sz="2000" b="1" dirty="0" smtClean="0"/>
              <a:t>1. Die Verwendung von Operatoren bei Leistungserhebungen</a:t>
            </a:r>
            <a:endParaRPr lang="de-DE" sz="2000" b="1" dirty="0"/>
          </a:p>
        </p:txBody>
      </p:sp>
    </p:spTree>
    <p:extLst>
      <p:ext uri="{BB962C8B-B14F-4D97-AF65-F5344CB8AC3E}">
        <p14:creationId xmlns:p14="http://schemas.microsoft.com/office/powerpoint/2010/main" val="17224255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1076328"/>
          <a:ext cx="7992888" cy="4440903"/>
        </p:xfrm>
        <a:graphic>
          <a:graphicData uri="http://schemas.openxmlformats.org/drawingml/2006/table">
            <a:tbl>
              <a:tblPr firstRow="1" firstCol="1" lastRow="1" lastCol="1" bandRow="1" bandCol="1">
                <a:tableStyleId>{5C22544A-7EE6-4342-B048-85BDC9FD1C3A}</a:tableStyleId>
              </a:tblPr>
              <a:tblGrid>
                <a:gridCol w="2520280"/>
                <a:gridCol w="5472608"/>
              </a:tblGrid>
              <a:tr h="566924">
                <a:tc>
                  <a:txBody>
                    <a:bodyPr/>
                    <a:lstStyle/>
                    <a:p>
                      <a:pPr>
                        <a:spcAft>
                          <a:spcPts val="0"/>
                        </a:spcAft>
                      </a:pPr>
                      <a:r>
                        <a:rPr lang="de-DE" sz="1800" dirty="0">
                          <a:effectLst/>
                        </a:rPr>
                        <a:t>Operatoren</a:t>
                      </a:r>
                    </a:p>
                    <a:p>
                      <a:pPr>
                        <a:spcAft>
                          <a:spcPts val="0"/>
                        </a:spcAft>
                      </a:pPr>
                      <a:r>
                        <a:rPr lang="de-DE" sz="1800" dirty="0">
                          <a:effectLst/>
                        </a:rPr>
                        <a:t> </a:t>
                      </a:r>
                      <a:endParaRPr lang="de-DE" sz="1800" dirty="0">
                        <a:effectLst/>
                        <a:latin typeface="Times New Roman"/>
                        <a:ea typeface="Times New Roman"/>
                      </a:endParaRPr>
                    </a:p>
                  </a:txBody>
                  <a:tcPr marL="68580" marR="68580" marT="0" marB="0"/>
                </a:tc>
                <a:tc>
                  <a:txBody>
                    <a:bodyPr/>
                    <a:lstStyle/>
                    <a:p>
                      <a:pPr>
                        <a:spcAft>
                          <a:spcPts val="0"/>
                        </a:spcAft>
                      </a:pPr>
                      <a:r>
                        <a:rPr lang="de-DE" sz="1600" dirty="0">
                          <a:effectLst/>
                        </a:rPr>
                        <a:t>Definitionen</a:t>
                      </a:r>
                      <a:endParaRPr lang="de-DE" sz="1800" dirty="0">
                        <a:effectLst/>
                      </a:endParaRPr>
                    </a:p>
                    <a:p>
                      <a:pPr>
                        <a:spcAft>
                          <a:spcPts val="0"/>
                        </a:spcAft>
                      </a:pPr>
                      <a:r>
                        <a:rPr lang="de-DE" sz="1600" dirty="0">
                          <a:effectLst/>
                        </a:rPr>
                        <a:t> </a:t>
                      </a:r>
                      <a:endParaRPr lang="de-DE" sz="1800" dirty="0">
                        <a:effectLst/>
                        <a:latin typeface="Times New Roman"/>
                        <a:ea typeface="Times New Roman"/>
                      </a:endParaRPr>
                    </a:p>
                  </a:txBody>
                  <a:tcPr marL="68580" marR="68580" marT="0" marB="0"/>
                </a:tc>
              </a:tr>
              <a:tr h="566924">
                <a:tc>
                  <a:txBody>
                    <a:bodyPr/>
                    <a:lstStyle/>
                    <a:p>
                      <a:pPr>
                        <a:spcAft>
                          <a:spcPts val="0"/>
                        </a:spcAft>
                      </a:pPr>
                      <a:r>
                        <a:rPr lang="de-DE" sz="1800">
                          <a:effectLst/>
                        </a:rPr>
                        <a:t>Nennen </a:t>
                      </a:r>
                    </a:p>
                    <a:p>
                      <a:pPr>
                        <a:spcAft>
                          <a:spcPts val="0"/>
                        </a:spcAft>
                      </a:pPr>
                      <a:r>
                        <a:rPr lang="de-DE" sz="1800">
                          <a:effectLst/>
                        </a:rPr>
                        <a:t>Benennen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ausgewählte Elemente, Aspekte, Merkmale, Begriffe, Personen etc. unkommentiert angeben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Skizzieren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Gedankengang in seinen Grundzügen ausdrücken </a:t>
                      </a:r>
                      <a:endParaRPr lang="de-DE" sz="1800">
                        <a:effectLst/>
                        <a:latin typeface="Times New Roman"/>
                        <a:ea typeface="Times New Roman"/>
                      </a:endParaRPr>
                    </a:p>
                  </a:txBody>
                  <a:tcPr marL="68580" marR="68580" marT="0" marB="0"/>
                </a:tc>
              </a:tr>
              <a:tr h="850385">
                <a:tc>
                  <a:txBody>
                    <a:bodyPr/>
                    <a:lstStyle/>
                    <a:p>
                      <a:pPr>
                        <a:spcAft>
                          <a:spcPts val="0"/>
                        </a:spcAft>
                      </a:pPr>
                      <a:r>
                        <a:rPr lang="de-DE" sz="1800">
                          <a:effectLst/>
                        </a:rPr>
                        <a:t>Formulieren </a:t>
                      </a:r>
                    </a:p>
                    <a:p>
                      <a:pPr>
                        <a:spcAft>
                          <a:spcPts val="0"/>
                        </a:spcAft>
                      </a:pPr>
                      <a:r>
                        <a:rPr lang="de-DE" sz="1800">
                          <a:effectLst/>
                        </a:rPr>
                        <a:t>Darstellen </a:t>
                      </a:r>
                    </a:p>
                    <a:p>
                      <a:pPr>
                        <a:spcAft>
                          <a:spcPts val="0"/>
                        </a:spcAft>
                      </a:pPr>
                      <a:r>
                        <a:rPr lang="de-DE" sz="1800">
                          <a:effectLst/>
                        </a:rPr>
                        <a:t>Aufzeigen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den Gedankengang oder die Hauptaussage eines Textes oder einer </a:t>
                      </a:r>
                      <a:endParaRPr lang="de-DE" sz="1800">
                        <a:effectLst/>
                      </a:endParaRPr>
                    </a:p>
                    <a:p>
                      <a:pPr>
                        <a:spcAft>
                          <a:spcPts val="0"/>
                        </a:spcAft>
                      </a:pPr>
                      <a:r>
                        <a:rPr lang="de-DE" sz="1600">
                          <a:effectLst/>
                        </a:rPr>
                        <a:t>Position mit eigenen Worten darlegen </a:t>
                      </a:r>
                      <a:endParaRPr lang="de-DE" sz="1800">
                        <a:effectLst/>
                        <a:latin typeface="Times New Roman"/>
                        <a:ea typeface="Times New Roman"/>
                      </a:endParaRPr>
                    </a:p>
                  </a:txBody>
                  <a:tcPr marL="68580" marR="68580" marT="0" marB="0"/>
                </a:tc>
              </a:tr>
              <a:tr h="779520">
                <a:tc>
                  <a:txBody>
                    <a:bodyPr/>
                    <a:lstStyle/>
                    <a:p>
                      <a:pPr>
                        <a:spcAft>
                          <a:spcPts val="0"/>
                        </a:spcAft>
                      </a:pPr>
                      <a:r>
                        <a:rPr lang="de-DE" sz="1800">
                          <a:effectLst/>
                        </a:rPr>
                        <a:t>Wiedergeben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einen bekannten oder erkannten Sachverhalt oder den Inhalt eines Textes unter Verwendung der Fachsprache mit eigenen Worten ausdrücken </a:t>
                      </a:r>
                      <a:endParaRPr lang="de-DE" sz="1800">
                        <a:effectLst/>
                        <a:latin typeface="Times New Roman"/>
                        <a:ea typeface="Times New Roman"/>
                      </a:endParaRPr>
                    </a:p>
                  </a:txBody>
                  <a:tcPr marL="68580" marR="68580" marT="0" marB="0"/>
                </a:tc>
              </a:tr>
              <a:tr h="566924">
                <a:tc>
                  <a:txBody>
                    <a:bodyPr/>
                    <a:lstStyle/>
                    <a:p>
                      <a:pPr>
                        <a:spcAft>
                          <a:spcPts val="0"/>
                        </a:spcAft>
                      </a:pPr>
                      <a:r>
                        <a:rPr lang="de-DE" sz="1800">
                          <a:effectLst/>
                        </a:rPr>
                        <a:t>Beschreiben </a:t>
                      </a:r>
                    </a:p>
                    <a:p>
                      <a:pPr>
                        <a:spcAft>
                          <a:spcPts val="0"/>
                        </a:spcAft>
                      </a:pPr>
                      <a:r>
                        <a:rPr lang="de-DE" sz="18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a:effectLst/>
                        </a:rPr>
                        <a:t>die Merkmale eines Bildes oder eines anderen Materials mit Worten in Einzelheiten schildern </a:t>
                      </a:r>
                      <a:endParaRPr lang="de-DE" sz="1800">
                        <a:effectLst/>
                        <a:latin typeface="Times New Roman"/>
                        <a:ea typeface="Times New Roman"/>
                      </a:endParaRPr>
                    </a:p>
                  </a:txBody>
                  <a:tcPr marL="68580" marR="68580" marT="0" marB="0"/>
                </a:tc>
              </a:tr>
              <a:tr h="543302">
                <a:tc>
                  <a:txBody>
                    <a:bodyPr/>
                    <a:lstStyle/>
                    <a:p>
                      <a:pPr>
                        <a:spcAft>
                          <a:spcPts val="0"/>
                        </a:spcAft>
                      </a:pPr>
                      <a:r>
                        <a:rPr lang="de-DE" sz="1800">
                          <a:effectLst/>
                        </a:rPr>
                        <a:t>Zusammenfassen </a:t>
                      </a:r>
                    </a:p>
                    <a:p>
                      <a:pPr>
                        <a:spcAft>
                          <a:spcPts val="0"/>
                        </a:spcAft>
                      </a:pPr>
                      <a:r>
                        <a:rPr lang="de-DE" sz="1600">
                          <a:effectLst/>
                        </a:rPr>
                        <a:t> </a:t>
                      </a:r>
                      <a:endParaRPr lang="de-DE" sz="1800">
                        <a:effectLst/>
                        <a:latin typeface="Times New Roman"/>
                        <a:ea typeface="Times New Roman"/>
                      </a:endParaRPr>
                    </a:p>
                  </a:txBody>
                  <a:tcPr marL="68580" marR="68580" marT="0" marB="0"/>
                </a:tc>
                <a:tc>
                  <a:txBody>
                    <a:bodyPr/>
                    <a:lstStyle/>
                    <a:p>
                      <a:pPr>
                        <a:spcAft>
                          <a:spcPts val="0"/>
                        </a:spcAft>
                      </a:pPr>
                      <a:r>
                        <a:rPr lang="de-DE" sz="1600" dirty="0">
                          <a:effectLst/>
                        </a:rPr>
                        <a:t>die Kernaussagen eines Textes komprimiert und strukturiert darlegen </a:t>
                      </a:r>
                      <a:endParaRPr lang="de-DE" sz="1800" dirty="0">
                        <a:effectLst/>
                        <a:latin typeface="Times New Roman"/>
                        <a:ea typeface="Times New Roman"/>
                      </a:endParaRPr>
                    </a:p>
                  </a:txBody>
                  <a:tcPr marL="68580" marR="68580" marT="0" marB="0"/>
                </a:tc>
              </a:tr>
            </a:tbl>
          </a:graphicData>
        </a:graphic>
      </p:graphicFrame>
      <p:sp>
        <p:nvSpPr>
          <p:cNvPr id="3" name="Rectangle 1"/>
          <p:cNvSpPr>
            <a:spLocks noChangeArrowheads="1"/>
          </p:cNvSpPr>
          <p:nvPr/>
        </p:nvSpPr>
        <p:spPr bwMode="auto">
          <a:xfrm>
            <a:off x="539552" y="315617"/>
            <a:ext cx="705678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de-DE" altLang="de-DE" sz="3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Anforderungsbereich I </a:t>
            </a:r>
            <a:endParaRPr kumimoji="0" lang="de-DE" altLang="de-DE"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de-DE" altLang="de-DE"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feld 3"/>
          <p:cNvSpPr txBox="1"/>
          <p:nvPr/>
        </p:nvSpPr>
        <p:spPr>
          <a:xfrm>
            <a:off x="539552" y="5805264"/>
            <a:ext cx="7776864" cy="646331"/>
          </a:xfrm>
          <a:prstGeom prst="rect">
            <a:avLst/>
          </a:prstGeom>
          <a:noFill/>
        </p:spPr>
        <p:txBody>
          <a:bodyPr wrap="square" rtlCol="0">
            <a:spAutoFit/>
          </a:bodyPr>
          <a:lstStyle/>
          <a:p>
            <a:r>
              <a:rPr lang="de-DE" dirty="0" smtClean="0"/>
              <a:t>Hinweis: Operatoren </a:t>
            </a:r>
            <a:r>
              <a:rPr lang="de-DE" dirty="0"/>
              <a:t>geben an, welche Tätigkeiten beim Lösen von Prüfungsaufgaben gefordert werden</a:t>
            </a:r>
          </a:p>
        </p:txBody>
      </p:sp>
    </p:spTree>
    <p:extLst>
      <p:ext uri="{BB962C8B-B14F-4D97-AF65-F5344CB8AC3E}">
        <p14:creationId xmlns:p14="http://schemas.microsoft.com/office/powerpoint/2010/main" val="727447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539552" y="620688"/>
          <a:ext cx="7704856" cy="5760720"/>
        </p:xfrm>
        <a:graphic>
          <a:graphicData uri="http://schemas.openxmlformats.org/drawingml/2006/table">
            <a:tbl>
              <a:tblPr firstRow="1" firstCol="1" lastRow="1" lastCol="1" bandRow="1" bandCol="1">
                <a:tableStyleId>{5C22544A-7EE6-4342-B048-85BDC9FD1C3A}</a:tableStyleId>
              </a:tblPr>
              <a:tblGrid>
                <a:gridCol w="2112622"/>
                <a:gridCol w="5592234"/>
              </a:tblGrid>
              <a:tr h="334323">
                <a:tc>
                  <a:txBody>
                    <a:bodyPr/>
                    <a:lstStyle/>
                    <a:p>
                      <a:pPr>
                        <a:spcAft>
                          <a:spcPts val="0"/>
                        </a:spcAft>
                      </a:pPr>
                      <a:r>
                        <a:rPr lang="de-DE" sz="1400" dirty="0">
                          <a:effectLst/>
                        </a:rPr>
                        <a:t>Operatoren</a:t>
                      </a:r>
                    </a:p>
                    <a:p>
                      <a:pPr>
                        <a:spcAft>
                          <a:spcPts val="0"/>
                        </a:spcAft>
                      </a:pPr>
                      <a:r>
                        <a:rPr lang="de-DE" sz="1400" dirty="0">
                          <a:effectLst/>
                        </a:rPr>
                        <a:t> </a:t>
                      </a:r>
                      <a:endParaRPr lang="de-DE" sz="1400" dirty="0">
                        <a:effectLst/>
                        <a:latin typeface="Times New Roman"/>
                        <a:ea typeface="Times New Roman"/>
                      </a:endParaRPr>
                    </a:p>
                  </a:txBody>
                  <a:tcPr marL="51941" marR="51941" marT="0" marB="0"/>
                </a:tc>
                <a:tc>
                  <a:txBody>
                    <a:bodyPr/>
                    <a:lstStyle/>
                    <a:p>
                      <a:pPr>
                        <a:spcAft>
                          <a:spcPts val="0"/>
                        </a:spcAft>
                      </a:pPr>
                      <a:r>
                        <a:rPr lang="de-DE" sz="1400">
                          <a:effectLst/>
                        </a:rPr>
                        <a:t>Definitionen</a:t>
                      </a:r>
                    </a:p>
                    <a:p>
                      <a:pPr>
                        <a:spcAft>
                          <a:spcPts val="0"/>
                        </a:spcAft>
                      </a:pPr>
                      <a:r>
                        <a:rPr lang="de-DE" sz="1200">
                          <a:effectLst/>
                        </a:rPr>
                        <a:t> </a:t>
                      </a:r>
                      <a:endParaRPr lang="de-DE" sz="1400">
                        <a:effectLst/>
                        <a:latin typeface="Times New Roman"/>
                        <a:ea typeface="Times New Roman"/>
                      </a:endParaRPr>
                    </a:p>
                  </a:txBody>
                  <a:tcPr marL="51941" marR="51941" marT="0" marB="0"/>
                </a:tc>
              </a:tr>
              <a:tr h="835807">
                <a:tc>
                  <a:txBody>
                    <a:bodyPr/>
                    <a:lstStyle/>
                    <a:p>
                      <a:pPr>
                        <a:spcAft>
                          <a:spcPts val="0"/>
                        </a:spcAft>
                      </a:pPr>
                      <a:r>
                        <a:rPr lang="de-DE" sz="1400">
                          <a:effectLst/>
                        </a:rPr>
                        <a:t>Einordnen </a:t>
                      </a:r>
                    </a:p>
                    <a:p>
                      <a:pPr>
                        <a:spcAft>
                          <a:spcPts val="0"/>
                        </a:spcAft>
                      </a:pPr>
                      <a:r>
                        <a:rPr lang="de-DE" sz="1400">
                          <a:effectLst/>
                        </a:rPr>
                        <a:t> </a:t>
                      </a:r>
                    </a:p>
                    <a:p>
                      <a:pPr>
                        <a:spcAft>
                          <a:spcPts val="0"/>
                        </a:spcAft>
                      </a:pPr>
                      <a:r>
                        <a:rPr lang="de-DE" sz="1400">
                          <a:effectLst/>
                        </a:rPr>
                        <a:t>Zuordnen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oder erkannten Sachverhalt in einen neuen oder anderen Zusammenhang stellen oder die Position eines Verfassers bezüglich einer bestimmten Religion, Konfession, Denkrichtung etc. unter Verweis auf Textstellen und in Verbindung mit Vorwissen bestimmen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Anwenden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bekannten Sachverhalt oder eine bekannte Methode auf etwas Neues beziehen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Belegen </a:t>
                      </a:r>
                    </a:p>
                    <a:p>
                      <a:pPr>
                        <a:spcAft>
                          <a:spcPts val="0"/>
                        </a:spcAft>
                      </a:pPr>
                      <a:r>
                        <a:rPr lang="de-DE" sz="1400">
                          <a:effectLst/>
                        </a:rPr>
                        <a:t>Nachweisen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Textstellen oder bekannte Sachverhalte stützen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Begründen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Aussagen durch Argumente stützen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Erläutern </a:t>
                      </a:r>
                    </a:p>
                    <a:p>
                      <a:pPr>
                        <a:spcAft>
                          <a:spcPts val="0"/>
                        </a:spcAft>
                      </a:pPr>
                      <a:r>
                        <a:rPr lang="de-DE" sz="1400">
                          <a:effectLst/>
                        </a:rPr>
                        <a:t>Erklären </a:t>
                      </a:r>
                    </a:p>
                    <a:p>
                      <a:pPr>
                        <a:spcAft>
                          <a:spcPts val="0"/>
                        </a:spcAft>
                      </a:pPr>
                      <a:r>
                        <a:rPr lang="de-DE" sz="1400">
                          <a:effectLst/>
                        </a:rPr>
                        <a:t>Entfalten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einen Sachverhalt, eine These etc. ggf. mit zusätzlichen Informationen und Beispielen nachvollziehbar veranschaulichen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Herausarbeiten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aus Aussagen eines Textes einen Sachverhalt oder eine Position erkennen und darstellen </a:t>
                      </a:r>
                    </a:p>
                    <a:p>
                      <a:pPr>
                        <a:spcAft>
                          <a:spcPts val="0"/>
                        </a:spcAft>
                      </a:pPr>
                      <a:r>
                        <a:rPr lang="de-DE" sz="1400">
                          <a:effectLst/>
                        </a:rPr>
                        <a:t>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Vergleichen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nach vorgegebenen oder selbst gewählten Gesichtspunkten Gemeinsamkeiten, Ähnlichkeiten und Unterschiede ermitteln und darstellen </a:t>
                      </a:r>
                      <a:endParaRPr lang="de-DE" sz="1400">
                        <a:effectLst/>
                        <a:latin typeface="Times New Roman"/>
                        <a:ea typeface="Times New Roman"/>
                      </a:endParaRPr>
                    </a:p>
                  </a:txBody>
                  <a:tcPr marL="51941" marR="51941" marT="0" marB="0"/>
                </a:tc>
              </a:tr>
              <a:tr h="501484">
                <a:tc>
                  <a:txBody>
                    <a:bodyPr/>
                    <a:lstStyle/>
                    <a:p>
                      <a:pPr>
                        <a:spcAft>
                          <a:spcPts val="0"/>
                        </a:spcAft>
                      </a:pPr>
                      <a:r>
                        <a:rPr lang="de-DE" sz="1400">
                          <a:effectLst/>
                        </a:rPr>
                        <a:t>Analysieren </a:t>
                      </a:r>
                    </a:p>
                    <a:p>
                      <a:pPr>
                        <a:spcAft>
                          <a:spcPts val="0"/>
                        </a:spcAft>
                      </a:pPr>
                      <a:r>
                        <a:rPr lang="de-DE" sz="1400">
                          <a:effectLst/>
                        </a:rPr>
                        <a:t>Untersuchen </a:t>
                      </a:r>
                    </a:p>
                    <a:p>
                      <a:pPr>
                        <a:spcAft>
                          <a:spcPts val="0"/>
                        </a:spcAft>
                      </a:pPr>
                      <a:r>
                        <a:rPr lang="de-DE" sz="1400">
                          <a:effectLst/>
                        </a:rPr>
                        <a:t> </a:t>
                      </a:r>
                      <a:endParaRPr lang="de-DE" sz="1400">
                        <a:effectLst/>
                        <a:latin typeface="Times New Roman"/>
                        <a:ea typeface="Times New Roman"/>
                      </a:endParaRPr>
                    </a:p>
                  </a:txBody>
                  <a:tcPr marL="51941" marR="51941" marT="0" marB="0"/>
                </a:tc>
                <a:tc>
                  <a:txBody>
                    <a:bodyPr/>
                    <a:lstStyle/>
                    <a:p>
                      <a:pPr>
                        <a:spcAft>
                          <a:spcPts val="0"/>
                        </a:spcAft>
                      </a:pPr>
                      <a:r>
                        <a:rPr lang="de-DE" sz="1400">
                          <a:effectLst/>
                        </a:rPr>
                        <a:t>unter gezielter Fragestellung Elemente, Strukturmerkmale und Zusammenhänge systematisch erschließen und darstellen </a:t>
                      </a:r>
                      <a:endParaRPr lang="de-DE" sz="1400">
                        <a:effectLst/>
                        <a:latin typeface="Times New Roman"/>
                        <a:ea typeface="Times New Roman"/>
                      </a:endParaRPr>
                    </a:p>
                  </a:txBody>
                  <a:tcPr marL="51941" marR="51941" marT="0" marB="0"/>
                </a:tc>
              </a:tr>
              <a:tr h="334323">
                <a:tc>
                  <a:txBody>
                    <a:bodyPr/>
                    <a:lstStyle/>
                    <a:p>
                      <a:pPr>
                        <a:spcAft>
                          <a:spcPts val="0"/>
                        </a:spcAft>
                      </a:pPr>
                      <a:r>
                        <a:rPr lang="de-DE" sz="1400">
                          <a:effectLst/>
                        </a:rPr>
                        <a:t>In Beziehung setzen </a:t>
                      </a:r>
                      <a:endParaRPr lang="de-DE" sz="1400">
                        <a:effectLst/>
                        <a:latin typeface="Times New Roman"/>
                        <a:ea typeface="Times New Roman"/>
                      </a:endParaRPr>
                    </a:p>
                  </a:txBody>
                  <a:tcPr marL="51941" marR="51941" marT="0" marB="0"/>
                </a:tc>
                <a:tc>
                  <a:txBody>
                    <a:bodyPr/>
                    <a:lstStyle/>
                    <a:p>
                      <a:pPr>
                        <a:spcAft>
                          <a:spcPts val="0"/>
                        </a:spcAft>
                      </a:pPr>
                      <a:r>
                        <a:rPr lang="de-DE" sz="1400" dirty="0">
                          <a:effectLst/>
                        </a:rPr>
                        <a:t>Zusammenhänge unter vorgegebenen oder selbst gewählten Gesichtspunkten begründet herstellen </a:t>
                      </a:r>
                      <a:endParaRPr lang="de-DE" sz="1400" dirty="0">
                        <a:effectLst/>
                        <a:latin typeface="Times New Roman"/>
                        <a:ea typeface="Times New Roman"/>
                      </a:endParaRPr>
                    </a:p>
                  </a:txBody>
                  <a:tcPr marL="51941" marR="51941" marT="0" marB="0"/>
                </a:tc>
              </a:tr>
            </a:tbl>
          </a:graphicData>
        </a:graphic>
      </p:graphicFrame>
      <p:sp>
        <p:nvSpPr>
          <p:cNvPr id="3" name="Textfeld 2"/>
          <p:cNvSpPr txBox="1"/>
          <p:nvPr/>
        </p:nvSpPr>
        <p:spPr>
          <a:xfrm>
            <a:off x="611560" y="147990"/>
            <a:ext cx="2654894" cy="369332"/>
          </a:xfrm>
          <a:prstGeom prst="rect">
            <a:avLst/>
          </a:prstGeom>
          <a:noFill/>
        </p:spPr>
        <p:txBody>
          <a:bodyPr wrap="none" rtlCol="0">
            <a:spAutoFit/>
          </a:bodyPr>
          <a:lstStyle/>
          <a:p>
            <a:r>
              <a:rPr lang="de-DE" dirty="0" smtClean="0"/>
              <a:t>Anforderungsbereich II:</a:t>
            </a:r>
            <a:endParaRPr lang="de-DE" dirty="0"/>
          </a:p>
        </p:txBody>
      </p:sp>
    </p:spTree>
    <p:extLst>
      <p:ext uri="{BB962C8B-B14F-4D97-AF65-F5344CB8AC3E}">
        <p14:creationId xmlns:p14="http://schemas.microsoft.com/office/powerpoint/2010/main" val="58100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p:cNvGraphicFramePr>
            <a:graphicFrameLocks noGrp="1"/>
          </p:cNvGraphicFramePr>
          <p:nvPr>
            <p:extLst/>
          </p:nvPr>
        </p:nvGraphicFramePr>
        <p:xfrm>
          <a:off x="467544" y="404664"/>
          <a:ext cx="8064896" cy="6430748"/>
        </p:xfrm>
        <a:graphic>
          <a:graphicData uri="http://schemas.openxmlformats.org/drawingml/2006/table">
            <a:tbl>
              <a:tblPr firstRow="1" firstCol="1" lastRow="1" lastCol="1" bandRow="1" bandCol="1">
                <a:tableStyleId>{5C22544A-7EE6-4342-B048-85BDC9FD1C3A}</a:tableStyleId>
              </a:tblPr>
              <a:tblGrid>
                <a:gridCol w="2211343"/>
                <a:gridCol w="5853553"/>
              </a:tblGrid>
              <a:tr h="309634">
                <a:tc>
                  <a:txBody>
                    <a:bodyPr/>
                    <a:lstStyle/>
                    <a:p>
                      <a:pPr>
                        <a:spcAft>
                          <a:spcPts val="0"/>
                        </a:spcAft>
                      </a:pPr>
                      <a:r>
                        <a:rPr lang="de-DE" sz="1200">
                          <a:effectLst/>
                        </a:rPr>
                        <a:t>Operatoren</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Definitionen</a:t>
                      </a:r>
                    </a:p>
                    <a:p>
                      <a:pPr>
                        <a:spcAft>
                          <a:spcPts val="0"/>
                        </a:spcAft>
                      </a:pPr>
                      <a:r>
                        <a:rPr lang="de-DE" sz="1200">
                          <a:effectLst/>
                        </a:rPr>
                        <a:t>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Sich auseinandersetzen mit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 begründetes eigenes Urteil zu einer Position oder einem dargestellten Sachverhalt entwickeln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Beurteilen </a:t>
                      </a:r>
                    </a:p>
                    <a:p>
                      <a:pPr>
                        <a:spcAft>
                          <a:spcPts val="0"/>
                        </a:spcAft>
                      </a:pPr>
                      <a:r>
                        <a:rPr lang="de-DE" sz="1200">
                          <a:effectLst/>
                        </a:rPr>
                        <a:t>Bewerten </a:t>
                      </a:r>
                    </a:p>
                    <a:p>
                      <a:pPr>
                        <a:spcAft>
                          <a:spcPts val="0"/>
                        </a:spcAft>
                      </a:pPr>
                      <a:r>
                        <a:rPr lang="de-DE" sz="1200">
                          <a:effectLst/>
                        </a:rPr>
                        <a:t>Stellung nehmen </a:t>
                      </a:r>
                    </a:p>
                    <a:p>
                      <a:pPr>
                        <a:spcAft>
                          <a:spcPts val="0"/>
                        </a:spcAft>
                      </a:pPr>
                      <a:r>
                        <a:rPr lang="de-DE" sz="1200">
                          <a:effectLst/>
                        </a:rPr>
                        <a:t>einen begründeten Standpunkt einnehmen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zu einem Sachverhalt unter Verwendung von Fachwissen und Fachmethoden sich begründet positionieren (Sach- bzw. Werturteil)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Erörtern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die Vielschichtigkeit eines Beurteilungsproblems erkennen und darstellen, dazu Thesen erfassen bzw. aufstellen, Argumente formulieren, nachvollziehbare Zusammenhänge herstellen und dabei eine begründete Schlussfolgerung erarbeiten (dialektische Erörterung)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Prüfen </a:t>
                      </a:r>
                    </a:p>
                    <a:p>
                      <a:pPr>
                        <a:spcAft>
                          <a:spcPts val="0"/>
                        </a:spcAft>
                      </a:pPr>
                      <a:r>
                        <a:rPr lang="de-DE" sz="1200">
                          <a:effectLst/>
                        </a:rPr>
                        <a:t>Überprüfen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Meinung, Aussage, These, Argumentation nachvollziehen, kritisch befragen und auf der Grundlage erworbener Fachkenntnisse begründet beurteilen </a:t>
                      </a:r>
                      <a:endParaRPr lang="de-DE" sz="1200">
                        <a:effectLst/>
                        <a:latin typeface="Times New Roman"/>
                        <a:ea typeface="Times New Roman"/>
                      </a:endParaRPr>
                    </a:p>
                  </a:txBody>
                  <a:tcPr marL="36359" marR="36359" marT="0" marB="0"/>
                </a:tc>
              </a:tr>
              <a:tr h="619268">
                <a:tc>
                  <a:txBody>
                    <a:bodyPr/>
                    <a:lstStyle/>
                    <a:p>
                      <a:pPr>
                        <a:spcAft>
                          <a:spcPts val="0"/>
                        </a:spcAft>
                      </a:pPr>
                      <a:r>
                        <a:rPr lang="de-DE" sz="1200">
                          <a:effectLst/>
                        </a:rPr>
                        <a:t>Interpretieren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einen Text oder ein anderes Material (Bild, Karikatur, Ton-dokument, Film etc) sachgemäß analysieren und auf der Basis methodisch reflektierten Deutens zu einer schlüssigen Gesamtauslegung gelangen </a:t>
                      </a:r>
                      <a:endParaRPr lang="de-DE" sz="1200">
                        <a:effectLst/>
                        <a:latin typeface="Times New Roman"/>
                        <a:ea typeface="Times New Roman"/>
                      </a:endParaRPr>
                    </a:p>
                  </a:txBody>
                  <a:tcPr marL="36359" marR="36359" marT="0" marB="0"/>
                </a:tc>
              </a:tr>
              <a:tr h="464452">
                <a:tc>
                  <a:txBody>
                    <a:bodyPr/>
                    <a:lstStyle/>
                    <a:p>
                      <a:pPr>
                        <a:spcAft>
                          <a:spcPts val="0"/>
                        </a:spcAft>
                      </a:pPr>
                      <a:r>
                        <a:rPr lang="de-DE" sz="1200">
                          <a:effectLst/>
                        </a:rPr>
                        <a:t>Gestalten </a:t>
                      </a:r>
                    </a:p>
                    <a:p>
                      <a:pPr>
                        <a:spcAft>
                          <a:spcPts val="0"/>
                        </a:spcAft>
                      </a:pPr>
                      <a:r>
                        <a:rPr lang="de-DE" sz="1200">
                          <a:effectLst/>
                        </a:rPr>
                        <a:t>Entwerfen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sich textbezogen kreativ mit einer Fragestellung auseinander setzen </a:t>
                      </a:r>
                    </a:p>
                    <a:p>
                      <a:pPr>
                        <a:spcAft>
                          <a:spcPts val="0"/>
                        </a:spcAft>
                      </a:pPr>
                      <a:r>
                        <a:rPr lang="de-DE" sz="1200">
                          <a:effectLst/>
                        </a:rPr>
                        <a:t> </a:t>
                      </a:r>
                      <a:endParaRPr lang="de-DE" sz="1200">
                        <a:effectLst/>
                        <a:latin typeface="Times New Roman"/>
                        <a:ea typeface="Times New Roman"/>
                      </a:endParaRPr>
                    </a:p>
                  </a:txBody>
                  <a:tcPr marL="36359" marR="36359" marT="0" marB="0"/>
                </a:tc>
              </a:tr>
              <a:tr h="1083720">
                <a:tc>
                  <a:txBody>
                    <a:bodyPr/>
                    <a:lstStyle/>
                    <a:p>
                      <a:pPr>
                        <a:spcAft>
                          <a:spcPts val="0"/>
                        </a:spcAft>
                      </a:pPr>
                      <a:r>
                        <a:rPr lang="de-DE" sz="1200">
                          <a:effectLst/>
                        </a:rPr>
                        <a:t>Stellung nehmen aus der Sicht von … </a:t>
                      </a:r>
                    </a:p>
                    <a:p>
                      <a:pPr>
                        <a:spcAft>
                          <a:spcPts val="0"/>
                        </a:spcAft>
                      </a:pPr>
                      <a:r>
                        <a:rPr lang="de-DE" sz="1200">
                          <a:effectLst/>
                        </a:rPr>
                        <a:t>eine Erwiderung formulieren aus der Sicht von…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a:effectLst/>
                        </a:rPr>
                        <a:t>eine unbekannte Position, Argumentation oder Theorie aus der Perspektive einer bekannten Position beleuchten oder in Frage stellen und ein begründetes Urteil abgeben </a:t>
                      </a:r>
                    </a:p>
                    <a:p>
                      <a:pPr>
                        <a:spcAft>
                          <a:spcPts val="0"/>
                        </a:spcAft>
                      </a:pPr>
                      <a:r>
                        <a:rPr lang="de-DE" sz="1200">
                          <a:effectLst/>
                        </a:rPr>
                        <a:t> </a:t>
                      </a:r>
                      <a:endParaRPr lang="de-DE" sz="1200">
                        <a:effectLst/>
                        <a:latin typeface="Times New Roman"/>
                        <a:ea typeface="Times New Roman"/>
                      </a:endParaRPr>
                    </a:p>
                  </a:txBody>
                  <a:tcPr marL="36359" marR="36359" marT="0" marB="0"/>
                </a:tc>
              </a:tr>
              <a:tr h="774086">
                <a:tc>
                  <a:txBody>
                    <a:bodyPr/>
                    <a:lstStyle/>
                    <a:p>
                      <a:pPr>
                        <a:spcAft>
                          <a:spcPts val="0"/>
                        </a:spcAft>
                      </a:pPr>
                      <a:r>
                        <a:rPr lang="de-DE" sz="1200">
                          <a:effectLst/>
                        </a:rPr>
                        <a:t>Konsequenzen aufzeigen </a:t>
                      </a:r>
                    </a:p>
                    <a:p>
                      <a:pPr>
                        <a:spcAft>
                          <a:spcPts val="0"/>
                        </a:spcAft>
                      </a:pPr>
                      <a:r>
                        <a:rPr lang="de-DE" sz="1200">
                          <a:effectLst/>
                        </a:rPr>
                        <a:t>Perspektiven entwickeln </a:t>
                      </a:r>
                    </a:p>
                    <a:p>
                      <a:pPr>
                        <a:spcAft>
                          <a:spcPts val="0"/>
                        </a:spcAft>
                      </a:pPr>
                      <a:r>
                        <a:rPr lang="de-DE" sz="1200">
                          <a:effectLst/>
                        </a:rPr>
                        <a:t> </a:t>
                      </a:r>
                      <a:endParaRPr lang="de-DE" sz="1200">
                        <a:effectLst/>
                        <a:latin typeface="Times New Roman"/>
                        <a:ea typeface="Times New Roman"/>
                      </a:endParaRPr>
                    </a:p>
                  </a:txBody>
                  <a:tcPr marL="36359" marR="36359" marT="0" marB="0"/>
                </a:tc>
                <a:tc>
                  <a:txBody>
                    <a:bodyPr/>
                    <a:lstStyle/>
                    <a:p>
                      <a:pPr>
                        <a:spcAft>
                          <a:spcPts val="0"/>
                        </a:spcAft>
                      </a:pPr>
                      <a:r>
                        <a:rPr lang="de-DE" sz="1200" dirty="0">
                          <a:effectLst/>
                        </a:rPr>
                        <a:t>Schlussfolgerungen ziehen; Perspektiven, Modelle, Handlungsmöglichkeiten, Konzepte u. a. entfalten </a:t>
                      </a:r>
                    </a:p>
                    <a:p>
                      <a:pPr>
                        <a:spcAft>
                          <a:spcPts val="0"/>
                        </a:spcAft>
                      </a:pPr>
                      <a:r>
                        <a:rPr lang="de-DE" sz="1200" dirty="0">
                          <a:effectLst/>
                        </a:rPr>
                        <a:t> </a:t>
                      </a:r>
                      <a:endParaRPr lang="de-DE" sz="1200" dirty="0">
                        <a:effectLst/>
                        <a:latin typeface="Times New Roman"/>
                        <a:ea typeface="Times New Roman"/>
                      </a:endParaRPr>
                    </a:p>
                  </a:txBody>
                  <a:tcPr marL="36359" marR="36359" marT="0" marB="0"/>
                </a:tc>
              </a:tr>
            </a:tbl>
          </a:graphicData>
        </a:graphic>
      </p:graphicFrame>
      <p:sp>
        <p:nvSpPr>
          <p:cNvPr id="3" name="Textfeld 2"/>
          <p:cNvSpPr txBox="1"/>
          <p:nvPr/>
        </p:nvSpPr>
        <p:spPr>
          <a:xfrm>
            <a:off x="467544" y="26359"/>
            <a:ext cx="2733441" cy="369332"/>
          </a:xfrm>
          <a:prstGeom prst="rect">
            <a:avLst/>
          </a:prstGeom>
          <a:noFill/>
        </p:spPr>
        <p:txBody>
          <a:bodyPr wrap="none" rtlCol="0">
            <a:spAutoFit/>
          </a:bodyPr>
          <a:lstStyle/>
          <a:p>
            <a:r>
              <a:rPr lang="de-DE" dirty="0" smtClean="0"/>
              <a:t>Anforderungsbereich III:</a:t>
            </a:r>
            <a:endParaRPr lang="de-DE" dirty="0"/>
          </a:p>
        </p:txBody>
      </p:sp>
    </p:spTree>
    <p:extLst>
      <p:ext uri="{BB962C8B-B14F-4D97-AF65-F5344CB8AC3E}">
        <p14:creationId xmlns:p14="http://schemas.microsoft.com/office/powerpoint/2010/main" val="382590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44299" y="2492896"/>
            <a:ext cx="8501122" cy="2523768"/>
          </a:xfrm>
          <a:prstGeom prst="rect">
            <a:avLst/>
          </a:prstGeom>
          <a:noFill/>
        </p:spPr>
        <p:txBody>
          <a:bodyPr wrap="square" rtlCol="0">
            <a:spAutoFit/>
          </a:bodyPr>
          <a:lstStyle/>
          <a:p>
            <a:r>
              <a:rPr lang="de-DE" b="1" u="sng" dirty="0"/>
              <a:t>Kompetenz-Formel nach </a:t>
            </a:r>
            <a:r>
              <a:rPr lang="de-DE" b="1" u="sng" dirty="0" err="1"/>
              <a:t>Mendl</a:t>
            </a:r>
            <a:r>
              <a:rPr lang="de-DE" b="1" u="sng" dirty="0"/>
              <a:t>:</a:t>
            </a:r>
          </a:p>
          <a:p>
            <a:endParaRPr lang="de-DE" dirty="0"/>
          </a:p>
          <a:p>
            <a:r>
              <a:rPr lang="de-DE" dirty="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a:p>
          <a:p>
            <a:pPr algn="r"/>
            <a:r>
              <a:rPr lang="de-DE" sz="1400" dirty="0" err="1"/>
              <a:t>Mendl</a:t>
            </a:r>
            <a:r>
              <a:rPr lang="de-DE" sz="1400" dirty="0"/>
              <a:t>, S.30</a:t>
            </a:r>
          </a:p>
        </p:txBody>
      </p:sp>
    </p:spTree>
    <p:extLst>
      <p:ext uri="{BB962C8B-B14F-4D97-AF65-F5344CB8AC3E}">
        <p14:creationId xmlns:p14="http://schemas.microsoft.com/office/powerpoint/2010/main" val="3968904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a:t>Grenzen eines „primären Reflexionsmodells“</a:t>
            </a:r>
          </a:p>
          <a:p>
            <a:pPr>
              <a:buFontTx/>
              <a:buChar char="-"/>
            </a:pPr>
            <a:r>
              <a:rPr lang="de-DE" dirty="0"/>
              <a:t>Auf Wirklichkeit wird nur auf reflektierte Art und Weise zugegriffen. Unterricht ist zunächst kein Ort unmittelbarer religiöser Erfahrung.</a:t>
            </a:r>
          </a:p>
          <a:p>
            <a:pPr>
              <a:buFontTx/>
              <a:buChar char="-"/>
            </a:pPr>
            <a:r>
              <a:rPr lang="de-DE" dirty="0"/>
              <a:t> Erfahrungen, die mitgebracht werden, sind Grundlage dieses RU, der dann „Ort des Reflektieren und Deutens“ ist.</a:t>
            </a:r>
          </a:p>
          <a:p>
            <a:pPr>
              <a:buFontTx/>
              <a:buChar char="-"/>
            </a:pPr>
            <a:r>
              <a:rPr lang="de-DE" dirty="0"/>
              <a:t> Es kommt gerade heute nur noch zu einer „Als-ob“-Didaktik, (als ob alle irgendwie geartete religiöse Erfahrungen mitbrächten) und führt schließlich zur Aporie.</a:t>
            </a:r>
          </a:p>
          <a:p>
            <a:pPr>
              <a:buFontTx/>
              <a:buChar char="-"/>
            </a:pPr>
            <a:r>
              <a:rPr lang="de-DE" dirty="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a:t> Folgen für inhaltliche Gestaltung und Rollenverständnis des Religionslehrers/</a:t>
            </a:r>
            <a:r>
              <a:rPr lang="de-DE" dirty="0" err="1"/>
              <a:t>lehrerin</a:t>
            </a:r>
            <a:r>
              <a:rPr lang="de-DE" dirty="0"/>
              <a:t> sind unausweichlich.</a:t>
            </a:r>
          </a:p>
        </p:txBody>
      </p:sp>
    </p:spTree>
    <p:extLst>
      <p:ext uri="{BB962C8B-B14F-4D97-AF65-F5344CB8AC3E}">
        <p14:creationId xmlns:p14="http://schemas.microsoft.com/office/powerpoint/2010/main" val="1700857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erleben</a:t>
            </a:r>
          </a:p>
        </p:txBody>
      </p:sp>
      <p:sp>
        <p:nvSpPr>
          <p:cNvPr id="3" name="Textfeld 2"/>
          <p:cNvSpPr txBox="1"/>
          <p:nvPr/>
        </p:nvSpPr>
        <p:spPr>
          <a:xfrm>
            <a:off x="308580" y="1988840"/>
            <a:ext cx="8572560" cy="3693319"/>
          </a:xfrm>
          <a:prstGeom prst="rect">
            <a:avLst/>
          </a:prstGeom>
          <a:noFill/>
        </p:spPr>
        <p:txBody>
          <a:bodyPr wrap="square" rtlCol="0">
            <a:spAutoFit/>
          </a:bodyPr>
          <a:lstStyle/>
          <a:p>
            <a:r>
              <a:rPr lang="de-DE" b="1" u="sng" dirty="0"/>
              <a:t>Deutungs- und Partizipationskompetenz</a:t>
            </a:r>
          </a:p>
          <a:p>
            <a:pPr>
              <a:buFontTx/>
              <a:buChar char="-"/>
            </a:pPr>
            <a:r>
              <a:rPr lang="de-DE" dirty="0"/>
              <a:t>Primäres Reflexionsmodell heute nicht mehr tragfähig: Erfahrungserweiterung und Deutung von Erfahrungen müssen als Aufgaben des RU wahrgenommen werden</a:t>
            </a:r>
          </a:p>
          <a:p>
            <a:pPr>
              <a:buFontTx/>
              <a:buChar char="-"/>
            </a:pPr>
            <a:r>
              <a:rPr lang="de-DE" dirty="0"/>
              <a:t> Wenn Voraussetzungen der lernenden Schüler ernst genommen werden, dann müssen neben reflexiven auch andere Präsentationsformen im RU gewählt werden.</a:t>
            </a:r>
          </a:p>
          <a:p>
            <a:pPr>
              <a:buFontTx/>
              <a:buChar char="-"/>
            </a:pPr>
            <a:endParaRPr lang="de-DE" dirty="0"/>
          </a:p>
          <a:p>
            <a:r>
              <a:rPr lang="de-DE" b="1" u="sng" dirty="0"/>
              <a:t>Chancen eines praktischen Lernens im RU </a:t>
            </a:r>
            <a:r>
              <a:rPr lang="de-DE" dirty="0"/>
              <a:t>(nach Matthias Bahr, 2000):</a:t>
            </a:r>
          </a:p>
          <a:p>
            <a:pPr>
              <a:buFontTx/>
              <a:buChar char="-"/>
            </a:pPr>
            <a:r>
              <a:rPr lang="de-DE" dirty="0"/>
              <a:t> Dem Glauben als dem „Glauben in der Konkretion“ begegnen</a:t>
            </a:r>
          </a:p>
          <a:p>
            <a:pPr>
              <a:buFontTx/>
              <a:buChar char="-"/>
            </a:pPr>
            <a:r>
              <a:rPr lang="de-DE" dirty="0"/>
              <a:t> Gestaltungskraft des Glaubens für das Handeln erleben</a:t>
            </a:r>
          </a:p>
          <a:p>
            <a:pPr>
              <a:buFontTx/>
              <a:buChar char="-"/>
            </a:pPr>
            <a:r>
              <a:rPr lang="de-DE" dirty="0"/>
              <a:t> Solidarische und emanzipatorische Grundperspektive des Glaubens wahrnehmen</a:t>
            </a:r>
          </a:p>
          <a:p>
            <a:pPr>
              <a:buFontTx/>
              <a:buChar char="-"/>
            </a:pPr>
            <a:r>
              <a:rPr lang="de-DE" dirty="0"/>
              <a:t> An der Überwindung der Diskrepanz von Urteilen und Handeln arbeiten</a:t>
            </a:r>
          </a:p>
          <a:p>
            <a:pPr>
              <a:buFontTx/>
              <a:buChar char="-"/>
            </a:pPr>
            <a:r>
              <a:rPr lang="de-DE" dirty="0"/>
              <a:t> Kirche als „Kirche in der Welt“ verstehen lernen</a:t>
            </a:r>
          </a:p>
          <a:p>
            <a:pPr>
              <a:buFontTx/>
              <a:buChar char="-"/>
            </a:pPr>
            <a:r>
              <a:rPr lang="de-DE" dirty="0"/>
              <a:t> Im schöpferischen Handeln sein Menschsein vollziehen</a:t>
            </a:r>
          </a:p>
        </p:txBody>
      </p:sp>
    </p:spTree>
    <p:extLst>
      <p:ext uri="{BB962C8B-B14F-4D97-AF65-F5344CB8AC3E}">
        <p14:creationId xmlns:p14="http://schemas.microsoft.com/office/powerpoint/2010/main" val="2619894577"/>
      </p:ext>
    </p:extLst>
  </p:cSld>
  <p:clrMapOvr>
    <a:masterClrMapping/>
  </p:clrMapOvr>
</p:sld>
</file>

<file path=ppt/theme/theme1.xml><?xml version="1.0" encoding="utf-8"?>
<a:theme xmlns:a="http://schemas.openxmlformats.org/drawingml/2006/main" name="Rückblick">
  <a:themeElements>
    <a:clrScheme name="Rückblick">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0</TotalTime>
  <Words>1265</Words>
  <Application>Microsoft Macintosh PowerPoint</Application>
  <PresentationFormat>Bildschirmpräsentation (4:3)</PresentationFormat>
  <Paragraphs>196</Paragraphs>
  <Slides>17</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Calibri</vt:lpstr>
      <vt:lpstr>Calibri Light</vt:lpstr>
      <vt:lpstr>Garamond</vt:lpstr>
      <vt:lpstr>Lucida Sans Unicode</vt:lpstr>
      <vt:lpstr>Times New Roman</vt:lpstr>
      <vt:lpstr>Arial</vt:lpstr>
      <vt:lpstr>Rückblick</vt:lpstr>
      <vt:lpstr>PowerPoint-Präsentation</vt:lpstr>
      <vt:lpstr>Organisatorisches</vt:lpstr>
      <vt:lpstr>PowerPoint-Präsentation</vt:lpstr>
      <vt:lpstr>PowerPoint-Präsentation</vt:lpstr>
      <vt:lpstr>PowerPoint-Präsentation</vt:lpstr>
      <vt:lpstr>PowerPoint-Präsentation</vt:lpstr>
      <vt:lpstr>1. Religion erleben</vt:lpstr>
      <vt:lpstr>1. Religion erleben</vt:lpstr>
      <vt:lpstr>1. Religion erleben</vt:lpstr>
      <vt:lpstr>PowerPoint-Präsentation</vt:lpstr>
      <vt:lpstr>1. Religion erleben</vt:lpstr>
      <vt:lpstr>1. Religion erleben</vt:lpstr>
      <vt:lpstr>1. Religion erleben</vt:lpstr>
      <vt:lpstr>1. Religion erleben</vt:lpstr>
      <vt:lpstr>1. Religion erleben</vt:lpstr>
      <vt:lpstr>1. Religion erleben</vt:lpstr>
      <vt:lpstr>1. Religion erleben</vt:lpstr>
    </vt:vector>
  </TitlesOfParts>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82</cp:revision>
  <dcterms:created xsi:type="dcterms:W3CDTF">2008-09-18T17:53:13Z</dcterms:created>
  <dcterms:modified xsi:type="dcterms:W3CDTF">2017-12-07T09:12:58Z</dcterms:modified>
</cp:coreProperties>
</file>