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2" r:id="rId1"/>
  </p:sldMasterIdLst>
  <p:sldIdLst>
    <p:sldId id="256" r:id="rId2"/>
    <p:sldId id="275" r:id="rId3"/>
    <p:sldId id="293" r:id="rId4"/>
    <p:sldId id="278" r:id="rId5"/>
    <p:sldId id="279" r:id="rId6"/>
    <p:sldId id="280" r:id="rId7"/>
    <p:sldId id="292" r:id="rId8"/>
    <p:sldId id="281" r:id="rId9"/>
    <p:sldId id="282" r:id="rId10"/>
    <p:sldId id="283" r:id="rId11"/>
    <p:sldId id="284" r:id="rId12"/>
    <p:sldId id="285" r:id="rId13"/>
    <p:sldId id="286" r:id="rId1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1"/>
  </p:normalViewPr>
  <p:slideViewPr>
    <p:cSldViewPr>
      <p:cViewPr varScale="1">
        <p:scale>
          <a:sx n="107" d="100"/>
          <a:sy n="107" d="100"/>
        </p:scale>
        <p:origin x="1760"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Titelmasterformat durch Klicken bearbeiten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4763EBB9-EF90-4D54-9F12-28C887A9A25B}" type="datetimeFigureOut">
              <a:rPr lang="de-DE" smtClean="0"/>
              <a:pPr/>
              <a:t>14.12.17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B6F910-E374-46B5-9536-3FF320AB95CF}" type="slidenum">
              <a:rPr lang="de-DE" smtClean="0"/>
              <a:pPr/>
              <a:t>‹Nr.›</a:t>
            </a:fld>
            <a:endParaRPr lang="de-DE"/>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7784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763EBB9-EF90-4D54-9F12-28C887A9A25B}" type="datetimeFigureOut">
              <a:rPr lang="de-DE" smtClean="0"/>
              <a:pPr/>
              <a:t>14.12.17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2697448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763EBB9-EF90-4D54-9F12-28C887A9A25B}" type="datetimeFigureOut">
              <a:rPr lang="de-DE" smtClean="0"/>
              <a:pPr/>
              <a:t>14.12.17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2583762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763EBB9-EF90-4D54-9F12-28C887A9A25B}" type="datetimeFigureOut">
              <a:rPr lang="de-DE" smtClean="0"/>
              <a:pPr/>
              <a:t>14.12.17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401891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a:t>Titelmasterformat durch Klicken bearbeiten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4763EBB9-EF90-4D54-9F12-28C887A9A25B}" type="datetimeFigureOut">
              <a:rPr lang="de-DE" smtClean="0"/>
              <a:pPr/>
              <a:t>14.12.17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B6F910-E374-46B5-9536-3FF320AB95CF}" type="slidenum">
              <a:rPr lang="de-DE" smtClean="0"/>
              <a:pPr/>
              <a:t>‹Nr.›</a:t>
            </a:fld>
            <a:endParaRPr lang="de-DE"/>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0230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4763EBB9-EF90-4D54-9F12-28C887A9A25B}" type="datetimeFigureOut">
              <a:rPr lang="de-DE" smtClean="0"/>
              <a:pPr/>
              <a:t>14.12.17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15787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822960" y="2582334"/>
            <a:ext cx="3703320" cy="33782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4663440" y="2582334"/>
            <a:ext cx="3703320" cy="33782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4763EBB9-EF90-4D54-9F12-28C887A9A25B}" type="datetimeFigureOut">
              <a:rPr lang="de-DE" smtClean="0"/>
              <a:pPr/>
              <a:t>14.12.17</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425653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4763EBB9-EF90-4D54-9F12-28C887A9A25B}" type="datetimeFigureOut">
              <a:rPr lang="de-DE" smtClean="0"/>
              <a:pPr/>
              <a:t>14.12.17</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324864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763EBB9-EF90-4D54-9F12-28C887A9A25B}" type="datetimeFigureOut">
              <a:rPr lang="de-DE" smtClean="0"/>
              <a:pPr/>
              <a:t>14.12.17</a:t>
            </a:fld>
            <a:endParaRPr lang="de-DE"/>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de-DE"/>
          </a:p>
        </p:txBody>
      </p:sp>
      <p:sp>
        <p:nvSpPr>
          <p:cNvPr id="9" name="Slide Number Placeholder 8"/>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2617538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de-DE"/>
              <a:t>Titelmasterformat durch Klicken bearbeiten</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4763EBB9-EF90-4D54-9F12-28C887A9A25B}" type="datetimeFigureOut">
              <a:rPr lang="de-DE" smtClean="0"/>
              <a:pPr/>
              <a:t>14.12.17</a:t>
            </a:fld>
            <a:endParaRPr lang="de-DE"/>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de-DE"/>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9B6F910-E374-46B5-9536-3FF320AB95CF}" type="slidenum">
              <a:rPr lang="de-DE" smtClean="0"/>
              <a:pPr/>
              <a:t>‹Nr.›</a:t>
            </a:fld>
            <a:endParaRPr lang="de-DE"/>
          </a:p>
        </p:txBody>
      </p:sp>
    </p:spTree>
    <p:extLst>
      <p:ext uri="{BB962C8B-B14F-4D97-AF65-F5344CB8AC3E}">
        <p14:creationId xmlns:p14="http://schemas.microsoft.com/office/powerpoint/2010/main" val="2324444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4763EBB9-EF90-4D54-9F12-28C887A9A25B}" type="datetimeFigureOut">
              <a:rPr lang="de-DE" smtClean="0"/>
              <a:pPr/>
              <a:t>14.12.17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299474590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4763EBB9-EF90-4D54-9F12-28C887A9A25B}" type="datetimeFigureOut">
              <a:rPr lang="de-DE" smtClean="0"/>
              <a:pPr/>
              <a:t>14.12.17</a:t>
            </a:fld>
            <a:endParaRPr lang="de-DE"/>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de-DE"/>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89B6F910-E374-46B5-9536-3FF320AB95CF}" type="slidenum">
              <a:rPr lang="de-DE" smtClean="0"/>
              <a:pPr/>
              <a:t>‹Nr.›</a:t>
            </a:fld>
            <a:endParaRPr lang="de-DE"/>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9715370"/>
      </p:ext>
    </p:extLst>
  </p:cSld>
  <p:clrMap bg1="lt1" tx1="dk1" bg2="lt2" tx2="dk2" accent1="accent1" accent2="accent2" accent3="accent3" accent4="accent4" accent5="accent5" accent6="accent6" hlink="hlink" folHlink="folHlink"/>
  <p:sldLayoutIdLst>
    <p:sldLayoutId id="2147484183" r:id="rId1"/>
    <p:sldLayoutId id="2147484184" r:id="rId2"/>
    <p:sldLayoutId id="2147484185" r:id="rId3"/>
    <p:sldLayoutId id="2147484186" r:id="rId4"/>
    <p:sldLayoutId id="2147484187" r:id="rId5"/>
    <p:sldLayoutId id="2147484188" r:id="rId6"/>
    <p:sldLayoutId id="2147484189" r:id="rId7"/>
    <p:sldLayoutId id="2147484190" r:id="rId8"/>
    <p:sldLayoutId id="2147484191" r:id="rId9"/>
    <p:sldLayoutId id="2147484192" r:id="rId10"/>
    <p:sldLayoutId id="214748419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857224" y="1928802"/>
            <a:ext cx="7500990" cy="1846659"/>
          </a:xfrm>
          <a:prstGeom prst="rect">
            <a:avLst/>
          </a:prstGeom>
          <a:noFill/>
        </p:spPr>
        <p:txBody>
          <a:bodyPr wrap="square" rtlCol="0" anchor="ctr">
            <a:spAutoFit/>
          </a:bodyPr>
          <a:lstStyle/>
          <a:p>
            <a:pPr algn="ctr"/>
            <a:r>
              <a:rPr lang="de-DE" sz="3200" dirty="0"/>
              <a:t>Seminar 2017/19</a:t>
            </a:r>
          </a:p>
          <a:p>
            <a:pPr algn="ctr"/>
            <a:r>
              <a:rPr lang="de-DE" sz="3200" dirty="0"/>
              <a:t>am</a:t>
            </a:r>
          </a:p>
          <a:p>
            <a:pPr algn="ctr"/>
            <a:r>
              <a:rPr lang="de-DE" sz="3200" dirty="0"/>
              <a:t>Riemenscheider-Gymnasium Würzburg</a:t>
            </a:r>
          </a:p>
          <a:p>
            <a:pPr algn="ctr"/>
            <a:endParaRPr lang="de-DE" dirty="0"/>
          </a:p>
        </p:txBody>
      </p:sp>
      <p:sp>
        <p:nvSpPr>
          <p:cNvPr id="3" name="Textfeld 2"/>
          <p:cNvSpPr txBox="1"/>
          <p:nvPr/>
        </p:nvSpPr>
        <p:spPr>
          <a:xfrm>
            <a:off x="3070535" y="4725144"/>
            <a:ext cx="3074368" cy="369332"/>
          </a:xfrm>
          <a:prstGeom prst="rect">
            <a:avLst/>
          </a:prstGeom>
          <a:noFill/>
        </p:spPr>
        <p:txBody>
          <a:bodyPr wrap="none" rtlCol="0">
            <a:spAutoFit/>
          </a:bodyPr>
          <a:lstStyle/>
          <a:p>
            <a:r>
              <a:rPr lang="de-DE" dirty="0" smtClean="0"/>
              <a:t>18. </a:t>
            </a:r>
            <a:r>
              <a:rPr lang="de-DE" dirty="0"/>
              <a:t>Fachsitzung am </a:t>
            </a:r>
            <a:r>
              <a:rPr lang="de-DE" dirty="0" smtClean="0"/>
              <a:t>14</a:t>
            </a:r>
            <a:r>
              <a:rPr lang="de-DE" dirty="0" smtClean="0"/>
              <a:t>.12.2017</a:t>
            </a:r>
            <a:endParaRPr lang="de-DE" dirty="0"/>
          </a:p>
        </p:txBody>
      </p:sp>
      <p:sp>
        <p:nvSpPr>
          <p:cNvPr id="4" name="Rechteck 3"/>
          <p:cNvSpPr/>
          <p:nvPr/>
        </p:nvSpPr>
        <p:spPr>
          <a:xfrm>
            <a:off x="1357290" y="285728"/>
            <a:ext cx="6697539" cy="830997"/>
          </a:xfrm>
          <a:prstGeom prst="rect">
            <a:avLst/>
          </a:prstGeom>
        </p:spPr>
        <p:txBody>
          <a:bodyPr wrap="none">
            <a:spAutoFit/>
          </a:bodyPr>
          <a:lstStyle/>
          <a:p>
            <a:r>
              <a:rPr lang="de-DE" sz="4800" dirty="0">
                <a:latin typeface="Garamond" pitchFamily="18" charset="0"/>
              </a:rPr>
              <a:t>Katholische Religionslehre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Textfeld 2"/>
          <p:cNvSpPr txBox="1"/>
          <p:nvPr/>
        </p:nvSpPr>
        <p:spPr>
          <a:xfrm>
            <a:off x="428596" y="2428868"/>
            <a:ext cx="8286808" cy="1200329"/>
          </a:xfrm>
          <a:prstGeom prst="rect">
            <a:avLst/>
          </a:prstGeom>
          <a:noFill/>
        </p:spPr>
        <p:txBody>
          <a:bodyPr wrap="square" rtlCol="0">
            <a:spAutoFit/>
          </a:bodyPr>
          <a:lstStyle/>
          <a:p>
            <a:r>
              <a:rPr lang="de-DE" b="1" dirty="0"/>
              <a:t>Wortherkunft, Wortbedeutung</a:t>
            </a:r>
          </a:p>
          <a:p>
            <a:r>
              <a:rPr lang="de-DE" dirty="0"/>
              <a:t>- </a:t>
            </a:r>
            <a:r>
              <a:rPr lang="de-DE" i="1" dirty="0"/>
              <a:t>per </a:t>
            </a:r>
            <a:r>
              <a:rPr lang="de-DE" i="1" dirty="0" err="1"/>
              <a:t>formam</a:t>
            </a:r>
            <a:r>
              <a:rPr lang="de-DE" i="1" dirty="0"/>
              <a:t> (lat.): durch die Form</a:t>
            </a:r>
          </a:p>
          <a:p>
            <a:r>
              <a:rPr lang="de-DE" dirty="0"/>
              <a:t>- </a:t>
            </a:r>
            <a:r>
              <a:rPr lang="de-DE" i="1" dirty="0" err="1"/>
              <a:t>to</a:t>
            </a:r>
            <a:r>
              <a:rPr lang="de-DE" i="1" dirty="0"/>
              <a:t> </a:t>
            </a:r>
            <a:r>
              <a:rPr lang="de-DE" i="1" dirty="0" err="1"/>
              <a:t>perform</a:t>
            </a:r>
            <a:r>
              <a:rPr lang="de-DE" i="1" dirty="0"/>
              <a:t> (engl.): etwas tun, aufführen, „in eine Handlung umsetzen“</a:t>
            </a:r>
          </a:p>
          <a:p>
            <a:r>
              <a:rPr lang="en-US" dirty="0"/>
              <a:t>- </a:t>
            </a:r>
            <a:r>
              <a:rPr lang="en-US" i="1" dirty="0" err="1"/>
              <a:t>performativ</a:t>
            </a:r>
            <a:r>
              <a:rPr lang="en-US" i="1" dirty="0"/>
              <a:t>: “how to do things with words” (John Austin)</a:t>
            </a:r>
            <a:endParaRPr lang="de-DE" dirty="0"/>
          </a:p>
        </p:txBody>
      </p:sp>
      <p:sp>
        <p:nvSpPr>
          <p:cNvPr id="4" name="Textfeld 3"/>
          <p:cNvSpPr txBox="1"/>
          <p:nvPr/>
        </p:nvSpPr>
        <p:spPr>
          <a:xfrm>
            <a:off x="428596" y="1643050"/>
            <a:ext cx="5660524" cy="461665"/>
          </a:xfrm>
          <a:prstGeom prst="rect">
            <a:avLst/>
          </a:prstGeom>
          <a:noFill/>
        </p:spPr>
        <p:txBody>
          <a:bodyPr wrap="none" rtlCol="0">
            <a:spAutoFit/>
          </a:bodyPr>
          <a:lstStyle/>
          <a:p>
            <a:r>
              <a:rPr lang="de-DE" sz="2400" b="1" dirty="0">
                <a:latin typeface="+mj-lt"/>
              </a:rPr>
              <a:t>Performativer Religionsunterricht</a:t>
            </a:r>
          </a:p>
        </p:txBody>
      </p:sp>
      <p:sp>
        <p:nvSpPr>
          <p:cNvPr id="6" name="Textfeld 5"/>
          <p:cNvSpPr txBox="1"/>
          <p:nvPr/>
        </p:nvSpPr>
        <p:spPr>
          <a:xfrm>
            <a:off x="500034" y="3929066"/>
            <a:ext cx="7929618" cy="1477328"/>
          </a:xfrm>
          <a:prstGeom prst="rect">
            <a:avLst/>
          </a:prstGeom>
          <a:noFill/>
        </p:spPr>
        <p:txBody>
          <a:bodyPr wrap="square" rtlCol="0">
            <a:spAutoFit/>
          </a:bodyPr>
          <a:lstStyle/>
          <a:p>
            <a:r>
              <a:rPr lang="de-DE" b="1" dirty="0"/>
              <a:t>Performativer Religionsunterricht:</a:t>
            </a:r>
          </a:p>
          <a:p>
            <a:r>
              <a:rPr lang="de-DE" dirty="0"/>
              <a:t>- Religiöse Inhalte werden durch eine Inszenierung in eine bestimmte Form 	gebracht</a:t>
            </a:r>
          </a:p>
          <a:p>
            <a:pPr>
              <a:buFontTx/>
              <a:buChar char="-"/>
            </a:pPr>
            <a:r>
              <a:rPr lang="de-DE" dirty="0"/>
              <a:t> Mehr als Reden über Religion</a:t>
            </a:r>
          </a:p>
          <a:p>
            <a:pPr>
              <a:buFontTx/>
              <a:buChar char="-"/>
            </a:pPr>
            <a:r>
              <a:rPr lang="de-DE" dirty="0"/>
              <a:t> Körper und Raum werden im Religionsunterricht „inszeniert“</a:t>
            </a:r>
          </a:p>
        </p:txBody>
      </p:sp>
    </p:spTree>
    <p:extLst>
      <p:ext uri="{BB962C8B-B14F-4D97-AF65-F5344CB8AC3E}">
        <p14:creationId xmlns:p14="http://schemas.microsoft.com/office/powerpoint/2010/main" val="263366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Textfeld 2"/>
          <p:cNvSpPr txBox="1"/>
          <p:nvPr/>
        </p:nvSpPr>
        <p:spPr>
          <a:xfrm>
            <a:off x="357158" y="2214554"/>
            <a:ext cx="8286808" cy="2616101"/>
          </a:xfrm>
          <a:prstGeom prst="rect">
            <a:avLst/>
          </a:prstGeom>
          <a:noFill/>
        </p:spPr>
        <p:txBody>
          <a:bodyPr wrap="square" rtlCol="0">
            <a:spAutoFit/>
          </a:bodyPr>
          <a:lstStyle/>
          <a:p>
            <a:r>
              <a:rPr lang="de-DE" sz="2000" b="1" dirty="0">
                <a:latin typeface="+mj-lt"/>
              </a:rPr>
              <a:t>Performance</a:t>
            </a:r>
          </a:p>
          <a:p>
            <a:r>
              <a:rPr lang="de-DE" dirty="0"/>
              <a:t>- Stammt aus dem Bereich der Kommunikationswissenschaft</a:t>
            </a:r>
          </a:p>
          <a:p>
            <a:pPr>
              <a:buFontTx/>
              <a:buChar char="-"/>
            </a:pPr>
            <a:r>
              <a:rPr lang="de-DE" dirty="0"/>
              <a:t> Überwiegend im Theater bei Sprechakten zu finden:</a:t>
            </a:r>
          </a:p>
          <a:p>
            <a:r>
              <a:rPr lang="de-DE" dirty="0"/>
              <a:t>	durch eine sprachliche Handlung setzt mit dem Verlauten bereits eine 	Wirklichkeit mit ein</a:t>
            </a:r>
          </a:p>
          <a:p>
            <a:endParaRPr lang="de-DE" dirty="0"/>
          </a:p>
          <a:p>
            <a:r>
              <a:rPr lang="de-DE" dirty="0"/>
              <a:t>- Inszenierung:</a:t>
            </a:r>
          </a:p>
          <a:p>
            <a:r>
              <a:rPr lang="de-DE" dirty="0"/>
              <a:t>	- Verwandlung von Texten in Sprechakte</a:t>
            </a:r>
          </a:p>
          <a:p>
            <a:r>
              <a:rPr lang="de-DE" dirty="0"/>
              <a:t>	- ein Vorgang, bei dem etwas „in Form“ kommt</a:t>
            </a:r>
          </a:p>
        </p:txBody>
      </p:sp>
    </p:spTree>
    <p:extLst>
      <p:ext uri="{BB962C8B-B14F-4D97-AF65-F5344CB8AC3E}">
        <p14:creationId xmlns:p14="http://schemas.microsoft.com/office/powerpoint/2010/main" val="3674840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Textfeld 2"/>
          <p:cNvSpPr txBox="1"/>
          <p:nvPr/>
        </p:nvSpPr>
        <p:spPr>
          <a:xfrm>
            <a:off x="308580" y="1737361"/>
            <a:ext cx="8572560" cy="4585871"/>
          </a:xfrm>
          <a:prstGeom prst="rect">
            <a:avLst/>
          </a:prstGeom>
          <a:noFill/>
        </p:spPr>
        <p:txBody>
          <a:bodyPr wrap="square" rtlCol="0">
            <a:spAutoFit/>
          </a:bodyPr>
          <a:lstStyle/>
          <a:p>
            <a:r>
              <a:rPr lang="de-DE" sz="2000" b="1" dirty="0">
                <a:latin typeface="+mj-lt"/>
              </a:rPr>
              <a:t>Konsequenzen für einen performativen RU</a:t>
            </a:r>
          </a:p>
          <a:p>
            <a:r>
              <a:rPr lang="de-DE" sz="2000" b="1" dirty="0">
                <a:latin typeface="+mj-lt"/>
              </a:rPr>
              <a:t>„Inszenierungsfelder“ (</a:t>
            </a:r>
            <a:r>
              <a:rPr lang="de-DE" sz="2000" b="1" dirty="0" err="1">
                <a:latin typeface="+mj-lt"/>
              </a:rPr>
              <a:t>Mendl</a:t>
            </a:r>
            <a:r>
              <a:rPr lang="de-DE" sz="2000" b="1" dirty="0">
                <a:latin typeface="+mj-lt"/>
              </a:rPr>
              <a:t>)</a:t>
            </a:r>
          </a:p>
          <a:p>
            <a:endParaRPr lang="de-DE" dirty="0"/>
          </a:p>
          <a:p>
            <a:pPr>
              <a:buFontTx/>
              <a:buChar char="-"/>
            </a:pPr>
            <a:r>
              <a:rPr lang="de-DE" dirty="0"/>
              <a:t>nicht nur »über« Religion sprechen, sondern das Fach so konzipieren, dass Kinder und Jugendliche mit ihren Fragen und Bedürfnissen im Mittelpunkt stehen</a:t>
            </a:r>
          </a:p>
          <a:p>
            <a:pPr>
              <a:buFontTx/>
              <a:buChar char="-"/>
            </a:pPr>
            <a:r>
              <a:rPr lang="de-DE" dirty="0"/>
              <a:t>nicht nur »über« Gemeinde und Gemeinschaft etc. sprechen, sondern Gemeinschaft auf jugendgemäße Weise inszenieren</a:t>
            </a:r>
          </a:p>
          <a:p>
            <a:pPr>
              <a:buFontTx/>
              <a:buChar char="-"/>
            </a:pPr>
            <a:r>
              <a:rPr lang="de-DE" dirty="0"/>
              <a:t>nicht nur »über« Moral diskutieren, sondern ethisches Verhalten einüben</a:t>
            </a:r>
          </a:p>
          <a:p>
            <a:pPr>
              <a:buFontTx/>
              <a:buChar char="-"/>
            </a:pPr>
            <a:r>
              <a:rPr lang="de-DE" dirty="0"/>
              <a:t>nicht nur »über« Kirchen nachdenken, sondern in Kirchen Haltungen, Lieder, Riten ausprobieren</a:t>
            </a:r>
          </a:p>
          <a:p>
            <a:pPr>
              <a:buFontTx/>
              <a:buChar char="-"/>
            </a:pPr>
            <a:r>
              <a:rPr lang="de-DE" dirty="0"/>
              <a:t>nicht nur »über« Meditation reden, sondern meditative Elemente erproben</a:t>
            </a:r>
          </a:p>
          <a:p>
            <a:pPr>
              <a:buFontTx/>
              <a:buChar char="-"/>
            </a:pPr>
            <a:r>
              <a:rPr lang="de-DE" dirty="0"/>
              <a:t>nicht nur »über« Gebet und Liturgie sprechen, sondern zum experimentellen Beten und liturgischen Handeln anleiten und diese Erfahrung auch reflektieren</a:t>
            </a:r>
          </a:p>
          <a:p>
            <a:pPr>
              <a:buFontTx/>
              <a:buChar char="-"/>
            </a:pPr>
            <a:r>
              <a:rPr lang="de-DE" dirty="0"/>
              <a:t>nicht nur »über« biblische Texte sprechen, sondern sich von den biblischen Erzählern in Geschichten verwickeln lassen, sie als Spiegelungsfolien und Resonanzräume für eigene Erfahrungen werden lassen</a:t>
            </a:r>
          </a:p>
        </p:txBody>
      </p:sp>
    </p:spTree>
    <p:extLst>
      <p:ext uri="{BB962C8B-B14F-4D97-AF65-F5344CB8AC3E}">
        <p14:creationId xmlns:p14="http://schemas.microsoft.com/office/powerpoint/2010/main" val="661381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Rechteck 2"/>
          <p:cNvSpPr/>
          <p:nvPr/>
        </p:nvSpPr>
        <p:spPr>
          <a:xfrm>
            <a:off x="500034" y="1714488"/>
            <a:ext cx="8215370" cy="3139321"/>
          </a:xfrm>
          <a:prstGeom prst="rect">
            <a:avLst/>
          </a:prstGeom>
        </p:spPr>
        <p:txBody>
          <a:bodyPr wrap="square">
            <a:spAutoFit/>
          </a:bodyPr>
          <a:lstStyle/>
          <a:p>
            <a:pPr>
              <a:buFontTx/>
              <a:buChar char="-"/>
            </a:pPr>
            <a:r>
              <a:rPr lang="de-DE" dirty="0"/>
              <a:t>nicht nur »über« religiöse Kunstwerke reden, sondern selbst dem Glauben einen künstlerischen Ausdruck verleihen</a:t>
            </a:r>
          </a:p>
          <a:p>
            <a:pPr>
              <a:buFontTx/>
              <a:buChar char="-"/>
            </a:pPr>
            <a:r>
              <a:rPr lang="de-DE" dirty="0"/>
              <a:t>nicht nur etwas »über« andere Religionen kennen lernen, sondern Menschen einer anderen Religion begegnen</a:t>
            </a:r>
          </a:p>
          <a:p>
            <a:pPr>
              <a:buFontTx/>
              <a:buChar char="-"/>
            </a:pPr>
            <a:r>
              <a:rPr lang="de-DE" dirty="0"/>
              <a:t>nicht nur »über« Sakramente und ihre Symbole und Symbolhandlungen sprechen, sondern die heilsam Bedeutung ritueller Handlungen (»</a:t>
            </a:r>
            <a:r>
              <a:rPr lang="de-DE" dirty="0" err="1"/>
              <a:t>to</a:t>
            </a:r>
            <a:r>
              <a:rPr lang="de-DE" dirty="0"/>
              <a:t> </a:t>
            </a:r>
            <a:r>
              <a:rPr lang="en-US" dirty="0"/>
              <a:t>do things with words«) </a:t>
            </a:r>
            <a:r>
              <a:rPr lang="en-US" dirty="0" err="1"/>
              <a:t>erspüren</a:t>
            </a:r>
            <a:endParaRPr lang="en-US" dirty="0"/>
          </a:p>
          <a:p>
            <a:pPr>
              <a:buFontTx/>
              <a:buChar char="-"/>
            </a:pPr>
            <a:r>
              <a:rPr lang="de-DE" dirty="0"/>
              <a:t>sich nicht nur »über« Mönche, andere exotische Christen oder </a:t>
            </a:r>
            <a:r>
              <a:rPr lang="de-DE" dirty="0" err="1"/>
              <a:t>local</a:t>
            </a:r>
            <a:r>
              <a:rPr lang="de-DE" dirty="0"/>
              <a:t> </a:t>
            </a:r>
            <a:r>
              <a:rPr lang="de-DE" dirty="0" err="1"/>
              <a:t>heroes</a:t>
            </a:r>
            <a:r>
              <a:rPr lang="de-DE" dirty="0"/>
              <a:t> wundern, sondern in der Begegnung Nähe und Distanz spüren</a:t>
            </a:r>
          </a:p>
          <a:p>
            <a:pPr>
              <a:buFontTx/>
              <a:buChar char="-"/>
            </a:pPr>
            <a:r>
              <a:rPr lang="de-DE" dirty="0"/>
              <a:t>nicht nur »über« vergangene Geschichte etwas nachlesen, sondern Erinnerungsorte aufsuchen</a:t>
            </a:r>
          </a:p>
        </p:txBody>
      </p:sp>
    </p:spTree>
    <p:extLst>
      <p:ext uri="{BB962C8B-B14F-4D97-AF65-F5344CB8AC3E}">
        <p14:creationId xmlns:p14="http://schemas.microsoft.com/office/powerpoint/2010/main" val="4010176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a:t>Organisatorisches</a:t>
            </a:r>
            <a:endParaRPr lang="de-DE" dirty="0"/>
          </a:p>
        </p:txBody>
      </p:sp>
      <p:sp>
        <p:nvSpPr>
          <p:cNvPr id="4" name="Textfeld 3"/>
          <p:cNvSpPr txBox="1"/>
          <p:nvPr/>
        </p:nvSpPr>
        <p:spPr>
          <a:xfrm>
            <a:off x="611560" y="2276872"/>
            <a:ext cx="7920880" cy="1200329"/>
          </a:xfrm>
          <a:prstGeom prst="rect">
            <a:avLst/>
          </a:prstGeom>
          <a:noFill/>
        </p:spPr>
        <p:txBody>
          <a:bodyPr wrap="square" rtlCol="0">
            <a:spAutoFit/>
          </a:bodyPr>
          <a:lstStyle/>
          <a:p>
            <a:pPr marL="342900" indent="-342900">
              <a:buAutoNum type="arabicParenBoth"/>
            </a:pPr>
            <a:endParaRPr lang="de-DE" dirty="0" smtClean="0"/>
          </a:p>
          <a:p>
            <a:pPr marL="342900" indent="-342900">
              <a:buAutoNum type="arabicParenBoth"/>
            </a:pPr>
            <a:r>
              <a:rPr lang="de-DE" dirty="0" smtClean="0"/>
              <a:t>Weihnachtsgottesdienst am Dienstag, den 19.12.2017</a:t>
            </a:r>
            <a:endParaRPr lang="de-DE" dirty="0" smtClean="0"/>
          </a:p>
          <a:p>
            <a:pPr marL="342900" indent="-342900">
              <a:buAutoNum type="arabicParenBoth"/>
            </a:pPr>
            <a:endParaRPr lang="de-DE" dirty="0" smtClean="0"/>
          </a:p>
          <a:p>
            <a:pPr marL="342900" indent="-342900">
              <a:buAutoNum type="arabicParenBoth"/>
            </a:pPr>
            <a:r>
              <a:rPr lang="de-DE" dirty="0" smtClean="0"/>
              <a:t>Sonstiges</a:t>
            </a:r>
            <a:endParaRPr lang="de-DE" dirty="0"/>
          </a:p>
        </p:txBody>
      </p:sp>
    </p:spTree>
    <p:extLst>
      <p:ext uri="{BB962C8B-B14F-4D97-AF65-F5344CB8AC3E}">
        <p14:creationId xmlns:p14="http://schemas.microsoft.com/office/powerpoint/2010/main" val="3338597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Textfeld 2"/>
          <p:cNvSpPr txBox="1"/>
          <p:nvPr/>
        </p:nvSpPr>
        <p:spPr>
          <a:xfrm>
            <a:off x="344299" y="2492896"/>
            <a:ext cx="8501122" cy="2523768"/>
          </a:xfrm>
          <a:prstGeom prst="rect">
            <a:avLst/>
          </a:prstGeom>
          <a:noFill/>
        </p:spPr>
        <p:txBody>
          <a:bodyPr wrap="square" rtlCol="0">
            <a:spAutoFit/>
          </a:bodyPr>
          <a:lstStyle/>
          <a:p>
            <a:r>
              <a:rPr lang="de-DE" b="1" u="sng" dirty="0"/>
              <a:t>Kompetenz-Formel nach </a:t>
            </a:r>
            <a:r>
              <a:rPr lang="de-DE" b="1" u="sng" dirty="0" err="1"/>
              <a:t>Mendl</a:t>
            </a:r>
            <a:r>
              <a:rPr lang="de-DE" b="1" u="sng" dirty="0"/>
              <a:t>:</a:t>
            </a:r>
          </a:p>
          <a:p>
            <a:endParaRPr lang="de-DE" dirty="0"/>
          </a:p>
          <a:p>
            <a:r>
              <a:rPr lang="de-DE" dirty="0"/>
              <a:t>Lernende werden „in Sachen Religion“ kompetent, wenn sie in Auseinandersetzung mit den religiösen Konstruktionen anderer unterstützt durch das Deutungs- und Praxisangebot christlicher Tradition ein selbstständiges und vor der Vernunft verantwortbares Urteil in Fragen der Religion sowie je eigene religiöse Spuren entwickeln (Deutungs- und Partizipationskompetenz).</a:t>
            </a:r>
          </a:p>
          <a:p>
            <a:endParaRPr lang="de-DE" dirty="0"/>
          </a:p>
          <a:p>
            <a:pPr algn="r"/>
            <a:r>
              <a:rPr lang="de-DE" sz="1400" dirty="0" err="1"/>
              <a:t>Mendl</a:t>
            </a:r>
            <a:r>
              <a:rPr lang="de-DE" sz="1400" dirty="0"/>
              <a:t>, S.30</a:t>
            </a:r>
          </a:p>
        </p:txBody>
      </p:sp>
    </p:spTree>
    <p:extLst>
      <p:ext uri="{BB962C8B-B14F-4D97-AF65-F5344CB8AC3E}">
        <p14:creationId xmlns:p14="http://schemas.microsoft.com/office/powerpoint/2010/main" val="3968904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Textfeld 2"/>
          <p:cNvSpPr txBox="1"/>
          <p:nvPr/>
        </p:nvSpPr>
        <p:spPr>
          <a:xfrm>
            <a:off x="357158" y="1714488"/>
            <a:ext cx="8429684" cy="3970318"/>
          </a:xfrm>
          <a:prstGeom prst="rect">
            <a:avLst/>
          </a:prstGeom>
          <a:noFill/>
        </p:spPr>
        <p:txBody>
          <a:bodyPr wrap="square" rtlCol="0">
            <a:spAutoFit/>
          </a:bodyPr>
          <a:lstStyle/>
          <a:p>
            <a:r>
              <a:rPr lang="de-DE" b="1" u="sng" dirty="0"/>
              <a:t>Grenzen eines „primären Reflexionsmodells“</a:t>
            </a:r>
          </a:p>
          <a:p>
            <a:pPr>
              <a:buFontTx/>
              <a:buChar char="-"/>
            </a:pPr>
            <a:r>
              <a:rPr lang="de-DE" dirty="0"/>
              <a:t>Auf Wirklichkeit wird nur auf reflektierte Art und Weise zugegriffen. Unterricht ist zunächst kein Ort unmittelbarer religiöser Erfahrung.</a:t>
            </a:r>
          </a:p>
          <a:p>
            <a:pPr>
              <a:buFontTx/>
              <a:buChar char="-"/>
            </a:pPr>
            <a:r>
              <a:rPr lang="de-DE" dirty="0"/>
              <a:t> Erfahrungen, die mitgebracht werden, sind Grundlage dieses RU, der dann „Ort des Reflektieren und Deutens“ ist.</a:t>
            </a:r>
          </a:p>
          <a:p>
            <a:pPr>
              <a:buFontTx/>
              <a:buChar char="-"/>
            </a:pPr>
            <a:r>
              <a:rPr lang="de-DE" dirty="0"/>
              <a:t> Es kommt gerade heute nur noch zu einer „Als-ob“-Didaktik, (als ob alle irgendwie geartete religiöse Erfahrungen mitbrächten) und führt schließlich zur Aporie.</a:t>
            </a:r>
          </a:p>
          <a:p>
            <a:pPr>
              <a:buFontTx/>
              <a:buChar char="-"/>
            </a:pPr>
            <a:r>
              <a:rPr lang="de-DE" dirty="0"/>
              <a:t> Rezeption der Curriculumtheorie im RU führt zu einem kognitiv fixierten RU, weil mit dieser Theorie nur der Bereich der Kenntnisse und des Wissens einer Evaluation zugeführt werden konnte. Emotionales und handlungsorientiertes Lernen kommen zu kurz.</a:t>
            </a:r>
          </a:p>
          <a:p>
            <a:pPr>
              <a:buFontTx/>
              <a:buChar char="-"/>
            </a:pPr>
            <a:r>
              <a:rPr lang="de-DE" dirty="0"/>
              <a:t> Folgen für inhaltliche Gestaltung und Rollenverständnis des Religionslehrers/</a:t>
            </a:r>
            <a:r>
              <a:rPr lang="de-DE" dirty="0" err="1"/>
              <a:t>lehrerin</a:t>
            </a:r>
            <a:r>
              <a:rPr lang="de-DE" dirty="0"/>
              <a:t> sind unausweichlich.</a:t>
            </a:r>
          </a:p>
        </p:txBody>
      </p:sp>
    </p:spTree>
    <p:extLst>
      <p:ext uri="{BB962C8B-B14F-4D97-AF65-F5344CB8AC3E}">
        <p14:creationId xmlns:p14="http://schemas.microsoft.com/office/powerpoint/2010/main" val="1700857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Textfeld 2"/>
          <p:cNvSpPr txBox="1"/>
          <p:nvPr/>
        </p:nvSpPr>
        <p:spPr>
          <a:xfrm>
            <a:off x="308580" y="1988840"/>
            <a:ext cx="8572560" cy="3693319"/>
          </a:xfrm>
          <a:prstGeom prst="rect">
            <a:avLst/>
          </a:prstGeom>
          <a:noFill/>
        </p:spPr>
        <p:txBody>
          <a:bodyPr wrap="square" rtlCol="0">
            <a:spAutoFit/>
          </a:bodyPr>
          <a:lstStyle/>
          <a:p>
            <a:r>
              <a:rPr lang="de-DE" b="1" u="sng" dirty="0"/>
              <a:t>Deutungs- und Partizipationskompetenz</a:t>
            </a:r>
          </a:p>
          <a:p>
            <a:pPr>
              <a:buFontTx/>
              <a:buChar char="-"/>
            </a:pPr>
            <a:r>
              <a:rPr lang="de-DE" dirty="0"/>
              <a:t>Primäres Reflexionsmodell heute nicht mehr tragfähig: Erfahrungserweiterung und Deutung von Erfahrungen müssen als Aufgaben des RU wahrgenommen werden</a:t>
            </a:r>
          </a:p>
          <a:p>
            <a:pPr>
              <a:buFontTx/>
              <a:buChar char="-"/>
            </a:pPr>
            <a:r>
              <a:rPr lang="de-DE" dirty="0"/>
              <a:t> Wenn Voraussetzungen der lernenden Schüler ernst genommen werden, dann müssen neben reflexiven auch andere Präsentationsformen im RU gewählt werden.</a:t>
            </a:r>
          </a:p>
          <a:p>
            <a:pPr>
              <a:buFontTx/>
              <a:buChar char="-"/>
            </a:pPr>
            <a:endParaRPr lang="de-DE" dirty="0"/>
          </a:p>
          <a:p>
            <a:r>
              <a:rPr lang="de-DE" b="1" u="sng" dirty="0"/>
              <a:t>Chancen eines praktischen Lernens im RU </a:t>
            </a:r>
            <a:r>
              <a:rPr lang="de-DE" dirty="0"/>
              <a:t>(nach Matthias Bahr, 2000):</a:t>
            </a:r>
          </a:p>
          <a:p>
            <a:pPr>
              <a:buFontTx/>
              <a:buChar char="-"/>
            </a:pPr>
            <a:r>
              <a:rPr lang="de-DE" dirty="0"/>
              <a:t> Dem Glauben als dem „Glauben in der Konkretion“ begegnen</a:t>
            </a:r>
          </a:p>
          <a:p>
            <a:pPr>
              <a:buFontTx/>
              <a:buChar char="-"/>
            </a:pPr>
            <a:r>
              <a:rPr lang="de-DE" dirty="0"/>
              <a:t> Gestaltungskraft des Glaubens für das Handeln erleben</a:t>
            </a:r>
          </a:p>
          <a:p>
            <a:pPr>
              <a:buFontTx/>
              <a:buChar char="-"/>
            </a:pPr>
            <a:r>
              <a:rPr lang="de-DE" dirty="0"/>
              <a:t> Solidarische und emanzipatorische Grundperspektive des Glaubens wahrnehmen</a:t>
            </a:r>
          </a:p>
          <a:p>
            <a:pPr>
              <a:buFontTx/>
              <a:buChar char="-"/>
            </a:pPr>
            <a:r>
              <a:rPr lang="de-DE" dirty="0"/>
              <a:t> An der Überwindung der Diskrepanz von Urteilen und Handeln arbeiten</a:t>
            </a:r>
          </a:p>
          <a:p>
            <a:pPr>
              <a:buFontTx/>
              <a:buChar char="-"/>
            </a:pPr>
            <a:r>
              <a:rPr lang="de-DE" dirty="0"/>
              <a:t> Kirche als „Kirche in der Welt“ verstehen lernen</a:t>
            </a:r>
          </a:p>
          <a:p>
            <a:pPr>
              <a:buFontTx/>
              <a:buChar char="-"/>
            </a:pPr>
            <a:r>
              <a:rPr lang="de-DE" dirty="0"/>
              <a:t> Im schöpferischen Handeln sein Menschsein vollziehen</a:t>
            </a:r>
          </a:p>
        </p:txBody>
      </p:sp>
    </p:spTree>
    <p:extLst>
      <p:ext uri="{BB962C8B-B14F-4D97-AF65-F5344CB8AC3E}">
        <p14:creationId xmlns:p14="http://schemas.microsoft.com/office/powerpoint/2010/main" val="2619894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lipse 2"/>
          <p:cNvSpPr/>
          <p:nvPr/>
        </p:nvSpPr>
        <p:spPr>
          <a:xfrm>
            <a:off x="275063" y="2676285"/>
            <a:ext cx="3071834" cy="150019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Deutungs-Kompetenz</a:t>
            </a:r>
          </a:p>
        </p:txBody>
      </p:sp>
      <p:sp>
        <p:nvSpPr>
          <p:cNvPr id="4" name="Ellipse 3"/>
          <p:cNvSpPr/>
          <p:nvPr/>
        </p:nvSpPr>
        <p:spPr>
          <a:xfrm>
            <a:off x="5652120" y="2688557"/>
            <a:ext cx="3071834" cy="1500198"/>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Partizipations-Kompetenz</a:t>
            </a:r>
          </a:p>
        </p:txBody>
      </p:sp>
      <p:sp>
        <p:nvSpPr>
          <p:cNvPr id="5" name="Pfeil nach rechts 4"/>
          <p:cNvSpPr/>
          <p:nvPr/>
        </p:nvSpPr>
        <p:spPr>
          <a:xfrm>
            <a:off x="2800298" y="1339394"/>
            <a:ext cx="3571900" cy="15001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t>ermöglicht tieferes Verständnis des eigenen und fremden Handelns</a:t>
            </a:r>
          </a:p>
        </p:txBody>
      </p:sp>
      <p:sp>
        <p:nvSpPr>
          <p:cNvPr id="6" name="Pfeil nach rechts 5"/>
          <p:cNvSpPr/>
          <p:nvPr/>
        </p:nvSpPr>
        <p:spPr>
          <a:xfrm flipH="1">
            <a:off x="2800298" y="3896833"/>
            <a:ext cx="3357586" cy="15001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t>erweiterte Erfahrung und Wissen</a:t>
            </a:r>
          </a:p>
        </p:txBody>
      </p:sp>
      <p:sp>
        <p:nvSpPr>
          <p:cNvPr id="7" name="Rechteck 6"/>
          <p:cNvSpPr/>
          <p:nvPr/>
        </p:nvSpPr>
        <p:spPr>
          <a:xfrm>
            <a:off x="299968" y="5565093"/>
            <a:ext cx="8572560" cy="57150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Religionsunterricht</a:t>
            </a:r>
          </a:p>
        </p:txBody>
      </p:sp>
      <p:sp>
        <p:nvSpPr>
          <p:cNvPr id="9" name="Rechteck 8"/>
          <p:cNvSpPr/>
          <p:nvPr/>
        </p:nvSpPr>
        <p:spPr>
          <a:xfrm>
            <a:off x="299968" y="655976"/>
            <a:ext cx="8572560" cy="57150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Religiöse Kompetenz: „Wissen mit Erfahrungen erweitern“</a:t>
            </a:r>
          </a:p>
        </p:txBody>
      </p:sp>
      <p:sp>
        <p:nvSpPr>
          <p:cNvPr id="10" name="Textfeld 9"/>
          <p:cNvSpPr txBox="1"/>
          <p:nvPr/>
        </p:nvSpPr>
        <p:spPr>
          <a:xfrm>
            <a:off x="8001024" y="6429396"/>
            <a:ext cx="941283" cy="261610"/>
          </a:xfrm>
          <a:prstGeom prst="rect">
            <a:avLst/>
          </a:prstGeom>
          <a:noFill/>
        </p:spPr>
        <p:txBody>
          <a:bodyPr wrap="none" rtlCol="0">
            <a:spAutoFit/>
          </a:bodyPr>
          <a:lstStyle/>
          <a:p>
            <a:r>
              <a:rPr lang="de-DE" sz="1100" dirty="0" err="1"/>
              <a:t>Mendl</a:t>
            </a:r>
            <a:r>
              <a:rPr lang="de-DE" sz="1100" dirty="0"/>
              <a:t>, S.28</a:t>
            </a:r>
          </a:p>
        </p:txBody>
      </p:sp>
    </p:spTree>
    <p:extLst>
      <p:ext uri="{BB962C8B-B14F-4D97-AF65-F5344CB8AC3E}">
        <p14:creationId xmlns:p14="http://schemas.microsoft.com/office/powerpoint/2010/main" val="2262510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0-#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blinds(horizontal)">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1+#ppt_w/2"/>
                                          </p:val>
                                        </p:tav>
                                        <p:tav tm="100000">
                                          <p:val>
                                            <p:strVal val="#ppt_x"/>
                                          </p:val>
                                        </p:tav>
                                      </p:tavLst>
                                    </p:anim>
                                    <p:anim calcmode="lin" valueType="num">
                                      <p:cBhvr additive="base">
                                        <p:cTn id="29"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blinds(horizontal)">
                                      <p:cBhvr>
                                        <p:cTn id="3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1. Religion erleben</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737361"/>
            <a:ext cx="6086475"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7263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Textfeld 2"/>
          <p:cNvSpPr txBox="1"/>
          <p:nvPr/>
        </p:nvSpPr>
        <p:spPr>
          <a:xfrm>
            <a:off x="428596" y="1714488"/>
            <a:ext cx="8358246" cy="2954655"/>
          </a:xfrm>
          <a:prstGeom prst="rect">
            <a:avLst/>
          </a:prstGeom>
          <a:noFill/>
        </p:spPr>
        <p:txBody>
          <a:bodyPr wrap="square" rtlCol="0">
            <a:spAutoFit/>
          </a:bodyPr>
          <a:lstStyle/>
          <a:p>
            <a:r>
              <a:rPr lang="de-DE" dirty="0"/>
              <a:t>These Hans </a:t>
            </a:r>
            <a:r>
              <a:rPr lang="de-DE" dirty="0" err="1"/>
              <a:t>Mendls</a:t>
            </a:r>
            <a:r>
              <a:rPr lang="de-DE" dirty="0"/>
              <a:t>:</a:t>
            </a:r>
          </a:p>
          <a:p>
            <a:endParaRPr lang="de-DE" sz="2400" dirty="0">
              <a:latin typeface="Lucida Sans Unicode" pitchFamily="34" charset="0"/>
              <a:cs typeface="Lucida Sans Unicode" pitchFamily="34" charset="0"/>
            </a:endParaRPr>
          </a:p>
          <a:p>
            <a:r>
              <a:rPr lang="de-DE" sz="2400" dirty="0">
                <a:latin typeface="Lucida Sans Unicode" pitchFamily="34" charset="0"/>
                <a:cs typeface="Lucida Sans Unicode" pitchFamily="34" charset="0"/>
              </a:rPr>
              <a:t>„Sowohl von den lernenden Subjekten her als auch von der Eigenlogik des Gegenstands »Religion« aus erweist sich ein ausschließliches </a:t>
            </a:r>
            <a:r>
              <a:rPr lang="de-DE" sz="2400" b="1" dirty="0">
                <a:latin typeface="Lucida Sans Unicode" pitchFamily="34" charset="0"/>
                <a:cs typeface="Lucida Sans Unicode" pitchFamily="34" charset="0"/>
              </a:rPr>
              <a:t>Reflexionsmodell</a:t>
            </a:r>
            <a:r>
              <a:rPr lang="de-DE" sz="2400" dirty="0">
                <a:latin typeface="Lucida Sans Unicode" pitchFamily="34" charset="0"/>
                <a:cs typeface="Lucida Sans Unicode" pitchFamily="34" charset="0"/>
              </a:rPr>
              <a:t> schulischen Lernens heute als </a:t>
            </a:r>
            <a:r>
              <a:rPr lang="de-DE" sz="2400" dirty="0" err="1">
                <a:latin typeface="Lucida Sans Unicode" pitchFamily="34" charset="0"/>
                <a:cs typeface="Lucida Sans Unicode" pitchFamily="34" charset="0"/>
              </a:rPr>
              <a:t>defizient</a:t>
            </a:r>
            <a:r>
              <a:rPr lang="de-DE" sz="2400" dirty="0">
                <a:latin typeface="Lucida Sans Unicode" pitchFamily="34" charset="0"/>
                <a:cs typeface="Lucida Sans Unicode" pitchFamily="34" charset="0"/>
              </a:rPr>
              <a:t>; es sollte deshalb mit </a:t>
            </a:r>
            <a:r>
              <a:rPr lang="de-DE" sz="2400" b="1" dirty="0">
                <a:latin typeface="Lucida Sans Unicode" pitchFamily="34" charset="0"/>
                <a:cs typeface="Lucida Sans Unicode" pitchFamily="34" charset="0"/>
              </a:rPr>
              <a:t>inszenierenden Elementen ergänzt </a:t>
            </a:r>
            <a:r>
              <a:rPr lang="de-DE" sz="2400" dirty="0">
                <a:latin typeface="Lucida Sans Unicode" pitchFamily="34" charset="0"/>
                <a:cs typeface="Lucida Sans Unicode" pitchFamily="34" charset="0"/>
              </a:rPr>
              <a:t>– nicht durch sie ersetzt! – werden.“</a:t>
            </a:r>
          </a:p>
        </p:txBody>
      </p:sp>
    </p:spTree>
    <p:extLst>
      <p:ext uri="{BB962C8B-B14F-4D97-AF65-F5344CB8AC3E}">
        <p14:creationId xmlns:p14="http://schemas.microsoft.com/office/powerpoint/2010/main" val="1155285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Textfeld 2"/>
          <p:cNvSpPr txBox="1"/>
          <p:nvPr/>
        </p:nvSpPr>
        <p:spPr>
          <a:xfrm>
            <a:off x="428596" y="1643050"/>
            <a:ext cx="8215370" cy="1384995"/>
          </a:xfrm>
          <a:prstGeom prst="rect">
            <a:avLst/>
          </a:prstGeom>
          <a:noFill/>
        </p:spPr>
        <p:txBody>
          <a:bodyPr wrap="square" rtlCol="0">
            <a:spAutoFit/>
          </a:bodyPr>
          <a:lstStyle/>
          <a:p>
            <a:r>
              <a:rPr lang="de-DE" dirty="0"/>
              <a:t>Hans Schmid:</a:t>
            </a:r>
          </a:p>
          <a:p>
            <a:endParaRPr lang="de-DE" dirty="0"/>
          </a:p>
          <a:p>
            <a:r>
              <a:rPr lang="de-DE" sz="2400" dirty="0">
                <a:latin typeface="Lucida Sans Unicode" pitchFamily="34" charset="0"/>
                <a:cs typeface="Lucida Sans Unicode" pitchFamily="34" charset="0"/>
              </a:rPr>
              <a:t>„die dissoziativen (»reden über«) mit assoziativen (»reden mit«) Elementen ergänzen“</a:t>
            </a:r>
          </a:p>
        </p:txBody>
      </p:sp>
      <p:sp>
        <p:nvSpPr>
          <p:cNvPr id="4" name="Textfeld 3"/>
          <p:cNvSpPr txBox="1"/>
          <p:nvPr/>
        </p:nvSpPr>
        <p:spPr>
          <a:xfrm>
            <a:off x="500034" y="3214686"/>
            <a:ext cx="8143932" cy="1846659"/>
          </a:xfrm>
          <a:prstGeom prst="rect">
            <a:avLst/>
          </a:prstGeom>
          <a:noFill/>
        </p:spPr>
        <p:txBody>
          <a:bodyPr wrap="square" rtlCol="0">
            <a:spAutoFit/>
          </a:bodyPr>
          <a:lstStyle/>
          <a:p>
            <a:r>
              <a:rPr lang="de-DE" dirty="0">
                <a:latin typeface="Arial" pitchFamily="34" charset="0"/>
                <a:cs typeface="Arial" pitchFamily="34" charset="0"/>
              </a:rPr>
              <a:t>Ignatius von Loyola (Exerzitien):</a:t>
            </a:r>
          </a:p>
          <a:p>
            <a:endParaRPr lang="de-DE" sz="2400" dirty="0">
              <a:latin typeface="Lucida Sans Unicode" pitchFamily="34" charset="0"/>
              <a:cs typeface="Lucida Sans Unicode" pitchFamily="34" charset="0"/>
            </a:endParaRPr>
          </a:p>
          <a:p>
            <a:r>
              <a:rPr lang="de-DE" sz="2400" dirty="0">
                <a:latin typeface="Lucida Sans Unicode" pitchFamily="34" charset="0"/>
                <a:cs typeface="Lucida Sans Unicode" pitchFamily="34" charset="0"/>
              </a:rPr>
              <a:t>»Nicht das Vielwissen sättigt die Seele und gibt ihr Genüge, sondern das Fühlen und Kosten der Dinge von innen.«</a:t>
            </a:r>
          </a:p>
        </p:txBody>
      </p:sp>
    </p:spTree>
    <p:extLst>
      <p:ext uri="{BB962C8B-B14F-4D97-AF65-F5344CB8AC3E}">
        <p14:creationId xmlns:p14="http://schemas.microsoft.com/office/powerpoint/2010/main" val="3867326374"/>
      </p:ext>
    </p:extLst>
  </p:cSld>
  <p:clrMapOvr>
    <a:masterClrMapping/>
  </p:clrMapOvr>
</p:sld>
</file>

<file path=ppt/theme/theme1.xml><?xml version="1.0" encoding="utf-8"?>
<a:theme xmlns:a="http://schemas.openxmlformats.org/drawingml/2006/main" name="Rückblick">
  <a:themeElements>
    <a:clrScheme name="Rückblick">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emplate>Retrospect</Template>
  <TotalTime>0</TotalTime>
  <Words>807</Words>
  <Application>Microsoft Macintosh PowerPoint</Application>
  <PresentationFormat>Bildschirmpräsentation (4:3)</PresentationFormat>
  <Paragraphs>90</Paragraphs>
  <Slides>13</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13</vt:i4>
      </vt:variant>
    </vt:vector>
  </HeadingPairs>
  <TitlesOfParts>
    <vt:vector size="19" baseType="lpstr">
      <vt:lpstr>Calibri</vt:lpstr>
      <vt:lpstr>Calibri Light</vt:lpstr>
      <vt:lpstr>Garamond</vt:lpstr>
      <vt:lpstr>Lucida Sans Unicode</vt:lpstr>
      <vt:lpstr>Arial</vt:lpstr>
      <vt:lpstr>Rückblick</vt:lpstr>
      <vt:lpstr>PowerPoint-Präsentation</vt:lpstr>
      <vt:lpstr>Organisatorisches</vt:lpstr>
      <vt:lpstr>1. Religion erleben</vt:lpstr>
      <vt:lpstr>1. Religion erleben</vt:lpstr>
      <vt:lpstr>1. Religion erleben</vt:lpstr>
      <vt:lpstr>PowerPoint-Präsentation</vt:lpstr>
      <vt:lpstr>1. Religion erleben</vt:lpstr>
      <vt:lpstr>1. Religion erleben</vt:lpstr>
      <vt:lpstr>1. Religion erleben</vt:lpstr>
      <vt:lpstr>1. Religion erleben</vt:lpstr>
      <vt:lpstr>1. Religion erleben</vt:lpstr>
      <vt:lpstr>1. Religion erleben</vt:lpstr>
      <vt:lpstr>1. Religion erleben</vt:lpstr>
    </vt:vector>
  </TitlesOfParts>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Gerald Mackenrodt</dc:creator>
  <cp:lastModifiedBy>Gerald Mackenrodt</cp:lastModifiedBy>
  <cp:revision>84</cp:revision>
  <dcterms:created xsi:type="dcterms:W3CDTF">2008-09-18T17:53:13Z</dcterms:created>
  <dcterms:modified xsi:type="dcterms:W3CDTF">2017-12-14T10:00:41Z</dcterms:modified>
</cp:coreProperties>
</file>