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93" r:id="rId4"/>
    <p:sldId id="278" r:id="rId5"/>
    <p:sldId id="279" r:id="rId6"/>
    <p:sldId id="280" r:id="rId7"/>
    <p:sldId id="292" r:id="rId8"/>
    <p:sldId id="281" r:id="rId9"/>
    <p:sldId id="282" r:id="rId10"/>
    <p:sldId id="283" r:id="rId11"/>
    <p:sldId id="284" r:id="rId12"/>
    <p:sldId id="285" r:id="rId13"/>
    <p:sldId id="286"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14.12.17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14.12.17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14.12.17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14.12.17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14.12.17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14.12.17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14.12.17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14.12.17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14.12.17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14.12.17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14.12.17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14.12.17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4368" cy="369332"/>
          </a:xfrm>
          <a:prstGeom prst="rect">
            <a:avLst/>
          </a:prstGeom>
          <a:noFill/>
        </p:spPr>
        <p:txBody>
          <a:bodyPr wrap="none" rtlCol="0">
            <a:spAutoFit/>
          </a:bodyPr>
          <a:lstStyle/>
          <a:p>
            <a:r>
              <a:rPr lang="de-DE" dirty="0" smtClean="0"/>
              <a:t>18. </a:t>
            </a:r>
            <a:r>
              <a:rPr lang="de-DE" dirty="0"/>
              <a:t>Fachsitzung am </a:t>
            </a:r>
            <a:r>
              <a:rPr lang="de-DE" dirty="0" smtClean="0"/>
              <a:t>14</a:t>
            </a:r>
            <a:r>
              <a:rPr lang="de-DE" dirty="0" smtClean="0"/>
              <a:t>.12.2017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a:t>Organisatorisches</a:t>
            </a:r>
            <a:endParaRPr lang="de-DE" dirty="0"/>
          </a:p>
        </p:txBody>
      </p:sp>
      <p:sp>
        <p:nvSpPr>
          <p:cNvPr id="4" name="Textfeld 3"/>
          <p:cNvSpPr txBox="1"/>
          <p:nvPr/>
        </p:nvSpPr>
        <p:spPr>
          <a:xfrm>
            <a:off x="611560" y="2276872"/>
            <a:ext cx="7920880" cy="1200329"/>
          </a:xfrm>
          <a:prstGeom prst="rect">
            <a:avLst/>
          </a:prstGeom>
          <a:noFill/>
        </p:spPr>
        <p:txBody>
          <a:bodyPr wrap="square" rtlCol="0">
            <a:spAutoFit/>
          </a:bodyPr>
          <a:lstStyle/>
          <a:p>
            <a:pPr marL="342900" indent="-342900">
              <a:buAutoNum type="arabicParenBoth"/>
            </a:pPr>
            <a:endParaRPr lang="de-DE" dirty="0" smtClean="0"/>
          </a:p>
          <a:p>
            <a:pPr marL="342900" indent="-342900">
              <a:buAutoNum type="arabicParenBoth"/>
            </a:pPr>
            <a:r>
              <a:rPr lang="de-DE" dirty="0" smtClean="0"/>
              <a:t>Weihnachtsgottesdienst am Dienstag, den 19.12.2017</a:t>
            </a:r>
            <a:endParaRPr lang="de-DE" dirty="0" smtClean="0"/>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a:t>Kompetenz-Formel nach </a:t>
            </a:r>
            <a:r>
              <a:rPr lang="de-DE" b="1" u="sng" dirty="0" err="1"/>
              <a:t>Mendl</a:t>
            </a:r>
            <a:r>
              <a:rPr lang="de-DE" b="1" u="sng" dirty="0"/>
              <a:t>:</a:t>
            </a:r>
          </a:p>
          <a:p>
            <a:endParaRPr lang="de-DE" dirty="0"/>
          </a:p>
          <a:p>
            <a:r>
              <a:rPr lang="de-DE" dirty="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a:p>
          <a:p>
            <a:pPr algn="r"/>
            <a:r>
              <a:rPr lang="de-DE" sz="1400" dirty="0" err="1"/>
              <a:t>Mendl</a:t>
            </a:r>
            <a:r>
              <a:rPr lang="de-DE" sz="1400" dirty="0"/>
              <a:t>, S.30</a:t>
            </a:r>
          </a:p>
        </p:txBody>
      </p:sp>
    </p:spTree>
    <p:extLst>
      <p:ext uri="{BB962C8B-B14F-4D97-AF65-F5344CB8AC3E}">
        <p14:creationId xmlns:p14="http://schemas.microsoft.com/office/powerpoint/2010/main" val="3968904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a:t>Grenzen eines „primären Reflexionsmodells“</a:t>
            </a:r>
          </a:p>
          <a:p>
            <a:pPr>
              <a:buFontTx/>
              <a:buChar char="-"/>
            </a:pPr>
            <a:r>
              <a:rPr lang="de-DE" dirty="0"/>
              <a:t>Auf Wirklichkeit wird nur auf reflektierte Art und Weise zugegriffen. Unterricht ist zunächst kein Ort unmittelbarer religiöser Erfahrung.</a:t>
            </a:r>
          </a:p>
          <a:p>
            <a:pPr>
              <a:buFontTx/>
              <a:buChar char="-"/>
            </a:pPr>
            <a:r>
              <a:rPr lang="de-DE" dirty="0"/>
              <a:t> Erfahrungen, die mitgebracht werden, sind Grundlage dieses RU, der dann „Ort des Reflektieren und Deutens“ ist.</a:t>
            </a:r>
          </a:p>
          <a:p>
            <a:pPr>
              <a:buFontTx/>
              <a:buChar char="-"/>
            </a:pPr>
            <a:r>
              <a:rPr lang="de-DE" dirty="0"/>
              <a:t> Es kommt gerade heute nur noch zu einer „Als-ob“-Didaktik, (als ob alle irgendwie geartete religiöse Erfahrungen mitbrächten) und führt schließlich zur Aporie.</a:t>
            </a:r>
          </a:p>
          <a:p>
            <a:pPr>
              <a:buFontTx/>
              <a:buChar char="-"/>
            </a:pPr>
            <a:r>
              <a:rPr lang="de-DE" dirty="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a:t> Folgen für inhaltliche Gestaltung und Rollenverständnis des Religionslehrers/</a:t>
            </a:r>
            <a:r>
              <a:rPr lang="de-DE" dirty="0" err="1"/>
              <a:t>lehrerin</a:t>
            </a:r>
            <a:r>
              <a:rPr lang="de-DE" dirty="0"/>
              <a:t> sind unausweichlich.</a:t>
            </a:r>
          </a:p>
        </p:txBody>
      </p:sp>
    </p:spTree>
    <p:extLst>
      <p:ext uri="{BB962C8B-B14F-4D97-AF65-F5344CB8AC3E}">
        <p14:creationId xmlns:p14="http://schemas.microsoft.com/office/powerpoint/2010/main" val="1700857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a:t>Deutungs- und Partizipationskompetenz</a:t>
            </a:r>
          </a:p>
          <a:p>
            <a:pPr>
              <a:buFontTx/>
              <a:buChar char="-"/>
            </a:pPr>
            <a:r>
              <a:rPr lang="de-DE" dirty="0"/>
              <a:t>Primäres Reflexionsmodell heute nicht mehr tragfähig: Erfahrungserweiterung und Deutung von Erfahrungen müssen als Aufgaben des RU wahrgenommen werden</a:t>
            </a:r>
          </a:p>
          <a:p>
            <a:pPr>
              <a:buFontTx/>
              <a:buChar char="-"/>
            </a:pPr>
            <a:r>
              <a:rPr lang="de-DE" dirty="0"/>
              <a:t> Wenn Voraussetzungen der lernenden Schüler ernst genommen werden, dann müssen neben reflexiven auch andere Präsentationsformen im RU gewählt werden.</a:t>
            </a:r>
          </a:p>
          <a:p>
            <a:pPr>
              <a:buFontTx/>
              <a:buChar char="-"/>
            </a:pPr>
            <a:endParaRPr lang="de-DE" dirty="0"/>
          </a:p>
          <a:p>
            <a:r>
              <a:rPr lang="de-DE" b="1" u="sng" dirty="0"/>
              <a:t>Chancen eines praktischen Lernens im RU </a:t>
            </a:r>
            <a:r>
              <a:rPr lang="de-DE" dirty="0"/>
              <a:t>(nach Matthias Bahr, 2000):</a:t>
            </a:r>
          </a:p>
          <a:p>
            <a:pPr>
              <a:buFontTx/>
              <a:buChar char="-"/>
            </a:pPr>
            <a:r>
              <a:rPr lang="de-DE" dirty="0"/>
              <a:t> Dem Glauben als dem „Glauben in der Konkretion“ begegnen</a:t>
            </a:r>
          </a:p>
          <a:p>
            <a:pPr>
              <a:buFontTx/>
              <a:buChar char="-"/>
            </a:pPr>
            <a:r>
              <a:rPr lang="de-DE" dirty="0"/>
              <a:t> Gestaltungskraft des Glaubens für das Handeln erleben</a:t>
            </a:r>
          </a:p>
          <a:p>
            <a:pPr>
              <a:buFontTx/>
              <a:buChar char="-"/>
            </a:pPr>
            <a:r>
              <a:rPr lang="de-DE" dirty="0"/>
              <a:t> Solidarische und emanzipatorische Grundperspektive des Glaubens wahrnehmen</a:t>
            </a:r>
          </a:p>
          <a:p>
            <a:pPr>
              <a:buFontTx/>
              <a:buChar char="-"/>
            </a:pPr>
            <a:r>
              <a:rPr lang="de-DE" dirty="0"/>
              <a:t> An der Überwindung der Diskrepanz von Urteilen und Handeln arbeiten</a:t>
            </a:r>
          </a:p>
          <a:p>
            <a:pPr>
              <a:buFontTx/>
              <a:buChar char="-"/>
            </a:pPr>
            <a:r>
              <a:rPr lang="de-DE" dirty="0"/>
              <a:t> Kirche als „Kirche in der Welt“ verstehen lernen</a:t>
            </a:r>
          </a:p>
          <a:p>
            <a:pPr>
              <a:buFontTx/>
              <a:buChar char="-"/>
            </a:pPr>
            <a:r>
              <a:rPr lang="de-DE" dirty="0"/>
              <a:t> Im schöpferischen Handeln sein Menschsein vollziehen</a:t>
            </a:r>
          </a:p>
        </p:txBody>
      </p:sp>
    </p:spTree>
    <p:extLst>
      <p:ext uri="{BB962C8B-B14F-4D97-AF65-F5344CB8AC3E}">
        <p14:creationId xmlns:p14="http://schemas.microsoft.com/office/powerpoint/2010/main" val="2619894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a:t>These Hans </a:t>
            </a:r>
            <a:r>
              <a:rPr lang="de-DE" dirty="0" err="1"/>
              <a:t>Mendls</a:t>
            </a:r>
            <a:r>
              <a:rPr lang="de-DE" dirty="0"/>
              <a:t>:</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a:latin typeface="Lucida Sans Unicode" pitchFamily="34" charset="0"/>
                <a:cs typeface="Lucida Sans Unicode" pitchFamily="34" charset="0"/>
              </a:rPr>
              <a:t>Reflexionsmodell</a:t>
            </a:r>
            <a:r>
              <a:rPr lang="de-DE" sz="2400" dirty="0">
                <a:latin typeface="Lucida Sans Unicode" pitchFamily="34" charset="0"/>
                <a:cs typeface="Lucida Sans Unicode" pitchFamily="34" charset="0"/>
              </a:rPr>
              <a:t> schulischen Lernens heute als </a:t>
            </a:r>
            <a:r>
              <a:rPr lang="de-DE" sz="2400" dirty="0" err="1">
                <a:latin typeface="Lucida Sans Unicode" pitchFamily="34" charset="0"/>
                <a:cs typeface="Lucida Sans Unicode" pitchFamily="34" charset="0"/>
              </a:rPr>
              <a:t>defizient</a:t>
            </a:r>
            <a:r>
              <a:rPr lang="de-DE" sz="2400" dirty="0">
                <a:latin typeface="Lucida Sans Unicode" pitchFamily="34" charset="0"/>
                <a:cs typeface="Lucida Sans Unicode" pitchFamily="34" charset="0"/>
              </a:rPr>
              <a:t>; es sollte deshalb mit </a:t>
            </a:r>
            <a:r>
              <a:rPr lang="de-DE" sz="2400" b="1" dirty="0">
                <a:latin typeface="Lucida Sans Unicode" pitchFamily="34" charset="0"/>
                <a:cs typeface="Lucida Sans Unicode" pitchFamily="34" charset="0"/>
              </a:rPr>
              <a:t>inszenierenden Elementen ergänzt </a:t>
            </a:r>
            <a:r>
              <a:rPr lang="de-DE" sz="2400" dirty="0">
                <a:latin typeface="Lucida Sans Unicode" pitchFamily="34" charset="0"/>
                <a:cs typeface="Lucida Sans Unicode" pitchFamily="34" charset="0"/>
              </a:rPr>
              <a:t>– nicht durch sie ersetzt! – werden.“</a:t>
            </a:r>
          </a:p>
        </p:txBody>
      </p:sp>
    </p:spTree>
    <p:extLst>
      <p:ext uri="{BB962C8B-B14F-4D97-AF65-F5344CB8AC3E}">
        <p14:creationId xmlns:p14="http://schemas.microsoft.com/office/powerpoint/2010/main" val="115528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a:t>Hans Schmid:</a:t>
            </a:r>
          </a:p>
          <a:p>
            <a:endParaRPr lang="de-DE" dirty="0"/>
          </a:p>
          <a:p>
            <a:r>
              <a:rPr lang="de-DE" sz="2400" dirty="0">
                <a:latin typeface="Lucida Sans Unicode" pitchFamily="34" charset="0"/>
                <a:cs typeface="Lucida Sans Unicode" pitchFamily="34" charset="0"/>
              </a:rPr>
              <a:t>„die dissoziativen (»reden über«) mit assoziativen (»reden mit«) Elementen ergänzen“</a:t>
            </a: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a:latin typeface="Arial" pitchFamily="34" charset="0"/>
                <a:cs typeface="Arial" pitchFamily="34" charset="0"/>
              </a:rPr>
              <a:t>Ignatius von Loyola (Exerzitien):</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»Nicht das Vielwissen sättigt die Seele und gibt ihr Genüge, sondern das Fühlen und Kosten der Dinge von innen.«</a:t>
            </a:r>
          </a:p>
        </p:txBody>
      </p:sp>
    </p:spTree>
    <p:extLst>
      <p:ext uri="{BB962C8B-B14F-4D97-AF65-F5344CB8AC3E}">
        <p14:creationId xmlns:p14="http://schemas.microsoft.com/office/powerpoint/2010/main" val="3867326374"/>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807</Words>
  <Application>Microsoft Macintosh PowerPoint</Application>
  <PresentationFormat>Bildschirmpräsentation (4:3)</PresentationFormat>
  <Paragraphs>90</Paragraphs>
  <Slides>13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Calibri</vt:lpstr>
      <vt:lpstr>Calibri Light</vt:lpstr>
      <vt:lpstr>Garamond</vt:lpstr>
      <vt:lpstr>Lucida Sans Unicode</vt:lpstr>
      <vt:lpstr>Arial</vt:lpstr>
      <vt:lpstr>Rückblick</vt:lpstr>
      <vt:lpstr>PowerPoint-Präsentation</vt:lpstr>
      <vt:lpstr>Organisatorisches</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84</cp:revision>
  <dcterms:created xsi:type="dcterms:W3CDTF">2008-09-18T17:53:13Z</dcterms:created>
  <dcterms:modified xsi:type="dcterms:W3CDTF">2017-12-14T10:00:41Z</dcterms:modified>
</cp:coreProperties>
</file>