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80"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p:cViewPr varScale="1">
        <p:scale>
          <a:sx n="107" d="100"/>
          <a:sy n="107" d="100"/>
        </p:scale>
        <p:origin x="5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10.01.18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10.01.18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10.01.18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10.01.18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10.01.18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10.01.18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10.01.18</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10.01.18</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10.01.18</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10.01.18</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10.01.18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10.01.18</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070535" y="4725144"/>
            <a:ext cx="3074368" cy="369332"/>
          </a:xfrm>
          <a:prstGeom prst="rect">
            <a:avLst/>
          </a:prstGeom>
          <a:noFill/>
        </p:spPr>
        <p:txBody>
          <a:bodyPr wrap="none" rtlCol="0">
            <a:spAutoFit/>
          </a:bodyPr>
          <a:lstStyle/>
          <a:p>
            <a:r>
              <a:rPr lang="de-DE" dirty="0" smtClean="0"/>
              <a:t>19. </a:t>
            </a:r>
            <a:r>
              <a:rPr lang="de-DE" dirty="0"/>
              <a:t>Fachsitzung am </a:t>
            </a:r>
            <a:r>
              <a:rPr lang="de-DE" dirty="0" smtClean="0"/>
              <a:t>11.01.2018</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2960" y="286605"/>
            <a:ext cx="7543800" cy="1054164"/>
          </a:xfrm>
        </p:spPr>
        <p:txBody>
          <a:bodyPr>
            <a:normAutofit/>
          </a:bodyPr>
          <a:lstStyle/>
          <a:p>
            <a:r>
              <a:rPr lang="de-DE" sz="4400" dirty="0"/>
              <a:t>2. Bibeltheologische Didaktik</a:t>
            </a:r>
          </a:p>
        </p:txBody>
      </p:sp>
      <p:sp>
        <p:nvSpPr>
          <p:cNvPr id="3" name="Textfeld 2"/>
          <p:cNvSpPr txBox="1"/>
          <p:nvPr/>
        </p:nvSpPr>
        <p:spPr>
          <a:xfrm>
            <a:off x="418396" y="1700808"/>
            <a:ext cx="8352928" cy="3139321"/>
          </a:xfrm>
          <a:prstGeom prst="rect">
            <a:avLst/>
          </a:prstGeom>
          <a:noFill/>
        </p:spPr>
        <p:txBody>
          <a:bodyPr wrap="square" rtlCol="0">
            <a:spAutoFit/>
          </a:bodyPr>
          <a:lstStyle/>
          <a:p>
            <a:r>
              <a:rPr lang="de-DE" b="1" u="sng" dirty="0" smtClean="0"/>
              <a:t>Problematik des </a:t>
            </a:r>
            <a:r>
              <a:rPr lang="de-DE" b="1" u="sng" dirty="0" err="1" smtClean="0"/>
              <a:t>nachkonziliaren</a:t>
            </a:r>
            <a:r>
              <a:rPr lang="de-DE" b="1" u="sng" dirty="0" smtClean="0"/>
              <a:t> Bibelunterrichts (1970er/1980er)</a:t>
            </a:r>
            <a:r>
              <a:rPr lang="de-DE" dirty="0" smtClean="0"/>
              <a:t>:</a:t>
            </a:r>
          </a:p>
          <a:p>
            <a:pPr marL="285750" indent="-285750">
              <a:buFontTx/>
              <a:buChar char="-"/>
            </a:pPr>
            <a:r>
              <a:rPr lang="de-DE" dirty="0" smtClean="0"/>
              <a:t>Ältere Bibeldidaktik: Dominanz des sachorientierten Umgangs mit der Bibel:</a:t>
            </a:r>
          </a:p>
          <a:p>
            <a:pPr marL="285750" indent="-285750">
              <a:buFontTx/>
              <a:buChar char="-"/>
            </a:pPr>
            <a:r>
              <a:rPr lang="de-DE" dirty="0" smtClean="0"/>
              <a:t>Bibel als „Geschichts-, Sprach- und Glaubensdokument“ mit entsprechenden Inhaltsbereichen: bibl. Realienkunde, bibl. Literaturgeschichte, Einführung in biblische Theologie</a:t>
            </a:r>
          </a:p>
          <a:p>
            <a:pPr marL="285750" indent="-285750">
              <a:buFontTx/>
              <a:buChar char="-"/>
            </a:pPr>
            <a:r>
              <a:rPr lang="de-DE" dirty="0" smtClean="0"/>
              <a:t>„verhängnisvolle direkte Übertragung der historisch-kritischen Methode auf den RU und kognitive Verengung von Unterricht insgesamt“ – Folge: recht lebensfernen und trockener Bibelunterricht (</a:t>
            </a:r>
            <a:r>
              <a:rPr lang="de-DE" dirty="0" err="1" smtClean="0"/>
              <a:t>Mendl</a:t>
            </a:r>
            <a:r>
              <a:rPr lang="de-DE" dirty="0" smtClean="0"/>
              <a:t>, Religion erleben, S.253)</a:t>
            </a:r>
          </a:p>
          <a:p>
            <a:pPr marL="285750" indent="-285750">
              <a:buFontTx/>
              <a:buChar char="-"/>
            </a:pPr>
            <a:r>
              <a:rPr lang="de-DE" dirty="0" smtClean="0"/>
              <a:t>Oft blieb die Auslegung – auch von Gleichnissen z.B. in der </a:t>
            </a:r>
            <a:r>
              <a:rPr lang="de-DE" dirty="0" err="1" smtClean="0"/>
              <a:t>Jgst</a:t>
            </a:r>
            <a:r>
              <a:rPr lang="de-DE" dirty="0" smtClean="0"/>
              <a:t>. 7 – früher nur rein formal (Herausarbeiten des springenden Punkts, genaue Begründung der Gattung, …)</a:t>
            </a:r>
          </a:p>
        </p:txBody>
      </p:sp>
      <p:sp>
        <p:nvSpPr>
          <p:cNvPr id="4" name="Textfeld 3"/>
          <p:cNvSpPr txBox="1"/>
          <p:nvPr/>
        </p:nvSpPr>
        <p:spPr>
          <a:xfrm>
            <a:off x="418396" y="4725144"/>
            <a:ext cx="8352928" cy="1754326"/>
          </a:xfrm>
          <a:prstGeom prst="rect">
            <a:avLst/>
          </a:prstGeom>
          <a:noFill/>
        </p:spPr>
        <p:txBody>
          <a:bodyPr wrap="square" rtlCol="0">
            <a:spAutoFit/>
          </a:bodyPr>
          <a:lstStyle/>
          <a:p>
            <a:r>
              <a:rPr lang="de-DE" b="1" u="sng" dirty="0" smtClean="0"/>
              <a:t>Forderung heute:</a:t>
            </a:r>
          </a:p>
          <a:p>
            <a:r>
              <a:rPr lang="de-DE" dirty="0" smtClean="0"/>
              <a:t>Gerade die historisch-kritische Methode muss mit einem Methodenarsenal ergänzt werden, das die biblischen Texte stärker in einen Dialog mit heutigen Menschen bringt: „Hoffnungspotential biblischer Texte, deren Lernchancen und deren identitätsstiftende Kraft soll ausgeschöpft werden, um </a:t>
            </a:r>
            <a:r>
              <a:rPr lang="de-DE" dirty="0" err="1" smtClean="0"/>
              <a:t>Relevanzverlust</a:t>
            </a:r>
            <a:r>
              <a:rPr lang="de-DE" dirty="0" smtClean="0"/>
              <a:t> entgegenzuwirken.</a:t>
            </a:r>
            <a:endParaRPr lang="de-DE" dirty="0"/>
          </a:p>
        </p:txBody>
      </p:sp>
    </p:spTree>
    <p:extLst>
      <p:ext uri="{BB962C8B-B14F-4D97-AF65-F5344CB8AC3E}">
        <p14:creationId xmlns:p14="http://schemas.microsoft.com/office/powerpoint/2010/main" val="156011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400" dirty="0"/>
              <a:t>2. Bibeltheologische Didaktik</a:t>
            </a:r>
          </a:p>
        </p:txBody>
      </p:sp>
      <p:sp>
        <p:nvSpPr>
          <p:cNvPr id="3" name="Textfeld 2"/>
          <p:cNvSpPr txBox="1"/>
          <p:nvPr/>
        </p:nvSpPr>
        <p:spPr>
          <a:xfrm>
            <a:off x="323528" y="1700808"/>
            <a:ext cx="8352928" cy="3170099"/>
          </a:xfrm>
          <a:prstGeom prst="rect">
            <a:avLst/>
          </a:prstGeom>
          <a:noFill/>
        </p:spPr>
        <p:txBody>
          <a:bodyPr wrap="square" rtlCol="0">
            <a:spAutoFit/>
          </a:bodyPr>
          <a:lstStyle/>
          <a:p>
            <a:r>
              <a:rPr lang="de-DE" sz="2000" b="1" u="sng" dirty="0" smtClean="0"/>
              <a:t>Biblische Texte als Resonanzräume des Lebens</a:t>
            </a:r>
          </a:p>
          <a:p>
            <a:endParaRPr lang="de-DE" dirty="0"/>
          </a:p>
          <a:p>
            <a:r>
              <a:rPr lang="de-DE" dirty="0" smtClean="0"/>
              <a:t>Können Kinder und vor allem Jugendliche am Reichtum und an der Herausforderung der biblischen Tradition Geschmack finden, wenn sie im RU biblische Texte lediglich analysieren und diskursiv aufs eigene Leben beziehen?</a:t>
            </a:r>
          </a:p>
          <a:p>
            <a:endParaRPr lang="de-DE" dirty="0"/>
          </a:p>
          <a:p>
            <a:r>
              <a:rPr lang="de-DE" dirty="0" smtClean="0"/>
              <a:t>-&gt; Nicht nur „über“ biblische Texte sprechen, sondern sich von den biblischen Erzählern in Geschichten verwickeln lassen, sie zu Spiegelungsfolien und Resonanzräumen für eigene Erfahrungen werden lassen. (</a:t>
            </a:r>
            <a:r>
              <a:rPr lang="de-DE" dirty="0" err="1" smtClean="0"/>
              <a:t>Mendl</a:t>
            </a:r>
            <a:r>
              <a:rPr lang="de-DE" dirty="0" smtClean="0"/>
              <a:t>, S. 255)</a:t>
            </a:r>
          </a:p>
          <a:p>
            <a:endParaRPr lang="de-DE" dirty="0"/>
          </a:p>
          <a:p>
            <a:endParaRPr lang="de-DE" dirty="0"/>
          </a:p>
        </p:txBody>
      </p:sp>
    </p:spTree>
    <p:extLst>
      <p:ext uri="{BB962C8B-B14F-4D97-AF65-F5344CB8AC3E}">
        <p14:creationId xmlns:p14="http://schemas.microsoft.com/office/powerpoint/2010/main" val="4144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nvPr>
        </p:nvGraphicFramePr>
        <p:xfrm>
          <a:off x="503548" y="2420888"/>
          <a:ext cx="8064896" cy="3403600"/>
        </p:xfrm>
        <a:graphic>
          <a:graphicData uri="http://schemas.openxmlformats.org/drawingml/2006/table">
            <a:tbl>
              <a:tblPr firstRow="1" bandRow="1">
                <a:tableStyleId>{5C22544A-7EE6-4342-B048-85BDC9FD1C3A}</a:tableStyleId>
              </a:tblPr>
              <a:tblGrid>
                <a:gridCol w="4032448"/>
                <a:gridCol w="4032448"/>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tr>
            </a:tbl>
          </a:graphicData>
        </a:graphic>
      </p:graphicFrame>
    </p:spTree>
    <p:extLst>
      <p:ext uri="{BB962C8B-B14F-4D97-AF65-F5344CB8AC3E}">
        <p14:creationId xmlns:p14="http://schemas.microsoft.com/office/powerpoint/2010/main" val="712874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469211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472165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735146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113763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430" y="267329"/>
            <a:ext cx="7756263" cy="1054250"/>
          </a:xfrm>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120646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582106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167566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a:t>Organisatorisches</a:t>
            </a:r>
            <a:endParaRPr lang="de-DE" dirty="0"/>
          </a:p>
        </p:txBody>
      </p:sp>
      <p:sp>
        <p:nvSpPr>
          <p:cNvPr id="4" name="Textfeld 3"/>
          <p:cNvSpPr txBox="1"/>
          <p:nvPr/>
        </p:nvSpPr>
        <p:spPr>
          <a:xfrm>
            <a:off x="611560" y="2276872"/>
            <a:ext cx="7920880" cy="1477328"/>
          </a:xfrm>
          <a:prstGeom prst="rect">
            <a:avLst/>
          </a:prstGeom>
          <a:noFill/>
        </p:spPr>
        <p:txBody>
          <a:bodyPr wrap="square" rtlCol="0">
            <a:spAutoFit/>
          </a:bodyPr>
          <a:lstStyle/>
          <a:p>
            <a:pPr marL="342900" indent="-342900">
              <a:buAutoNum type="arabicParenBoth"/>
            </a:pPr>
            <a:endParaRPr lang="de-DE" dirty="0" smtClean="0"/>
          </a:p>
          <a:p>
            <a:pPr marL="342900" indent="-342900">
              <a:buAutoNum type="arabicParenBoth"/>
            </a:pPr>
            <a:r>
              <a:rPr lang="de-DE" dirty="0" smtClean="0"/>
              <a:t>Anmerkungen zum Unterricht in den Religionsklassen bzw. </a:t>
            </a:r>
            <a:r>
              <a:rPr lang="mr-IN" dirty="0" smtClean="0"/>
              <a:t>–</a:t>
            </a:r>
            <a:r>
              <a:rPr lang="de-DE" dirty="0" smtClean="0"/>
              <a:t>gruppen: Notenbildung im Auge behalten</a:t>
            </a:r>
            <a:endParaRPr lang="de-DE" dirty="0" smtClean="0"/>
          </a:p>
          <a:p>
            <a:pPr marL="342900" indent="-342900">
              <a:buAutoNum type="arabicParenBoth"/>
            </a:pPr>
            <a:endParaRPr lang="de-DE" dirty="0" smtClean="0"/>
          </a:p>
          <a:p>
            <a:pPr marL="342900" indent="-342900">
              <a:buAutoNum type="arabicParenBoth"/>
            </a:pPr>
            <a:r>
              <a:rPr lang="de-DE" dirty="0" smtClean="0"/>
              <a:t>Sonstiges</a:t>
            </a:r>
            <a:endParaRPr lang="de-DE" dirty="0"/>
          </a:p>
        </p:txBody>
      </p:sp>
    </p:spTree>
    <p:extLst>
      <p:ext uri="{BB962C8B-B14F-4D97-AF65-F5344CB8AC3E}">
        <p14:creationId xmlns:p14="http://schemas.microsoft.com/office/powerpoint/2010/main" val="333859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792755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Deutungs-Kompetenz</a:t>
            </a:r>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Partizipations-Kompetenz</a:t>
            </a:r>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ermöglicht tieferes Verständnis des eigenen und fremden Handelns</a:t>
            </a:r>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erweiterte Erfahrung und Wissen</a:t>
            </a:r>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Religionsunterricht</a:t>
            </a: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Religiöse Kompetenz: „Wissen mit Erfahrungen erweitern“</a:t>
            </a: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a:t>Mendl</a:t>
            </a:r>
            <a:r>
              <a:rPr lang="de-DE" sz="1100" dirty="0"/>
              <a:t>, S.28</a:t>
            </a:r>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a:t>Wortherkunft, Wortbedeutung</a:t>
            </a:r>
          </a:p>
          <a:p>
            <a:r>
              <a:rPr lang="de-DE" dirty="0"/>
              <a:t>- </a:t>
            </a:r>
            <a:r>
              <a:rPr lang="de-DE" i="1" dirty="0"/>
              <a:t>per </a:t>
            </a:r>
            <a:r>
              <a:rPr lang="de-DE" i="1" dirty="0" err="1"/>
              <a:t>formam</a:t>
            </a:r>
            <a:r>
              <a:rPr lang="de-DE" i="1" dirty="0"/>
              <a:t> (lat.): durch die Form</a:t>
            </a:r>
          </a:p>
          <a:p>
            <a:r>
              <a:rPr lang="de-DE" dirty="0"/>
              <a:t>- </a:t>
            </a:r>
            <a:r>
              <a:rPr lang="de-DE" i="1" dirty="0" err="1"/>
              <a:t>to</a:t>
            </a:r>
            <a:r>
              <a:rPr lang="de-DE" i="1" dirty="0"/>
              <a:t> </a:t>
            </a:r>
            <a:r>
              <a:rPr lang="de-DE" i="1" dirty="0" err="1"/>
              <a:t>perform</a:t>
            </a:r>
            <a:r>
              <a:rPr lang="de-DE" i="1" dirty="0"/>
              <a:t> (engl.): etwas tun, aufführen, „in eine Handlung umsetzen“</a:t>
            </a:r>
          </a:p>
          <a:p>
            <a:r>
              <a:rPr lang="en-US" dirty="0"/>
              <a:t>- </a:t>
            </a:r>
            <a:r>
              <a:rPr lang="en-US" i="1" dirty="0" err="1"/>
              <a:t>performativ</a:t>
            </a:r>
            <a:r>
              <a:rPr lang="en-US" i="1" dirty="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a:latin typeface="+mj-lt"/>
              </a:rPr>
              <a:t>Performativer Religionsunterricht</a:t>
            </a: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a:t>Performativer Religionsunterricht:</a:t>
            </a:r>
          </a:p>
          <a:p>
            <a:r>
              <a:rPr lang="de-DE" dirty="0"/>
              <a:t>- Religiöse Inhalte werden durch eine Inszenierung in eine bestimmte Form 	gebracht</a:t>
            </a:r>
          </a:p>
          <a:p>
            <a:pPr>
              <a:buFontTx/>
              <a:buChar char="-"/>
            </a:pPr>
            <a:r>
              <a:rPr lang="de-DE" dirty="0"/>
              <a:t> Mehr als Reden über Religion</a:t>
            </a:r>
          </a:p>
          <a:p>
            <a:pPr>
              <a:buFontTx/>
              <a:buChar char="-"/>
            </a:pPr>
            <a:r>
              <a:rPr lang="de-DE" dirty="0"/>
              <a:t> Körper und Raum werden im Religionsunterricht „inszeniert“</a:t>
            </a:r>
          </a:p>
        </p:txBody>
      </p:sp>
    </p:spTree>
    <p:extLst>
      <p:ext uri="{BB962C8B-B14F-4D97-AF65-F5344CB8AC3E}">
        <p14:creationId xmlns:p14="http://schemas.microsoft.com/office/powerpoint/2010/main" val="26336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a:latin typeface="+mj-lt"/>
              </a:rPr>
              <a:t>Performance</a:t>
            </a:r>
          </a:p>
          <a:p>
            <a:r>
              <a:rPr lang="de-DE" dirty="0"/>
              <a:t>- Stammt aus dem Bereich der Kommunikationswissenschaft</a:t>
            </a:r>
          </a:p>
          <a:p>
            <a:pPr>
              <a:buFontTx/>
              <a:buChar char="-"/>
            </a:pPr>
            <a:r>
              <a:rPr lang="de-DE" dirty="0"/>
              <a:t> Überwiegend im Theater bei Sprechakten zu finden:</a:t>
            </a:r>
          </a:p>
          <a:p>
            <a:r>
              <a:rPr lang="de-DE" dirty="0"/>
              <a:t>	durch eine sprachliche Handlung setzt mit dem Verlauten bereits eine 	Wirklichkeit mit ein</a:t>
            </a:r>
          </a:p>
          <a:p>
            <a:endParaRPr lang="de-DE" dirty="0"/>
          </a:p>
          <a:p>
            <a:r>
              <a:rPr lang="de-DE" dirty="0"/>
              <a:t>- Inszenierung:</a:t>
            </a:r>
          </a:p>
          <a:p>
            <a:r>
              <a:rPr lang="de-DE" dirty="0"/>
              <a:t>	- Verwandlung von Texten in Sprechakte</a:t>
            </a:r>
          </a:p>
          <a:p>
            <a:r>
              <a:rPr lang="de-DE" dirty="0"/>
              <a:t>	- ein Vorgang, bei dem etwas „in Form“ kommt</a:t>
            </a:r>
          </a:p>
        </p:txBody>
      </p:sp>
    </p:spTree>
    <p:extLst>
      <p:ext uri="{BB962C8B-B14F-4D97-AF65-F5344CB8AC3E}">
        <p14:creationId xmlns:p14="http://schemas.microsoft.com/office/powerpoint/2010/main" val="367484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a:latin typeface="+mj-lt"/>
              </a:rPr>
              <a:t>Konsequenzen für einen performativen RU</a:t>
            </a:r>
          </a:p>
          <a:p>
            <a:r>
              <a:rPr lang="de-DE" sz="2000" b="1" dirty="0">
                <a:latin typeface="+mj-lt"/>
              </a:rPr>
              <a:t>„Inszenierungsfelder“ (</a:t>
            </a:r>
            <a:r>
              <a:rPr lang="de-DE" sz="2000" b="1" dirty="0" err="1">
                <a:latin typeface="+mj-lt"/>
              </a:rPr>
              <a:t>Mendl</a:t>
            </a:r>
            <a:r>
              <a:rPr lang="de-DE" sz="2000" b="1" dirty="0">
                <a:latin typeface="+mj-lt"/>
              </a:rPr>
              <a:t>)</a:t>
            </a:r>
          </a:p>
          <a:p>
            <a:endParaRPr lang="de-DE" dirty="0"/>
          </a:p>
          <a:p>
            <a:pPr>
              <a:buFontTx/>
              <a:buChar char="-"/>
            </a:pPr>
            <a:r>
              <a:rPr lang="de-DE" dirty="0"/>
              <a:t>nicht nur »über« Religion sprechen, sondern das Fach so konzipieren, dass Kinder und Jugendliche mit ihren Fragen und Bedürfnissen im Mittelpunkt stehen</a:t>
            </a:r>
          </a:p>
          <a:p>
            <a:pPr>
              <a:buFontTx/>
              <a:buChar char="-"/>
            </a:pPr>
            <a:r>
              <a:rPr lang="de-DE" dirty="0"/>
              <a:t>nicht nur »über« Gemeinde und Gemeinschaft etc. sprechen, sondern Gemeinschaft auf jugendgemäße Weise inszenieren</a:t>
            </a:r>
          </a:p>
          <a:p>
            <a:pPr>
              <a:buFontTx/>
              <a:buChar char="-"/>
            </a:pPr>
            <a:r>
              <a:rPr lang="de-DE" dirty="0"/>
              <a:t>nicht nur »über« Moral diskutieren, sondern ethisches Verhalten einüben</a:t>
            </a:r>
          </a:p>
          <a:p>
            <a:pPr>
              <a:buFontTx/>
              <a:buChar char="-"/>
            </a:pPr>
            <a:r>
              <a:rPr lang="de-DE" dirty="0"/>
              <a:t>nicht nur »über« Kirchen nachdenken, sondern in Kirchen Haltungen, Lieder, Riten ausprobieren</a:t>
            </a:r>
          </a:p>
          <a:p>
            <a:pPr>
              <a:buFontTx/>
              <a:buChar char="-"/>
            </a:pPr>
            <a:r>
              <a:rPr lang="de-DE" dirty="0"/>
              <a:t>nicht nur »über« Meditation reden, sondern meditative Elemente erproben</a:t>
            </a:r>
          </a:p>
          <a:p>
            <a:pPr>
              <a:buFontTx/>
              <a:buChar char="-"/>
            </a:pPr>
            <a:r>
              <a:rPr lang="de-DE" dirty="0"/>
              <a:t>nicht nur »über« Gebet und Liturgie sprechen, sondern zum experimentellen Beten und liturgischen Handeln anleiten und diese Erfahrung auch reflektieren</a:t>
            </a:r>
          </a:p>
          <a:p>
            <a:pPr>
              <a:buFontTx/>
              <a:buChar char="-"/>
            </a:pPr>
            <a:r>
              <a:rPr lang="de-DE" dirty="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a:t>nicht nur »über« religiöse Kunstwerke reden, sondern selbst dem Glauben einen künstlerischen Ausdruck verleihen</a:t>
            </a:r>
          </a:p>
          <a:p>
            <a:pPr>
              <a:buFontTx/>
              <a:buChar char="-"/>
            </a:pPr>
            <a:r>
              <a:rPr lang="de-DE" dirty="0"/>
              <a:t>nicht nur etwas »über« andere Religionen kennen lernen, sondern Menschen einer anderen Religion begegnen</a:t>
            </a:r>
          </a:p>
          <a:p>
            <a:pPr>
              <a:buFontTx/>
              <a:buChar char="-"/>
            </a:pPr>
            <a:r>
              <a:rPr lang="de-DE" dirty="0"/>
              <a:t>nicht nur »über« Sakramente und ihre Symbole und Symbolhandlungen sprechen, sondern die heilsam Bedeutung ritueller Handlungen (»</a:t>
            </a:r>
            <a:r>
              <a:rPr lang="de-DE" dirty="0" err="1"/>
              <a:t>to</a:t>
            </a:r>
            <a:r>
              <a:rPr lang="de-DE" dirty="0"/>
              <a:t> </a:t>
            </a:r>
            <a:r>
              <a:rPr lang="en-US" dirty="0"/>
              <a:t>do things with words«) </a:t>
            </a:r>
            <a:r>
              <a:rPr lang="en-US" dirty="0" err="1"/>
              <a:t>erspüren</a:t>
            </a:r>
            <a:endParaRPr lang="en-US" dirty="0"/>
          </a:p>
          <a:p>
            <a:pPr>
              <a:buFontTx/>
              <a:buChar char="-"/>
            </a:pPr>
            <a:r>
              <a:rPr lang="de-DE" dirty="0"/>
              <a:t>sich nicht nur »über« Mönche, andere exotische Christen oder </a:t>
            </a:r>
            <a:r>
              <a:rPr lang="de-DE" dirty="0" err="1"/>
              <a:t>local</a:t>
            </a:r>
            <a:r>
              <a:rPr lang="de-DE" dirty="0"/>
              <a:t> </a:t>
            </a:r>
            <a:r>
              <a:rPr lang="de-DE" dirty="0" err="1"/>
              <a:t>heroes</a:t>
            </a:r>
            <a:r>
              <a:rPr lang="de-DE" dirty="0"/>
              <a:t> wundern, sondern in der Begegnung Nähe und Distanz spüren</a:t>
            </a:r>
          </a:p>
          <a:p>
            <a:pPr>
              <a:buFontTx/>
              <a:buChar char="-"/>
            </a:pPr>
            <a:r>
              <a:rPr lang="de-DE" dirty="0"/>
              <a:t>nicht nur »über« vergangene Geschichte etwas nachlesen, sondern Erinnerungsorte aufsuchen</a:t>
            </a:r>
          </a:p>
        </p:txBody>
      </p:sp>
    </p:spTree>
    <p:extLst>
      <p:ext uri="{BB962C8B-B14F-4D97-AF65-F5344CB8AC3E}">
        <p14:creationId xmlns:p14="http://schemas.microsoft.com/office/powerpoint/2010/main" val="4010176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29633"/>
            <a:ext cx="4623978" cy="6165304"/>
          </a:xfrm>
          <a:prstGeom prst="rect">
            <a:avLst/>
          </a:prstGeom>
        </p:spPr>
      </p:pic>
    </p:spTree>
    <p:extLst>
      <p:ext uri="{BB962C8B-B14F-4D97-AF65-F5344CB8AC3E}">
        <p14:creationId xmlns:p14="http://schemas.microsoft.com/office/powerpoint/2010/main" val="1953855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400" dirty="0"/>
              <a:t>2. Bibeltheologische Didaktik</a:t>
            </a:r>
          </a:p>
        </p:txBody>
      </p:sp>
      <p:sp>
        <p:nvSpPr>
          <p:cNvPr id="3" name="Textfeld 2"/>
          <p:cNvSpPr txBox="1"/>
          <p:nvPr/>
        </p:nvSpPr>
        <p:spPr>
          <a:xfrm>
            <a:off x="395536" y="1628800"/>
            <a:ext cx="8280920" cy="4893647"/>
          </a:xfrm>
          <a:prstGeom prst="rect">
            <a:avLst/>
          </a:prstGeom>
          <a:noFill/>
        </p:spPr>
        <p:txBody>
          <a:bodyPr wrap="square" rtlCol="0">
            <a:spAutoFit/>
          </a:bodyPr>
          <a:lstStyle/>
          <a:p>
            <a:r>
              <a:rPr lang="de-DE" dirty="0" smtClean="0"/>
              <a:t>„Wer erreichen will, dass Leser angerührt und verändert werden, der muss </a:t>
            </a:r>
            <a:r>
              <a:rPr lang="de-DE" b="1" dirty="0" smtClean="0"/>
              <a:t>Geschichten erzählen, die mit den eigenen Erfahrungen der Leser ins Gespräch kommen</a:t>
            </a:r>
            <a:r>
              <a:rPr lang="de-DE" dirty="0" smtClean="0"/>
              <a:t>. </a:t>
            </a:r>
          </a:p>
          <a:p>
            <a:endParaRPr lang="de-DE" dirty="0"/>
          </a:p>
          <a:p>
            <a:r>
              <a:rPr lang="de-DE" dirty="0" smtClean="0"/>
              <a:t>Wer Tiefenschichten der Person ansprechen will, der muss </a:t>
            </a:r>
            <a:r>
              <a:rPr lang="de-DE" b="1" dirty="0" smtClean="0"/>
              <a:t>Bilder und Symbole</a:t>
            </a:r>
            <a:r>
              <a:rPr lang="de-DE" dirty="0" smtClean="0"/>
              <a:t> aufbieten, die tief in uns verwurzelt sind.</a:t>
            </a:r>
          </a:p>
          <a:p>
            <a:r>
              <a:rPr lang="de-DE" dirty="0" smtClean="0"/>
              <a:t>Wer Prozesse auslösen will, durch die Menschen sich verändern können, der muss seine </a:t>
            </a:r>
            <a:r>
              <a:rPr lang="de-DE" b="1" dirty="0" smtClean="0"/>
              <a:t>Leser in Geschichten verstricken</a:t>
            </a:r>
            <a:r>
              <a:rPr lang="de-DE" dirty="0" smtClean="0"/>
              <a:t>. In Geschichten, die irritieren und nachdenklich machen. Und deshalb muss Bibel fiktionale Literatur sein. Nur dann schafft sie </a:t>
            </a:r>
            <a:r>
              <a:rPr lang="de-DE" b="1" dirty="0" smtClean="0"/>
              <a:t>Identifikationsmöglichkeiten</a:t>
            </a:r>
            <a:r>
              <a:rPr lang="de-DE" dirty="0" smtClean="0"/>
              <a:t>, wie sie keine historische Darstellung bieten kann.</a:t>
            </a:r>
          </a:p>
          <a:p>
            <a:endParaRPr lang="de-DE" dirty="0"/>
          </a:p>
          <a:p>
            <a:r>
              <a:rPr lang="de-DE" dirty="0" smtClean="0"/>
              <a:t>Weil die Bibel Geschichten erzählt, weil sie in Metaphern und Gleichnissen spricht, legt sie </a:t>
            </a:r>
            <a:r>
              <a:rPr lang="de-DE" b="1" dirty="0" smtClean="0"/>
              <a:t>Spuren der Transzendenz</a:t>
            </a:r>
            <a:r>
              <a:rPr lang="de-DE" dirty="0" smtClean="0"/>
              <a:t>.</a:t>
            </a:r>
          </a:p>
          <a:p>
            <a:endParaRPr lang="de-DE" dirty="0"/>
          </a:p>
          <a:p>
            <a:r>
              <a:rPr lang="de-DE" dirty="0" smtClean="0"/>
              <a:t>Darüber lohnt es sich nachzudenken.“</a:t>
            </a:r>
          </a:p>
          <a:p>
            <a:pPr algn="r"/>
            <a:endParaRPr lang="de-DE" sz="1200" dirty="0"/>
          </a:p>
          <a:p>
            <a:pPr algn="r"/>
            <a:r>
              <a:rPr lang="de-DE" sz="1200" dirty="0" smtClean="0"/>
              <a:t>F.W. Niehl, Bibel verstehen, München 2006, S. 16</a:t>
            </a:r>
            <a:endParaRPr lang="de-DE" sz="1200" dirty="0"/>
          </a:p>
        </p:txBody>
      </p:sp>
    </p:spTree>
    <p:extLst>
      <p:ext uri="{BB962C8B-B14F-4D97-AF65-F5344CB8AC3E}">
        <p14:creationId xmlns:p14="http://schemas.microsoft.com/office/powerpoint/2010/main" val="1283446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1643</Words>
  <Application>Microsoft Macintosh PowerPoint</Application>
  <PresentationFormat>Bildschirmpräsentation (4:3)</PresentationFormat>
  <Paragraphs>188</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Calibri</vt:lpstr>
      <vt:lpstr>Calibri Light</vt:lpstr>
      <vt:lpstr>Garamond</vt:lpstr>
      <vt:lpstr>Mangal</vt:lpstr>
      <vt:lpstr>Rückblick</vt:lpstr>
      <vt:lpstr>PowerPoint-Präsentation</vt:lpstr>
      <vt:lpstr>Organisatorisches</vt:lpstr>
      <vt:lpstr>PowerPoint-Präsentation</vt:lpstr>
      <vt:lpstr>1. Religion erleben</vt:lpstr>
      <vt:lpstr>1. Religion erleben</vt:lpstr>
      <vt:lpstr>1. Religion erleben</vt:lpstr>
      <vt:lpstr>1. Religion erleben</vt:lpstr>
      <vt:lpstr>PowerPoint-Präsentation</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3. Bibeltheologische Didaktik</vt:lpstr>
      <vt:lpstr>3. Bibeltheologische Didaktik</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87</cp:revision>
  <dcterms:created xsi:type="dcterms:W3CDTF">2008-09-18T17:53:13Z</dcterms:created>
  <dcterms:modified xsi:type="dcterms:W3CDTF">2018-01-10T22:52:47Z</dcterms:modified>
</cp:coreProperties>
</file>